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commentAuthors.xml" ContentType="application/vnd.openxmlformats-officedocument.presentationml.commentAuthors+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260" r:id="rId3"/>
    <p:sldId id="259" r:id="rId4"/>
    <p:sldId id="261" r:id="rId5"/>
    <p:sldId id="262" r:id="rId6"/>
    <p:sldId id="272" r:id="rId7"/>
    <p:sldId id="264" r:id="rId8"/>
    <p:sldId id="263" r:id="rId9"/>
    <p:sldId id="270" r:id="rId10"/>
    <p:sldId id="273" r:id="rId11"/>
    <p:sldId id="277" r:id="rId12"/>
    <p:sldId id="278" r:id="rId13"/>
    <p:sldId id="279" r:id="rId14"/>
    <p:sldId id="284" r:id="rId15"/>
    <p:sldId id="266" r:id="rId16"/>
    <p:sldId id="269" r:id="rId17"/>
    <p:sldId id="268" r:id="rId18"/>
  </p:sldIdLst>
  <p:sldSz cx="10058400" cy="7772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yrom, Christine" initials="BC" lastIdx="20" clrIdx="0"/>
  <p:cmAuthor id="1" name="Author" initials="BC" lastIdx="16" clrIdx="1"/>
  <p:cmAuthor id="2" name="Jeanne Walsh" initials="JW" lastIdx="7" clrIdx="2"/>
  <p:cmAuthor id="3" name="Gallagher, MaryAlice" initials="GM" lastIdx="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4DC"/>
    <a:srgbClr val="333F4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04" autoAdjust="0"/>
    <p:restoredTop sz="94629" autoAdjust="0"/>
  </p:normalViewPr>
  <p:slideViewPr>
    <p:cSldViewPr snapToGrid="0" snapToObjects="1" showGuides="1">
      <p:cViewPr>
        <p:scale>
          <a:sx n="90" d="100"/>
          <a:sy n="90" d="100"/>
        </p:scale>
        <p:origin x="-2772" y="-348"/>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3A1B9-8ACE-412F-97D6-7F280AD54AD8}"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E21AAE48-6278-46EE-A0AB-C501675DE91C}">
      <dgm:prSet phldrT="[Text]" custT="1"/>
      <dgm:spPr/>
      <dgm:t>
        <a:bodyPr/>
        <a:lstStyle/>
        <a:p>
          <a:r>
            <a:rPr lang="en-US" sz="3000" dirty="0" smtClean="0"/>
            <a:t>MEDICARE</a:t>
          </a:r>
          <a:endParaRPr lang="en-US" sz="3000" dirty="0"/>
        </a:p>
      </dgm:t>
    </dgm:pt>
    <dgm:pt modelId="{5845D62B-7D94-4E35-8C61-0EACA1DD6B5F}" type="parTrans" cxnId="{8956DEF9-D1BD-4856-97BB-DC5221A397B7}">
      <dgm:prSet/>
      <dgm:spPr/>
      <dgm:t>
        <a:bodyPr/>
        <a:lstStyle/>
        <a:p>
          <a:endParaRPr lang="en-US"/>
        </a:p>
      </dgm:t>
    </dgm:pt>
    <dgm:pt modelId="{AD9D9708-D320-417F-AC5F-D2EDEAFEE60C}" type="sibTrans" cxnId="{8956DEF9-D1BD-4856-97BB-DC5221A397B7}">
      <dgm:prSet/>
      <dgm:spPr/>
      <dgm:t>
        <a:bodyPr/>
        <a:lstStyle/>
        <a:p>
          <a:endParaRPr lang="en-US"/>
        </a:p>
      </dgm:t>
    </dgm:pt>
    <dgm:pt modelId="{DF2D9D78-B3C4-4AF7-BE5E-D721E93081BF}">
      <dgm:prSet phldrT="[Text]" custT="1"/>
      <dgm:spPr/>
      <dgm:t>
        <a:bodyPr/>
        <a:lstStyle/>
        <a:p>
          <a:r>
            <a:rPr lang="en-US" sz="3000" dirty="0" smtClean="0"/>
            <a:t>MEDICAID</a:t>
          </a:r>
          <a:endParaRPr lang="en-US" sz="3000" dirty="0"/>
        </a:p>
      </dgm:t>
    </dgm:pt>
    <dgm:pt modelId="{0018F263-4E83-4739-8DBC-0165B2041FAF}" type="parTrans" cxnId="{0451E0D0-42FC-4953-A6B5-1145D910E209}">
      <dgm:prSet/>
      <dgm:spPr/>
      <dgm:t>
        <a:bodyPr/>
        <a:lstStyle/>
        <a:p>
          <a:endParaRPr lang="en-US"/>
        </a:p>
      </dgm:t>
    </dgm:pt>
    <dgm:pt modelId="{095EF6CC-C227-4124-9C79-D7009A498A70}" type="sibTrans" cxnId="{0451E0D0-42FC-4953-A6B5-1145D910E209}">
      <dgm:prSet/>
      <dgm:spPr/>
      <dgm:t>
        <a:bodyPr/>
        <a:lstStyle/>
        <a:p>
          <a:endParaRPr lang="en-US"/>
        </a:p>
      </dgm:t>
    </dgm:pt>
    <dgm:pt modelId="{EE74BE8F-219B-4211-9C35-DD002314E8E1}" type="pres">
      <dgm:prSet presAssocID="{0163A1B9-8ACE-412F-97D6-7F280AD54AD8}" presName="Name0" presStyleCnt="0">
        <dgm:presLayoutVars>
          <dgm:chMax val="7"/>
          <dgm:dir/>
          <dgm:resizeHandles val="exact"/>
        </dgm:presLayoutVars>
      </dgm:prSet>
      <dgm:spPr/>
    </dgm:pt>
    <dgm:pt modelId="{10D6B079-A80D-45B2-B200-D94BF9D8F474}" type="pres">
      <dgm:prSet presAssocID="{0163A1B9-8ACE-412F-97D6-7F280AD54AD8}" presName="ellipse1" presStyleLbl="vennNode1" presStyleIdx="0" presStyleCnt="2" custLinFactNeighborX="-16911" custLinFactNeighborY="52706">
        <dgm:presLayoutVars>
          <dgm:bulletEnabled val="1"/>
        </dgm:presLayoutVars>
      </dgm:prSet>
      <dgm:spPr/>
      <dgm:t>
        <a:bodyPr/>
        <a:lstStyle/>
        <a:p>
          <a:endParaRPr lang="en-US"/>
        </a:p>
      </dgm:t>
    </dgm:pt>
    <dgm:pt modelId="{2FA628A2-9C79-4EE6-9B96-EB7525A3D6F2}" type="pres">
      <dgm:prSet presAssocID="{0163A1B9-8ACE-412F-97D6-7F280AD54AD8}" presName="ellipse2" presStyleLbl="vennNode1" presStyleIdx="1" presStyleCnt="2" custLinFactNeighborX="16001" custLinFactNeighborY="-13988">
        <dgm:presLayoutVars>
          <dgm:bulletEnabled val="1"/>
        </dgm:presLayoutVars>
      </dgm:prSet>
      <dgm:spPr/>
      <dgm:t>
        <a:bodyPr/>
        <a:lstStyle/>
        <a:p>
          <a:endParaRPr lang="en-US"/>
        </a:p>
      </dgm:t>
    </dgm:pt>
  </dgm:ptLst>
  <dgm:cxnLst>
    <dgm:cxn modelId="{CEDAF95B-9319-43D4-83D7-126DB5D7C8F4}" type="presOf" srcId="{0163A1B9-8ACE-412F-97D6-7F280AD54AD8}" destId="{EE74BE8F-219B-4211-9C35-DD002314E8E1}" srcOrd="0" destOrd="0" presId="urn:microsoft.com/office/officeart/2005/8/layout/rings+Icon"/>
    <dgm:cxn modelId="{1DFFEF59-FB33-45DD-8B53-3186ABD1FD37}" type="presOf" srcId="{DF2D9D78-B3C4-4AF7-BE5E-D721E93081BF}" destId="{2FA628A2-9C79-4EE6-9B96-EB7525A3D6F2}" srcOrd="0" destOrd="0" presId="urn:microsoft.com/office/officeart/2005/8/layout/rings+Icon"/>
    <dgm:cxn modelId="{0451E0D0-42FC-4953-A6B5-1145D910E209}" srcId="{0163A1B9-8ACE-412F-97D6-7F280AD54AD8}" destId="{DF2D9D78-B3C4-4AF7-BE5E-D721E93081BF}" srcOrd="1" destOrd="0" parTransId="{0018F263-4E83-4739-8DBC-0165B2041FAF}" sibTransId="{095EF6CC-C227-4124-9C79-D7009A498A70}"/>
    <dgm:cxn modelId="{8956DEF9-D1BD-4856-97BB-DC5221A397B7}" srcId="{0163A1B9-8ACE-412F-97D6-7F280AD54AD8}" destId="{E21AAE48-6278-46EE-A0AB-C501675DE91C}" srcOrd="0" destOrd="0" parTransId="{5845D62B-7D94-4E35-8C61-0EACA1DD6B5F}" sibTransId="{AD9D9708-D320-417F-AC5F-D2EDEAFEE60C}"/>
    <dgm:cxn modelId="{1C3C8DA7-9F9D-425E-B6E1-EBF37E5EB1BC}" type="presOf" srcId="{E21AAE48-6278-46EE-A0AB-C501675DE91C}" destId="{10D6B079-A80D-45B2-B200-D94BF9D8F474}" srcOrd="0" destOrd="0" presId="urn:microsoft.com/office/officeart/2005/8/layout/rings+Icon"/>
    <dgm:cxn modelId="{1FEB3918-2B77-4030-BE38-12A615D1BFA9}" type="presParOf" srcId="{EE74BE8F-219B-4211-9C35-DD002314E8E1}" destId="{10D6B079-A80D-45B2-B200-D94BF9D8F474}" srcOrd="0" destOrd="0" presId="urn:microsoft.com/office/officeart/2005/8/layout/rings+Icon"/>
    <dgm:cxn modelId="{520F379B-460E-4B4D-ABC8-D6DCA61CEFDA}" type="presParOf" srcId="{EE74BE8F-219B-4211-9C35-DD002314E8E1}" destId="{2FA628A2-9C79-4EE6-9B96-EB7525A3D6F2}" srcOrd="1"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C9F9DACB-D5E0-F24A-88DB-7E63870D421F}" type="datetimeFigureOut">
              <a:rPr lang="en-US" smtClean="0"/>
              <a:t>5/7/2019</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4531A763-14CE-7340-B748-737BE684CA32}" type="slidenum">
              <a:rPr lang="en-US" smtClean="0"/>
              <a:t>‹#›</a:t>
            </a:fld>
            <a:endParaRPr lang="en-US" dirty="0"/>
          </a:p>
        </p:txBody>
      </p:sp>
    </p:spTree>
    <p:extLst>
      <p:ext uri="{BB962C8B-B14F-4D97-AF65-F5344CB8AC3E}">
        <p14:creationId xmlns:p14="http://schemas.microsoft.com/office/powerpoint/2010/main" val="522061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55E2DE5-7A65-8E41-BB6F-97897B0059B4}" type="datetimeFigureOut">
              <a:rPr lang="en-US" smtClean="0"/>
              <a:t>5/7/2019</a:t>
            </a:fld>
            <a:endParaRPr lang="en-US" dirty="0"/>
          </a:p>
        </p:txBody>
      </p:sp>
      <p:sp>
        <p:nvSpPr>
          <p:cNvPr id="4" name="Slide Image Placeholder 3"/>
          <p:cNvSpPr>
            <a:spLocks noGrp="1" noRot="1" noChangeAspect="1"/>
          </p:cNvSpPr>
          <p:nvPr>
            <p:ph type="sldImg" idx="2"/>
          </p:nvPr>
        </p:nvSpPr>
        <p:spPr>
          <a:xfrm>
            <a:off x="1457325" y="1154113"/>
            <a:ext cx="403542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D0F96333-8F1C-9044-B045-23D93CB4F56A}" type="slidenum">
              <a:rPr lang="en-US" smtClean="0"/>
              <a:t>‹#›</a:t>
            </a:fld>
            <a:endParaRPr lang="en-US" dirty="0"/>
          </a:p>
        </p:txBody>
      </p:sp>
    </p:spTree>
    <p:extLst>
      <p:ext uri="{BB962C8B-B14F-4D97-AF65-F5344CB8AC3E}">
        <p14:creationId xmlns:p14="http://schemas.microsoft.com/office/powerpoint/2010/main" val="92505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457201"/>
            <a:ext cx="7429500" cy="2080054"/>
          </a:xfrm>
        </p:spPr>
        <p:txBody>
          <a:bodyPr lIns="0" tIns="0" rIns="0" bIns="0" anchor="b">
            <a:normAutofit/>
          </a:bodyPr>
          <a:lstStyle>
            <a:lvl1pPr algn="l">
              <a:defRPr sz="4000"/>
            </a:lvl1pPr>
          </a:lstStyle>
          <a:p>
            <a:r>
              <a:rPr lang="en-US" dirty="0" smtClean="0"/>
              <a:t>Presentation Title</a:t>
            </a:r>
            <a:endParaRPr lang="en-US" dirty="0"/>
          </a:p>
        </p:txBody>
      </p:sp>
      <p:sp>
        <p:nvSpPr>
          <p:cNvPr id="3" name="Subtitle 2"/>
          <p:cNvSpPr>
            <a:spLocks noGrp="1"/>
          </p:cNvSpPr>
          <p:nvPr>
            <p:ph type="subTitle" idx="1" hasCustomPrompt="1"/>
          </p:nvPr>
        </p:nvSpPr>
        <p:spPr>
          <a:xfrm>
            <a:off x="457200" y="2537255"/>
            <a:ext cx="7429500" cy="2069364"/>
          </a:xfrm>
        </p:spPr>
        <p:txBody>
          <a:bodyPr>
            <a:normAutofit/>
          </a:bodyPr>
          <a:lstStyle>
            <a:lvl1pPr marL="0" indent="0" algn="l">
              <a:buNone/>
              <a:defRPr sz="2000" baseline="0">
                <a:solidFill>
                  <a:schemeClr val="bg2"/>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Presentation Subtitle or Presenter Info</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7423" y="5680332"/>
            <a:ext cx="1679146" cy="1636776"/>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7200" y="6163713"/>
            <a:ext cx="3866715" cy="662710"/>
          </a:xfrm>
          <a:prstGeom prst="rect">
            <a:avLst/>
          </a:prstGeom>
        </p:spPr>
      </p:pic>
    </p:spTree>
  </p:cSld>
  <p:clrMapOvr>
    <a:masterClrMapping/>
  </p:clrMapOvr>
  <p:extLst mod="1">
    <p:ext uri="{DCECCB84-F9BA-43D5-87BE-67443E8EF086}">
      <p15:sldGuideLst xmlns:p15="http://schemas.microsoft.com/office/powerpoint/2012/main" xmlns="">
        <p15:guide id="1" pos="496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Single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2" y="457201"/>
            <a:ext cx="6521222" cy="800099"/>
          </a:xfrm>
        </p:spPr>
        <p:txBody>
          <a:bodyPr/>
          <a:lstStyle>
            <a:lvl1pPr>
              <a:defRPr sz="2800"/>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a:t>
            </a:fld>
            <a:endParaRPr lang="en-US" dirty="0"/>
          </a:p>
        </p:txBody>
      </p:sp>
      <p:cxnSp>
        <p:nvCxnSpPr>
          <p:cNvPr id="7" name="Straight Connector 6"/>
          <p:cNvCxnSpPr/>
          <p:nvPr userDrawn="1"/>
        </p:nvCxnSpPr>
        <p:spPr>
          <a:xfrm>
            <a:off x="457200" y="731520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051" y="671672"/>
            <a:ext cx="2165576" cy="371155"/>
          </a:xfrm>
          <a:prstGeom prst="rect">
            <a:avLst/>
          </a:prstGeom>
        </p:spPr>
      </p:pic>
      <p:sp>
        <p:nvSpPr>
          <p:cNvPr id="9" name="Content Placeholder 8"/>
          <p:cNvSpPr>
            <a:spLocks noGrp="1"/>
          </p:cNvSpPr>
          <p:nvPr>
            <p:ph sz="quarter" idx="12"/>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2335025"/>
      </p:ext>
    </p:extLst>
  </p:cSld>
  <p:clrMapOvr>
    <a:masterClrMapping/>
  </p:clrMapOvr>
  <p:extLst mod="1">
    <p:ext uri="{DCECCB84-F9BA-43D5-87BE-67443E8EF086}">
      <p15:sldGuideLst xmlns:p15="http://schemas.microsoft.com/office/powerpoint/2012/main" xmlns="">
        <p15:guide id="1" orient="horz" pos="24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 Double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2" y="457201"/>
            <a:ext cx="6515098" cy="800099"/>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a:t>
            </a:fld>
            <a:endParaRPr lang="en-US" dirty="0"/>
          </a:p>
        </p:txBody>
      </p:sp>
      <p:sp>
        <p:nvSpPr>
          <p:cNvPr id="6" name="Text Placeholder 5"/>
          <p:cNvSpPr>
            <a:spLocks noGrp="1"/>
          </p:cNvSpPr>
          <p:nvPr>
            <p:ph type="body" sz="quarter" idx="12"/>
          </p:nvPr>
        </p:nvSpPr>
        <p:spPr>
          <a:xfrm>
            <a:off x="457201" y="1714500"/>
            <a:ext cx="4436076"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7"/>
          <p:cNvSpPr>
            <a:spLocks noGrp="1"/>
          </p:cNvSpPr>
          <p:nvPr>
            <p:ph sz="quarter" idx="13"/>
          </p:nvPr>
        </p:nvSpPr>
        <p:spPr>
          <a:xfrm>
            <a:off x="5165124" y="1714500"/>
            <a:ext cx="4436076"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457200" y="731520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051" y="671672"/>
            <a:ext cx="2165576" cy="371155"/>
          </a:xfrm>
          <a:prstGeom prst="rect">
            <a:avLst/>
          </a:prstGeom>
        </p:spPr>
      </p:pic>
    </p:spTree>
    <p:extLst>
      <p:ext uri="{BB962C8B-B14F-4D97-AF65-F5344CB8AC3E}">
        <p14:creationId xmlns:p14="http://schemas.microsoft.com/office/powerpoint/2010/main" val="171407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Slide - Double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2" y="457201"/>
            <a:ext cx="6515098" cy="800099"/>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a:t>
            </a:fld>
            <a:endParaRPr lang="en-US" dirty="0"/>
          </a:p>
        </p:txBody>
      </p:sp>
      <p:sp>
        <p:nvSpPr>
          <p:cNvPr id="6" name="Text Placeholder 5"/>
          <p:cNvSpPr>
            <a:spLocks noGrp="1"/>
          </p:cNvSpPr>
          <p:nvPr>
            <p:ph type="body" sz="quarter" idx="12"/>
          </p:nvPr>
        </p:nvSpPr>
        <p:spPr>
          <a:xfrm>
            <a:off x="457201" y="1714500"/>
            <a:ext cx="4436076"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457200" y="7315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icture Placeholder 6"/>
          <p:cNvSpPr>
            <a:spLocks noGrp="1"/>
          </p:cNvSpPr>
          <p:nvPr>
            <p:ph type="pic" sz="quarter" idx="14"/>
          </p:nvPr>
        </p:nvSpPr>
        <p:spPr>
          <a:xfrm>
            <a:off x="5165725" y="1714500"/>
            <a:ext cx="4445000" cy="5143500"/>
          </a:xfrm>
        </p:spPr>
        <p:txBody>
          <a:bodyPr/>
          <a:lstStyle/>
          <a:p>
            <a:r>
              <a:rPr lang="en-US" dirty="0" smtClean="0"/>
              <a:t>Click icon to add picture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051" y="671672"/>
            <a:ext cx="2165576" cy="371155"/>
          </a:xfrm>
          <a:prstGeom prst="rect">
            <a:avLst/>
          </a:prstGeom>
        </p:spPr>
      </p:pic>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No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3" y="457201"/>
            <a:ext cx="6515098" cy="800099"/>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a:t>
            </a:fld>
            <a:endParaRPr lang="en-US" dirty="0"/>
          </a:p>
        </p:txBody>
      </p:sp>
      <p:cxnSp>
        <p:nvCxnSpPr>
          <p:cNvPr id="5" name="Straight Connector 4"/>
          <p:cNvCxnSpPr/>
          <p:nvPr userDrawn="1"/>
        </p:nvCxnSpPr>
        <p:spPr>
          <a:xfrm>
            <a:off x="457200" y="731520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051" y="671672"/>
            <a:ext cx="2165576" cy="371155"/>
          </a:xfrm>
          <a:prstGeom prst="rect">
            <a:avLst/>
          </a:prstGeom>
        </p:spPr>
      </p:pic>
    </p:spTree>
    <p:extLst>
      <p:ext uri="{BB962C8B-B14F-4D97-AF65-F5344CB8AC3E}">
        <p14:creationId xmlns:p14="http://schemas.microsoft.com/office/powerpoint/2010/main" val="2140834183"/>
      </p:ext>
    </p:extLst>
  </p:cSld>
  <p:clrMapOvr>
    <a:masterClrMapping/>
  </p:clrMapOvr>
  <p:extLst mod="1">
    <p:ext uri="{DCECCB84-F9BA-43D5-87BE-67443E8EF086}">
      <p15:sldGuideLst xmlns:p15="http://schemas.microsoft.com/office/powerpoint/2012/main" xmlns="">
        <p15:guide id="1" pos="451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257300"/>
            <a:ext cx="9144000" cy="1807175"/>
          </a:xfrm>
        </p:spPr>
        <p:txBody>
          <a:bodyPr lIns="0" tIns="0" rIns="0" bIns="0" anchor="b">
            <a:normAutofit/>
          </a:bodyPr>
          <a:lstStyle>
            <a:lvl1pPr algn="ctr">
              <a:defRPr sz="4000"/>
            </a:lvl1pPr>
          </a:lstStyle>
          <a:p>
            <a:r>
              <a:rPr lang="en-US" dirty="0" smtClean="0"/>
              <a:t>Transition Title</a:t>
            </a:r>
            <a:endParaRPr lang="en-US" dirty="0"/>
          </a:p>
        </p:txBody>
      </p:sp>
      <p:sp>
        <p:nvSpPr>
          <p:cNvPr id="3" name="Subtitle 2"/>
          <p:cNvSpPr>
            <a:spLocks noGrp="1"/>
          </p:cNvSpPr>
          <p:nvPr>
            <p:ph type="subTitle" idx="1" hasCustomPrompt="1"/>
          </p:nvPr>
        </p:nvSpPr>
        <p:spPr>
          <a:xfrm>
            <a:off x="457200" y="3191408"/>
            <a:ext cx="9144000" cy="1876530"/>
          </a:xfrm>
        </p:spPr>
        <p:txBody>
          <a:bodyPr>
            <a:normAutofit/>
          </a:bodyPr>
          <a:lstStyle>
            <a:lvl1pPr marL="0" indent="0" algn="ctr">
              <a:buNone/>
              <a:defRPr sz="2000">
                <a:solidFill>
                  <a:schemeClr val="bg2"/>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Subtitle here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41997" y="6579906"/>
            <a:ext cx="4180229" cy="71644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4483443" y="7199870"/>
            <a:ext cx="1091514" cy="115330"/>
          </a:xfrm>
        </p:spPr>
        <p:txBody>
          <a:bodyPr>
            <a:noAutofit/>
          </a:bodyPr>
          <a:lstStyle>
            <a:lvl1pPr algn="ctr">
              <a:defRPr sz="800" baseline="0">
                <a:solidFill>
                  <a:schemeClr val="bg2"/>
                </a:solidFill>
              </a:defRPr>
            </a:lvl1pPr>
            <a:lvl2pPr>
              <a:defRPr sz="800"/>
            </a:lvl2pPr>
            <a:lvl3pPr>
              <a:defRPr sz="800"/>
            </a:lvl3pPr>
            <a:lvl4pPr>
              <a:defRPr sz="800"/>
            </a:lvl4pPr>
            <a:lvl5pPr>
              <a:defRPr sz="800"/>
            </a:lvl5pPr>
          </a:lstStyle>
          <a:p>
            <a:pPr lvl="0"/>
            <a:r>
              <a:rPr lang="en-US" dirty="0" smtClean="0"/>
              <a:t>Place </a:t>
            </a:r>
            <a:r>
              <a:rPr lang="en-US" smtClean="0"/>
              <a:t>job number here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4455" y="736304"/>
            <a:ext cx="4069491" cy="3966803"/>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39086" y="5401942"/>
            <a:ext cx="4180229" cy="716443"/>
          </a:xfrm>
          <a:prstGeom prst="rect">
            <a:avLst/>
          </a:prstGeom>
        </p:spPr>
      </p:pic>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7533" y="6294109"/>
            <a:ext cx="1163334" cy="78668"/>
          </a:xfrm>
          <a:prstGeom prst="rect">
            <a:avLst/>
          </a:prstGeom>
        </p:spPr>
      </p:pic>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26080" y="7019177"/>
            <a:ext cx="4206240" cy="93159"/>
          </a:xfrm>
          <a:prstGeom prst="rect">
            <a:avLst/>
          </a:prstGeom>
        </p:spPr>
      </p:pic>
    </p:spTree>
    <p:extLst>
      <p:ext uri="{BB962C8B-B14F-4D97-AF65-F5344CB8AC3E}">
        <p14:creationId xmlns:p14="http://schemas.microsoft.com/office/powerpoint/2010/main" val="205909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2" y="457201"/>
            <a:ext cx="6530650" cy="800099"/>
          </a:xfrm>
          <a:prstGeom prst="rect">
            <a:avLst/>
          </a:prstGeom>
        </p:spPr>
        <p:txBody>
          <a:bodyPr vert="horz" lIns="0" tIns="0" rIns="0" bIns="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14500"/>
            <a:ext cx="9144000" cy="5148213"/>
          </a:xfrm>
          <a:prstGeom prst="rect">
            <a:avLst/>
          </a:prstGeom>
        </p:spPr>
        <p:txBody>
          <a:bodyPr vert="horz" lIns="0" tIns="0" rIns="0" bIns="0" rtlCol="0">
            <a:normAutofit/>
          </a:bodyPr>
          <a:lstStyle/>
          <a:p>
            <a:pPr lvl="0"/>
            <a:r>
              <a:rPr lang="en-US" dirty="0" smtClean="0"/>
              <a:t>Enter content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7315199"/>
            <a:ext cx="3394710" cy="457201"/>
          </a:xfrm>
          <a:prstGeom prst="rect">
            <a:avLst/>
          </a:prstGeom>
        </p:spPr>
        <p:txBody>
          <a:bodyPr vert="horz" lIns="0" tIns="0" rIns="0" bIns="0" rtlCol="0" anchor="ctr"/>
          <a:lstStyle>
            <a:lvl1pPr algn="l">
              <a:defRPr sz="900" b="1">
                <a:solidFill>
                  <a:schemeClr val="accent1"/>
                </a:solidFill>
              </a:defRPr>
            </a:lvl1pPr>
          </a:lstStyle>
          <a:p>
            <a:r>
              <a:rPr lang="en-US" dirty="0" smtClean="0"/>
              <a:t>AmeriHealth Caritas Pennsylvania Community HealthChoices</a:t>
            </a:r>
            <a:endParaRPr lang="en-US" dirty="0"/>
          </a:p>
        </p:txBody>
      </p:sp>
      <p:sp>
        <p:nvSpPr>
          <p:cNvPr id="6" name="Slide Number Placeholder 5"/>
          <p:cNvSpPr>
            <a:spLocks noGrp="1"/>
          </p:cNvSpPr>
          <p:nvPr>
            <p:ph type="sldNum" sz="quarter" idx="4"/>
          </p:nvPr>
        </p:nvSpPr>
        <p:spPr>
          <a:xfrm>
            <a:off x="7338060" y="7315199"/>
            <a:ext cx="2263140" cy="457201"/>
          </a:xfrm>
          <a:prstGeom prst="rect">
            <a:avLst/>
          </a:prstGeom>
        </p:spPr>
        <p:txBody>
          <a:bodyPr vert="horz" lIns="0" tIns="0" rIns="0" bIns="0" rtlCol="0" anchor="ctr"/>
          <a:lstStyle>
            <a:lvl1pPr algn="r">
              <a:defRPr sz="900" b="1">
                <a:solidFill>
                  <a:schemeClr val="accent1"/>
                </a:solidFill>
              </a:defRPr>
            </a:lvl1pPr>
          </a:lstStyle>
          <a:p>
            <a:fld id="{20332274-F28D-1B47-8F4B-7D312FE1D572}" type="slidenum">
              <a:rPr lang="en-US" smtClean="0"/>
              <a:pPr/>
              <a:t>‹#›</a:t>
            </a:fld>
            <a:endParaRPr lang="en-US" dirty="0"/>
          </a:p>
        </p:txBody>
      </p:sp>
    </p:spTree>
    <p:extLst>
      <p:ext uri="{BB962C8B-B14F-4D97-AF65-F5344CB8AC3E}">
        <p14:creationId xmlns:p14="http://schemas.microsoft.com/office/powerpoint/2010/main" val="170209706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8" r:id="rId4"/>
    <p:sldLayoutId id="2147483665" r:id="rId5"/>
    <p:sldLayoutId id="2147483666" r:id="rId6"/>
    <p:sldLayoutId id="2147483667" r:id="rId7"/>
  </p:sldLayoutIdLst>
  <p:hf hdr="0" dt="0"/>
  <p:txStyles>
    <p:titleStyle>
      <a:lvl1pPr algn="l" defTabSz="1005840" rtl="0" eaLnBrk="1" latinLnBrk="0" hangingPunct="1">
        <a:lnSpc>
          <a:spcPct val="90000"/>
        </a:lnSpc>
        <a:spcBef>
          <a:spcPct val="0"/>
        </a:spcBef>
        <a:buNone/>
        <a:defRPr sz="2800" kern="1200">
          <a:solidFill>
            <a:schemeClr val="accent1"/>
          </a:solidFill>
          <a:latin typeface="+mj-lt"/>
          <a:ea typeface="+mj-ea"/>
          <a:cs typeface="+mj-cs"/>
        </a:defRPr>
      </a:lvl1pPr>
    </p:titleStyle>
    <p:bodyStyle>
      <a:lvl1pPr marL="0" indent="0" algn="l" defTabSz="1005840" rtl="0" eaLnBrk="1" latinLnBrk="0" hangingPunct="1">
        <a:lnSpc>
          <a:spcPct val="100000"/>
        </a:lnSpc>
        <a:spcBef>
          <a:spcPts val="1200"/>
        </a:spcBef>
        <a:buFont typeface="Arial" panose="020B0604020202020204" pitchFamily="34" charset="0"/>
        <a:buNone/>
        <a:defRPr sz="1800" kern="1200" baseline="0">
          <a:solidFill>
            <a:schemeClr val="tx1"/>
          </a:solidFill>
          <a:latin typeface="+mn-lt"/>
          <a:ea typeface="+mn-ea"/>
          <a:cs typeface="+mn-cs"/>
        </a:defRPr>
      </a:lvl1pPr>
      <a:lvl2pPr marL="457200" indent="-251460" algn="l" defTabSz="1005840" rtl="0" eaLnBrk="1" latinLnBrk="0" hangingPunct="1">
        <a:lnSpc>
          <a:spcPct val="10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228600" algn="l" defTabSz="100584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3pPr>
      <a:lvl4pPr marL="914400" indent="-228600" algn="l" defTabSz="100584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143000" indent="-228600" algn="l" defTabSz="100584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 userDrawn="1">
          <p15:clr>
            <a:srgbClr val="F26B43"/>
          </p15:clr>
        </p15:guide>
        <p15:guide id="2" pos="6048" userDrawn="1">
          <p15:clr>
            <a:srgbClr val="F26B43"/>
          </p15:clr>
        </p15:guide>
        <p15:guide id="3" orient="horz" pos="288" userDrawn="1">
          <p15:clr>
            <a:srgbClr val="F26B43"/>
          </p15:clr>
        </p15:guide>
        <p15:guide id="4" orient="horz" pos="4608" userDrawn="1">
          <p15:clr>
            <a:srgbClr val="F26B43"/>
          </p15:clr>
        </p15:guide>
        <p15:guide id="5" orient="horz" pos="4464" userDrawn="1">
          <p15:clr>
            <a:srgbClr val="F26B43"/>
          </p15:clr>
        </p15:guide>
        <p15:guide id="6" orient="horz" pos="792" userDrawn="1">
          <p15:clr>
            <a:srgbClr val="F26B43"/>
          </p15:clr>
        </p15:guide>
        <p15:guide id="7" orient="horz" pos="1080" userDrawn="1">
          <p15:clr>
            <a:srgbClr val="F26B43"/>
          </p15:clr>
        </p15:guide>
        <p15:guide id="8" pos="5352" userDrawn="1">
          <p15:clr>
            <a:srgbClr val="F26B43"/>
          </p15:clr>
        </p15:guide>
        <p15:guide id="9" orient="horz" pos="2448" userDrawn="1">
          <p15:clr>
            <a:srgbClr val="F26B43"/>
          </p15:clr>
        </p15:guide>
        <p15:guide id="10" pos="3168" userDrawn="1">
          <p15:clr>
            <a:srgbClr val="F26B43"/>
          </p15:clr>
        </p15:guide>
        <p15:guide id="11" pos="439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hcproviders@amerihealthcarita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chcpoviders@amerihealthcarita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457201"/>
            <a:ext cx="7915523" cy="2080054"/>
          </a:xfrm>
        </p:spPr>
        <p:txBody>
          <a:bodyPr/>
          <a:lstStyle/>
          <a:p>
            <a:r>
              <a:rPr lang="en-US" dirty="0" smtClean="0"/>
              <a:t>AmeriHealth Caritas Pennsylvania Community HealthChoices </a:t>
            </a:r>
            <a:endParaRPr lang="en-US" dirty="0"/>
          </a:p>
        </p:txBody>
      </p:sp>
      <p:sp>
        <p:nvSpPr>
          <p:cNvPr id="3" name="Subtitle 2"/>
          <p:cNvSpPr>
            <a:spLocks noGrp="1"/>
          </p:cNvSpPr>
          <p:nvPr>
            <p:ph type="subTitle" idx="1"/>
          </p:nvPr>
        </p:nvSpPr>
        <p:spPr>
          <a:xfrm>
            <a:off x="457199" y="2537255"/>
            <a:ext cx="8850703" cy="2069364"/>
          </a:xfrm>
        </p:spPr>
        <p:txBody>
          <a:bodyPr/>
          <a:lstStyle/>
          <a:p>
            <a:endParaRPr lang="en-US" dirty="0" smtClean="0"/>
          </a:p>
          <a:p>
            <a:r>
              <a:rPr lang="en-US" dirty="0" smtClean="0"/>
              <a:t>Presented by:</a:t>
            </a:r>
          </a:p>
          <a:p>
            <a:pPr>
              <a:spcBef>
                <a:spcPts val="600"/>
              </a:spcBef>
            </a:pPr>
            <a:r>
              <a:rPr lang="en-US" dirty="0" smtClean="0"/>
              <a:t>Christopher Bruette, Director of Provider Network Long-Term Services and Supports </a:t>
            </a:r>
          </a:p>
          <a:p>
            <a:pPr>
              <a:spcBef>
                <a:spcPts val="600"/>
              </a:spcBef>
            </a:pPr>
            <a:r>
              <a:rPr lang="en-US" dirty="0" smtClean="0"/>
              <a:t>Steve Orndorff, Director of Provider Network Management</a:t>
            </a:r>
          </a:p>
          <a:p>
            <a:pPr>
              <a:spcBef>
                <a:spcPts val="600"/>
              </a:spcBef>
            </a:pPr>
            <a:r>
              <a:rPr lang="en-US" dirty="0" smtClean="0"/>
              <a:t>Jill Blessington, Director of Provider Network Management</a:t>
            </a:r>
            <a:endParaRPr lang="en-US" dirty="0"/>
          </a:p>
        </p:txBody>
      </p:sp>
    </p:spTree>
    <p:extLst>
      <p:ext uri="{BB962C8B-B14F-4D97-AF65-F5344CB8AC3E}">
        <p14:creationId xmlns:p14="http://schemas.microsoft.com/office/powerpoint/2010/main" val="21838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Southeast Zone </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10</a:t>
            </a:fld>
            <a:endParaRPr lang="en-US" dirty="0"/>
          </a:p>
        </p:txBody>
      </p:sp>
      <p:graphicFrame>
        <p:nvGraphicFramePr>
          <p:cNvPr id="8" name="Content Placeholder 7"/>
          <p:cNvGraphicFramePr>
            <a:graphicFrameLocks noGrp="1"/>
          </p:cNvGraphicFramePr>
          <p:nvPr>
            <p:ph sz="quarter" idx="12"/>
            <p:extLst>
              <p:ext uri="{D42A27DB-BD31-4B8C-83A1-F6EECF244321}">
                <p14:modId xmlns:p14="http://schemas.microsoft.com/office/powerpoint/2010/main" val="3458185155"/>
              </p:ext>
            </p:extLst>
          </p:nvPr>
        </p:nvGraphicFramePr>
        <p:xfrm>
          <a:off x="1147313" y="1645489"/>
          <a:ext cx="7806906" cy="4145280"/>
        </p:xfrm>
        <a:graphic>
          <a:graphicData uri="http://schemas.openxmlformats.org/drawingml/2006/table">
            <a:tbl>
              <a:tblPr firstRow="1" bandRow="1">
                <a:tableStyleId>{5C22544A-7EE6-4342-B048-85BDC9FD1C3A}</a:tableStyleId>
              </a:tblPr>
              <a:tblGrid>
                <a:gridCol w="1733910"/>
                <a:gridCol w="1815860"/>
                <a:gridCol w="1729596"/>
                <a:gridCol w="2527540"/>
              </a:tblGrid>
              <a:tr h="370840">
                <a:tc gridSpan="4">
                  <a:txBody>
                    <a:bodyPr/>
                    <a:lstStyle/>
                    <a:p>
                      <a:pPr algn="ctr"/>
                      <a:r>
                        <a:rPr lang="en-US" sz="2400" dirty="0" smtClean="0"/>
                        <a:t>Southeast</a:t>
                      </a:r>
                      <a:endParaRPr lang="en-US" sz="24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gridSpan="4">
                  <a:txBody>
                    <a:bodyPr/>
                    <a:lstStyle/>
                    <a:p>
                      <a:pPr algn="ctr"/>
                      <a:r>
                        <a:rPr lang="en-US" sz="2000" dirty="0" smtClean="0">
                          <a:solidFill>
                            <a:schemeClr val="tx1"/>
                          </a:solidFill>
                        </a:rPr>
                        <a:t>Total</a:t>
                      </a:r>
                      <a:r>
                        <a:rPr lang="en-US" sz="2000" baseline="0" dirty="0" smtClean="0">
                          <a:solidFill>
                            <a:schemeClr val="tx1"/>
                          </a:solidFill>
                        </a:rPr>
                        <a:t> membership 72,411</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gridSpan="4">
                  <a:txBody>
                    <a:bodyPr/>
                    <a:lstStyle/>
                    <a:p>
                      <a:pPr algn="ctr"/>
                      <a:r>
                        <a:rPr lang="en-US" sz="2000" baseline="0" dirty="0" smtClean="0">
                          <a:solidFill>
                            <a:schemeClr val="tx1"/>
                          </a:solidFill>
                        </a:rPr>
                        <a:t>Dates of service 01/01/19 – 03/01/19</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r>
                        <a:rPr lang="en-US" sz="1600" dirty="0" smtClean="0">
                          <a:solidFill>
                            <a:schemeClr val="tx1"/>
                          </a:solidFill>
                        </a:rPr>
                        <a:t>Provider type</a:t>
                      </a:r>
                      <a:endParaRPr lang="en-US" sz="1600" dirty="0">
                        <a:solidFill>
                          <a:schemeClr val="tx1"/>
                        </a:solidFill>
                      </a:endParaRPr>
                    </a:p>
                  </a:txBody>
                  <a:tcPr/>
                </a:tc>
                <a:tc>
                  <a:txBody>
                    <a:bodyPr/>
                    <a:lstStyle/>
                    <a:p>
                      <a:pPr algn="ctr"/>
                      <a:r>
                        <a:rPr lang="en-US" sz="1600" dirty="0" smtClean="0">
                          <a:solidFill>
                            <a:schemeClr val="tx1"/>
                          </a:solidFill>
                        </a:rPr>
                        <a:t>Paid $</a:t>
                      </a:r>
                      <a:endParaRPr lang="en-US" sz="1600" dirty="0">
                        <a:solidFill>
                          <a:schemeClr val="tx1"/>
                        </a:solidFill>
                      </a:endParaRPr>
                    </a:p>
                  </a:txBody>
                  <a:tcPr/>
                </a:tc>
                <a:tc>
                  <a:txBody>
                    <a:bodyPr/>
                    <a:lstStyle/>
                    <a:p>
                      <a:pPr algn="ctr"/>
                      <a:r>
                        <a:rPr lang="en-US" sz="1600" dirty="0" smtClean="0">
                          <a:solidFill>
                            <a:schemeClr val="tx1"/>
                          </a:solidFill>
                        </a:rPr>
                        <a:t>Claims</a:t>
                      </a:r>
                      <a:endParaRPr lang="en-US" sz="1600" dirty="0">
                        <a:solidFill>
                          <a:schemeClr val="tx1"/>
                        </a:solidFill>
                      </a:endParaRPr>
                    </a:p>
                  </a:txBody>
                  <a:tcPr/>
                </a:tc>
                <a:tc>
                  <a:txBody>
                    <a:bodyPr/>
                    <a:lstStyle/>
                    <a:p>
                      <a:pPr algn="ctr"/>
                      <a:r>
                        <a:rPr lang="en-US" sz="1600" dirty="0" smtClean="0">
                          <a:solidFill>
                            <a:schemeClr val="tx1"/>
                          </a:solidFill>
                        </a:rPr>
                        <a:t>Average</a:t>
                      </a:r>
                      <a:r>
                        <a:rPr lang="en-US" sz="1600" baseline="0" dirty="0" smtClean="0">
                          <a:solidFill>
                            <a:schemeClr val="tx1"/>
                          </a:solidFill>
                        </a:rPr>
                        <a:t> turnaround time for claims payment</a:t>
                      </a:r>
                      <a:endParaRPr lang="en-US" sz="1600" dirty="0">
                        <a:solidFill>
                          <a:schemeClr val="tx1"/>
                        </a:solidFill>
                      </a:endParaRPr>
                    </a:p>
                  </a:txBody>
                  <a:tcPr/>
                </a:tc>
              </a:tr>
              <a:tr h="370840">
                <a:tc>
                  <a:txBody>
                    <a:bodyPr/>
                    <a:lstStyle/>
                    <a:p>
                      <a:r>
                        <a:rPr lang="en-US" sz="1600" dirty="0" smtClean="0">
                          <a:solidFill>
                            <a:schemeClr val="tx1"/>
                          </a:solidFill>
                        </a:rPr>
                        <a:t>Home-and community based</a:t>
                      </a:r>
                      <a:endParaRPr lang="en-US" sz="1600" dirty="0">
                        <a:solidFill>
                          <a:schemeClr val="tx1"/>
                        </a:solidFill>
                      </a:endParaRPr>
                    </a:p>
                  </a:txBody>
                  <a:tcPr/>
                </a:tc>
                <a:tc>
                  <a:txBody>
                    <a:bodyPr/>
                    <a:lstStyle/>
                    <a:p>
                      <a:pPr algn="ctr"/>
                      <a:r>
                        <a:rPr lang="en-US" sz="1600" dirty="0" smtClean="0">
                          <a:solidFill>
                            <a:schemeClr val="tx1"/>
                          </a:solidFill>
                        </a:rPr>
                        <a:t>$190,853,713.09</a:t>
                      </a:r>
                      <a:endParaRPr lang="en-US" sz="1600" dirty="0">
                        <a:solidFill>
                          <a:schemeClr val="tx1"/>
                        </a:solidFill>
                      </a:endParaRPr>
                    </a:p>
                  </a:txBody>
                  <a:tcPr/>
                </a:tc>
                <a:tc>
                  <a:txBody>
                    <a:bodyPr/>
                    <a:lstStyle/>
                    <a:p>
                      <a:pPr algn="ctr"/>
                      <a:r>
                        <a:rPr lang="en-US" sz="1600" dirty="0" smtClean="0">
                          <a:solidFill>
                            <a:schemeClr val="tx1"/>
                          </a:solidFill>
                        </a:rPr>
                        <a:t>1,325,493</a:t>
                      </a:r>
                      <a:endParaRPr lang="en-US" sz="1600" dirty="0">
                        <a:solidFill>
                          <a:schemeClr val="tx1"/>
                        </a:solidFill>
                      </a:endParaRPr>
                    </a:p>
                  </a:txBody>
                  <a:tcPr/>
                </a:tc>
                <a:tc>
                  <a:txBody>
                    <a:bodyPr/>
                    <a:lstStyle/>
                    <a:p>
                      <a:pPr algn="ctr"/>
                      <a:r>
                        <a:rPr lang="en-US" sz="1600" dirty="0" smtClean="0">
                          <a:solidFill>
                            <a:schemeClr val="tx1"/>
                          </a:solidFill>
                        </a:rPr>
                        <a:t>11 days</a:t>
                      </a:r>
                      <a:endParaRPr lang="en-US" sz="1600" dirty="0">
                        <a:solidFill>
                          <a:schemeClr val="tx1"/>
                        </a:solidFill>
                      </a:endParaRPr>
                    </a:p>
                  </a:txBody>
                  <a:tcPr/>
                </a:tc>
              </a:tr>
              <a:tr h="370840">
                <a:tc>
                  <a:txBody>
                    <a:bodyPr/>
                    <a:lstStyle/>
                    <a:p>
                      <a:r>
                        <a:rPr lang="en-US" sz="1600" dirty="0" smtClean="0">
                          <a:solidFill>
                            <a:schemeClr val="tx1"/>
                          </a:solidFill>
                        </a:rPr>
                        <a:t>Nursing facility</a:t>
                      </a:r>
                    </a:p>
                    <a:p>
                      <a:endParaRPr lang="en-US" sz="1600" dirty="0">
                        <a:solidFill>
                          <a:schemeClr val="tx1"/>
                        </a:solidFill>
                      </a:endParaRPr>
                    </a:p>
                  </a:txBody>
                  <a:tcPr/>
                </a:tc>
                <a:tc>
                  <a:txBody>
                    <a:bodyPr/>
                    <a:lstStyle/>
                    <a:p>
                      <a:pPr algn="ctr"/>
                      <a:r>
                        <a:rPr lang="en-US" sz="1600" dirty="0" smtClean="0">
                          <a:solidFill>
                            <a:schemeClr val="tx1"/>
                          </a:solidFill>
                        </a:rPr>
                        <a:t>$39,497,545.70</a:t>
                      </a:r>
                      <a:endParaRPr lang="en-US" sz="1600" dirty="0">
                        <a:solidFill>
                          <a:schemeClr val="tx1"/>
                        </a:solidFill>
                      </a:endParaRPr>
                    </a:p>
                  </a:txBody>
                  <a:tcPr/>
                </a:tc>
                <a:tc>
                  <a:txBody>
                    <a:bodyPr/>
                    <a:lstStyle/>
                    <a:p>
                      <a:pPr algn="ctr"/>
                      <a:r>
                        <a:rPr lang="en-US" sz="1600" dirty="0" smtClean="0">
                          <a:solidFill>
                            <a:schemeClr val="tx1"/>
                          </a:solidFill>
                        </a:rPr>
                        <a:t>10,366</a:t>
                      </a:r>
                      <a:endParaRPr lang="en-US" sz="1600" dirty="0">
                        <a:solidFill>
                          <a:schemeClr val="tx1"/>
                        </a:solidFill>
                      </a:endParaRPr>
                    </a:p>
                  </a:txBody>
                  <a:tcPr/>
                </a:tc>
                <a:tc>
                  <a:txBody>
                    <a:bodyPr/>
                    <a:lstStyle/>
                    <a:p>
                      <a:pPr algn="ctr"/>
                      <a:r>
                        <a:rPr lang="en-US" sz="1600" dirty="0" smtClean="0">
                          <a:solidFill>
                            <a:schemeClr val="tx1"/>
                          </a:solidFill>
                        </a:rPr>
                        <a:t>12 days</a:t>
                      </a:r>
                      <a:endParaRPr lang="en-US" sz="1600" dirty="0">
                        <a:solidFill>
                          <a:schemeClr val="tx1"/>
                        </a:solidFill>
                      </a:endParaRPr>
                    </a:p>
                  </a:txBody>
                  <a:tcPr/>
                </a:tc>
              </a:tr>
              <a:tr h="370840">
                <a:tc>
                  <a:txBody>
                    <a:bodyPr/>
                    <a:lstStyle/>
                    <a:p>
                      <a:r>
                        <a:rPr lang="en-US" sz="1600" dirty="0" smtClean="0">
                          <a:solidFill>
                            <a:schemeClr val="tx1"/>
                          </a:solidFill>
                        </a:rPr>
                        <a:t>Physical health</a:t>
                      </a:r>
                    </a:p>
                    <a:p>
                      <a:endParaRPr lang="en-US" sz="1600" dirty="0">
                        <a:solidFill>
                          <a:schemeClr val="tx1"/>
                        </a:solidFill>
                      </a:endParaRPr>
                    </a:p>
                  </a:txBody>
                  <a:tcPr/>
                </a:tc>
                <a:tc>
                  <a:txBody>
                    <a:bodyPr/>
                    <a:lstStyle/>
                    <a:p>
                      <a:pPr algn="ctr"/>
                      <a:r>
                        <a:rPr lang="en-US" sz="1600" dirty="0" smtClean="0">
                          <a:solidFill>
                            <a:schemeClr val="tx1"/>
                          </a:solidFill>
                        </a:rPr>
                        <a:t>$43,345,160.65</a:t>
                      </a:r>
                      <a:endParaRPr lang="en-US" sz="1600" dirty="0">
                        <a:solidFill>
                          <a:schemeClr val="tx1"/>
                        </a:solidFill>
                      </a:endParaRPr>
                    </a:p>
                  </a:txBody>
                  <a:tcPr/>
                </a:tc>
                <a:tc>
                  <a:txBody>
                    <a:bodyPr/>
                    <a:lstStyle/>
                    <a:p>
                      <a:pPr algn="ctr"/>
                      <a:r>
                        <a:rPr lang="en-US" sz="1600" dirty="0" smtClean="0">
                          <a:solidFill>
                            <a:schemeClr val="tx1"/>
                          </a:solidFill>
                        </a:rPr>
                        <a:t>424,307</a:t>
                      </a:r>
                      <a:endParaRPr lang="en-US" sz="1600" dirty="0">
                        <a:solidFill>
                          <a:schemeClr val="tx1"/>
                        </a:solidFill>
                      </a:endParaRPr>
                    </a:p>
                  </a:txBody>
                  <a:tcPr/>
                </a:tc>
                <a:tc>
                  <a:txBody>
                    <a:bodyPr/>
                    <a:lstStyle/>
                    <a:p>
                      <a:pPr algn="ctr"/>
                      <a:r>
                        <a:rPr lang="en-US" sz="1600" dirty="0" smtClean="0">
                          <a:solidFill>
                            <a:schemeClr val="tx1"/>
                          </a:solidFill>
                        </a:rPr>
                        <a:t>18 days</a:t>
                      </a:r>
                      <a:endParaRPr lang="en-US" sz="1600" dirty="0">
                        <a:solidFill>
                          <a:schemeClr val="tx1"/>
                        </a:solidFill>
                      </a:endParaRPr>
                    </a:p>
                  </a:txBody>
                  <a:tcPr/>
                </a:tc>
              </a:tr>
              <a:tr h="370840">
                <a:tc>
                  <a:txBody>
                    <a:bodyPr/>
                    <a:lstStyle/>
                    <a:p>
                      <a:r>
                        <a:rPr lang="en-US" sz="1600" dirty="0" smtClean="0">
                          <a:solidFill>
                            <a:schemeClr val="tx1"/>
                          </a:solidFill>
                        </a:rPr>
                        <a:t>Total </a:t>
                      </a:r>
                    </a:p>
                    <a:p>
                      <a:endParaRPr lang="en-US" sz="1600" dirty="0">
                        <a:solidFill>
                          <a:schemeClr val="tx1"/>
                        </a:solidFill>
                      </a:endParaRPr>
                    </a:p>
                  </a:txBody>
                  <a:tcPr/>
                </a:tc>
                <a:tc>
                  <a:txBody>
                    <a:bodyPr/>
                    <a:lstStyle/>
                    <a:p>
                      <a:pPr algn="ctr"/>
                      <a:r>
                        <a:rPr lang="en-US" sz="1600" dirty="0" smtClean="0">
                          <a:solidFill>
                            <a:schemeClr val="tx1"/>
                          </a:solidFill>
                        </a:rPr>
                        <a:t>$273,696,419.44</a:t>
                      </a:r>
                      <a:endParaRPr lang="en-US" sz="1600" dirty="0">
                        <a:solidFill>
                          <a:schemeClr val="tx1"/>
                        </a:solidFill>
                      </a:endParaRPr>
                    </a:p>
                  </a:txBody>
                  <a:tcPr/>
                </a:tc>
                <a:tc>
                  <a:txBody>
                    <a:bodyPr/>
                    <a:lstStyle/>
                    <a:p>
                      <a:pPr algn="ctr"/>
                      <a:r>
                        <a:rPr lang="en-US" sz="1600" dirty="0" smtClean="0">
                          <a:solidFill>
                            <a:schemeClr val="tx1"/>
                          </a:solidFill>
                        </a:rPr>
                        <a:t>1,760,166</a:t>
                      </a:r>
                      <a:endParaRPr lang="en-US" sz="1600" dirty="0">
                        <a:solidFill>
                          <a:schemeClr val="tx1"/>
                        </a:solidFill>
                      </a:endParaRPr>
                    </a:p>
                  </a:txBody>
                  <a:tcPr/>
                </a:tc>
                <a:tc>
                  <a:txBody>
                    <a:bodyPr/>
                    <a:lstStyle/>
                    <a:p>
                      <a:pPr algn="ctr"/>
                      <a:r>
                        <a:rPr lang="en-US" sz="1600" dirty="0" smtClean="0">
                          <a:solidFill>
                            <a:schemeClr val="tx1"/>
                          </a:solidFill>
                        </a:rPr>
                        <a:t>14 days</a:t>
                      </a:r>
                      <a:endParaRPr lang="en-US" sz="1600" dirty="0">
                        <a:solidFill>
                          <a:schemeClr val="tx1"/>
                        </a:solidFill>
                      </a:endParaRPr>
                    </a:p>
                  </a:txBody>
                  <a:tcPr/>
                </a:tc>
              </a:tr>
            </a:tbl>
          </a:graphicData>
        </a:graphic>
      </p:graphicFrame>
    </p:spTree>
    <p:extLst>
      <p:ext uri="{BB962C8B-B14F-4D97-AF65-F5344CB8AC3E}">
        <p14:creationId xmlns:p14="http://schemas.microsoft.com/office/powerpoint/2010/main" val="3423046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4094" y="580912"/>
            <a:ext cx="9144000" cy="1913407"/>
          </a:xfrm>
        </p:spPr>
        <p:txBody>
          <a:bodyPr/>
          <a:lstStyle/>
          <a:p>
            <a:r>
              <a:rPr lang="en-US" dirty="0" smtClean="0"/>
              <a:t>Medicare and Medicaid Dual Eligible Participants</a:t>
            </a:r>
            <a:endParaRPr lang="en-US" dirty="0"/>
          </a:p>
        </p:txBody>
      </p:sp>
      <p:graphicFrame>
        <p:nvGraphicFramePr>
          <p:cNvPr id="4" name="Diagram 3"/>
          <p:cNvGraphicFramePr/>
          <p:nvPr>
            <p:extLst>
              <p:ext uri="{D42A27DB-BD31-4B8C-83A1-F6EECF244321}">
                <p14:modId xmlns:p14="http://schemas.microsoft.com/office/powerpoint/2010/main" val="771679288"/>
              </p:ext>
            </p:extLst>
          </p:nvPr>
        </p:nvGraphicFramePr>
        <p:xfrm>
          <a:off x="1583305" y="1016299"/>
          <a:ext cx="67056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8797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Nursing Facility Ineligible</a:t>
            </a:r>
            <a:endParaRPr lang="en-US" dirty="0"/>
          </a:p>
        </p:txBody>
      </p:sp>
      <p:sp>
        <p:nvSpPr>
          <p:cNvPr id="5" name="Content Placeholder 4"/>
          <p:cNvSpPr>
            <a:spLocks noGrp="1"/>
          </p:cNvSpPr>
          <p:nvPr>
            <p:ph sz="quarter" idx="12"/>
          </p:nvPr>
        </p:nvSpPr>
        <p:spPr/>
        <p:txBody>
          <a:bodyPr/>
          <a:lstStyle/>
          <a:p>
            <a:pPr defTabSz="914400">
              <a:spcBef>
                <a:spcPct val="20000"/>
              </a:spcBef>
            </a:pPr>
            <a:r>
              <a:rPr lang="en-US" sz="2400" dirty="0" smtClean="0">
                <a:solidFill>
                  <a:srgbClr val="333F48"/>
                </a:solidFill>
              </a:rPr>
              <a:t>Nursing Facility Ineligible is defined as </a:t>
            </a:r>
            <a:r>
              <a:rPr lang="en-US" sz="2400" dirty="0">
                <a:solidFill>
                  <a:srgbClr val="333F48"/>
                </a:solidFill>
              </a:rPr>
              <a:t>having clinical needs that </a:t>
            </a:r>
            <a:r>
              <a:rPr lang="en-US" sz="2400" dirty="0" smtClean="0">
                <a:solidFill>
                  <a:srgbClr val="333F48"/>
                </a:solidFill>
              </a:rPr>
              <a:t>do not require </a:t>
            </a:r>
            <a:r>
              <a:rPr lang="en-US" sz="2400" dirty="0">
                <a:solidFill>
                  <a:srgbClr val="333F48"/>
                </a:solidFill>
              </a:rPr>
              <a:t>a level of care provided in a nursing </a:t>
            </a:r>
            <a:r>
              <a:rPr lang="en-US" sz="2400" dirty="0" smtClean="0">
                <a:solidFill>
                  <a:srgbClr val="333F48"/>
                </a:solidFill>
              </a:rPr>
              <a:t>facility.</a:t>
            </a:r>
          </a:p>
          <a:p>
            <a:pPr defTabSz="914400">
              <a:spcBef>
                <a:spcPct val="20000"/>
              </a:spcBef>
            </a:pPr>
            <a:endParaRPr lang="en-US" sz="2400" dirty="0">
              <a:solidFill>
                <a:srgbClr val="333F48"/>
              </a:solidFill>
            </a:endParaRPr>
          </a:p>
          <a:p>
            <a:pPr marL="800100" lvl="1" indent="-342900" defTabSz="914400">
              <a:spcBef>
                <a:spcPct val="20000"/>
              </a:spcBef>
              <a:buFont typeface="Wingdings" panose="05000000000000000000" pitchFamily="2" charset="2"/>
              <a:buChar char="ü"/>
            </a:pPr>
            <a:r>
              <a:rPr lang="en-US" sz="2200" dirty="0" smtClean="0">
                <a:solidFill>
                  <a:srgbClr val="333F48"/>
                </a:solidFill>
              </a:rPr>
              <a:t>21 </a:t>
            </a:r>
            <a:r>
              <a:rPr lang="en-US" sz="2200" dirty="0">
                <a:solidFill>
                  <a:srgbClr val="333F48"/>
                </a:solidFill>
              </a:rPr>
              <a:t>years of </a:t>
            </a:r>
            <a:r>
              <a:rPr lang="en-US" sz="2200" dirty="0" smtClean="0">
                <a:solidFill>
                  <a:srgbClr val="333F48"/>
                </a:solidFill>
              </a:rPr>
              <a:t>age and older.</a:t>
            </a:r>
            <a:endParaRPr lang="en-US" sz="2200" dirty="0">
              <a:solidFill>
                <a:srgbClr val="333F48"/>
              </a:solidFill>
            </a:endParaRPr>
          </a:p>
          <a:p>
            <a:pPr marL="800100" lvl="1" indent="-342900" defTabSz="914400">
              <a:spcBef>
                <a:spcPct val="20000"/>
              </a:spcBef>
              <a:buFont typeface="Wingdings" panose="05000000000000000000" pitchFamily="2" charset="2"/>
              <a:buChar char="ü"/>
            </a:pPr>
            <a:r>
              <a:rPr lang="en-US" sz="2200" dirty="0">
                <a:solidFill>
                  <a:srgbClr val="333F48"/>
                </a:solidFill>
              </a:rPr>
              <a:t>Community Well Duals (CWD).</a:t>
            </a:r>
          </a:p>
          <a:p>
            <a:pPr marL="800100" lvl="1" indent="-342900" defTabSz="914400">
              <a:spcBef>
                <a:spcPct val="20000"/>
              </a:spcBef>
              <a:buFont typeface="Wingdings" panose="05000000000000000000" pitchFamily="2" charset="2"/>
              <a:buChar char="ü"/>
            </a:pPr>
            <a:r>
              <a:rPr lang="en-US" sz="2200" dirty="0">
                <a:solidFill>
                  <a:srgbClr val="333F48"/>
                </a:solidFill>
              </a:rPr>
              <a:t>Medicare/Medicaid.</a:t>
            </a:r>
          </a:p>
          <a:p>
            <a:pPr marL="800100" lvl="1" indent="-342900" defTabSz="914400">
              <a:spcBef>
                <a:spcPct val="20000"/>
              </a:spcBef>
              <a:buFont typeface="Wingdings" panose="05000000000000000000" pitchFamily="2" charset="2"/>
              <a:buChar char="ü"/>
            </a:pPr>
            <a:r>
              <a:rPr lang="en-US" sz="2200" dirty="0">
                <a:solidFill>
                  <a:srgbClr val="333F48"/>
                </a:solidFill>
              </a:rPr>
              <a:t>May be Aligned DSNP, Unaligned DSNP, or </a:t>
            </a:r>
            <a:r>
              <a:rPr lang="en-US" sz="2200" dirty="0" smtClean="0">
                <a:solidFill>
                  <a:srgbClr val="333F48"/>
                </a:solidFill>
              </a:rPr>
              <a:t>Fee-for-Service </a:t>
            </a:r>
            <a:r>
              <a:rPr lang="en-US" sz="2200" dirty="0">
                <a:solidFill>
                  <a:srgbClr val="333F48"/>
                </a:solidFill>
              </a:rPr>
              <a:t>(FFS).</a:t>
            </a:r>
          </a:p>
          <a:p>
            <a:pPr marL="800100" lvl="1" indent="-342900" defTabSz="914400">
              <a:spcBef>
                <a:spcPct val="20000"/>
              </a:spcBef>
              <a:buFont typeface="Wingdings" panose="05000000000000000000" pitchFamily="2" charset="2"/>
              <a:buChar char="ü"/>
            </a:pPr>
            <a:r>
              <a:rPr lang="en-US" sz="2200" dirty="0">
                <a:solidFill>
                  <a:srgbClr val="333F48"/>
                </a:solidFill>
              </a:rPr>
              <a:t>Have the </a:t>
            </a:r>
            <a:r>
              <a:rPr lang="en-US" sz="2200" dirty="0" smtClean="0">
                <a:solidFill>
                  <a:srgbClr val="333F48"/>
                </a:solidFill>
              </a:rPr>
              <a:t>adult medical </a:t>
            </a:r>
            <a:r>
              <a:rPr lang="en-US" sz="2200" dirty="0">
                <a:solidFill>
                  <a:srgbClr val="333F48"/>
                </a:solidFill>
              </a:rPr>
              <a:t>benefits in the assigned plan’s </a:t>
            </a:r>
            <a:r>
              <a:rPr lang="en-US" sz="2200" dirty="0" smtClean="0">
                <a:solidFill>
                  <a:srgbClr val="333F48"/>
                </a:solidFill>
              </a:rPr>
              <a:t>CHC </a:t>
            </a:r>
            <a:r>
              <a:rPr lang="en-US" sz="2200" dirty="0">
                <a:solidFill>
                  <a:srgbClr val="333F48"/>
                </a:solidFill>
              </a:rPr>
              <a:t>package.  </a:t>
            </a:r>
          </a:p>
          <a:p>
            <a:pPr marL="800100" lvl="1" indent="-342900" defTabSz="914400">
              <a:spcBef>
                <a:spcPct val="20000"/>
              </a:spcBef>
              <a:buFont typeface="Wingdings" panose="05000000000000000000" pitchFamily="2" charset="2"/>
              <a:buChar char="ü"/>
            </a:pPr>
            <a:r>
              <a:rPr lang="en-US" sz="2200" u="sng" dirty="0">
                <a:solidFill>
                  <a:srgbClr val="333F48"/>
                </a:solidFill>
              </a:rPr>
              <a:t>Not</a:t>
            </a:r>
            <a:r>
              <a:rPr lang="en-US" sz="2200" dirty="0">
                <a:solidFill>
                  <a:srgbClr val="333F48"/>
                </a:solidFill>
              </a:rPr>
              <a:t> eligible for the LTSS benefits.</a:t>
            </a:r>
          </a:p>
          <a:p>
            <a:pPr marL="800100" lvl="1" indent="-342900" defTabSz="914400">
              <a:spcBef>
                <a:spcPct val="20000"/>
              </a:spcBef>
              <a:buFont typeface="Wingdings" panose="05000000000000000000" pitchFamily="2" charset="2"/>
              <a:buChar char="ü"/>
            </a:pPr>
            <a:r>
              <a:rPr lang="en-US" sz="2200" dirty="0">
                <a:solidFill>
                  <a:srgbClr val="333F48"/>
                </a:solidFill>
              </a:rPr>
              <a:t>Will be screened on enrollment for unmet needs.</a:t>
            </a:r>
          </a:p>
          <a:p>
            <a:pPr marL="800100" lvl="1" indent="-342900" defTabSz="914400">
              <a:spcBef>
                <a:spcPct val="20000"/>
              </a:spcBef>
              <a:buFont typeface="Wingdings" panose="05000000000000000000" pitchFamily="2" charset="2"/>
              <a:buChar char="ü"/>
            </a:pPr>
            <a:r>
              <a:rPr lang="en-US" sz="2200" dirty="0">
                <a:solidFill>
                  <a:srgbClr val="333F48"/>
                </a:solidFill>
              </a:rPr>
              <a:t>Will receive active care coordination during acute/episodic changes in health.</a:t>
            </a:r>
          </a:p>
          <a:p>
            <a:endParaRPr lang="en-US" dirty="0">
              <a:solidFill>
                <a:srgbClr val="000000"/>
              </a:solidFill>
            </a:endParaRPr>
          </a:p>
        </p:txBody>
      </p:sp>
      <p:sp>
        <p:nvSpPr>
          <p:cNvPr id="6" name="Footer Placeholder 5"/>
          <p:cNvSpPr>
            <a:spLocks noGrp="1"/>
          </p:cNvSpPr>
          <p:nvPr>
            <p:ph type="ftr" sz="quarter" idx="10"/>
          </p:nvPr>
        </p:nvSpPr>
        <p:spPr/>
        <p:txBody>
          <a:bodyPr/>
          <a:lstStyle/>
          <a:p>
            <a:r>
              <a:rPr lang="en-US" dirty="0"/>
              <a:t>AmeriHealth Caritas Pennsylvania Community HealthChoices</a:t>
            </a:r>
          </a:p>
          <a:p>
            <a:endParaRPr lang="en-US" dirty="0"/>
          </a:p>
        </p:txBody>
      </p:sp>
      <p:sp>
        <p:nvSpPr>
          <p:cNvPr id="7" name="Slide Number Placeholder 6"/>
          <p:cNvSpPr>
            <a:spLocks noGrp="1"/>
          </p:cNvSpPr>
          <p:nvPr>
            <p:ph type="sldNum" sz="quarter" idx="11"/>
          </p:nvPr>
        </p:nvSpPr>
        <p:spPr/>
        <p:txBody>
          <a:bodyPr/>
          <a:lstStyle/>
          <a:p>
            <a:fld id="{20332274-F28D-1B47-8F4B-7D312FE1D572}" type="slidenum">
              <a:rPr lang="en-US" smtClean="0"/>
              <a:pPr/>
              <a:t>12</a:t>
            </a:fld>
            <a:endParaRPr lang="en-US" dirty="0"/>
          </a:p>
        </p:txBody>
      </p:sp>
    </p:spTree>
    <p:extLst>
      <p:ext uri="{BB962C8B-B14F-4D97-AF65-F5344CB8AC3E}">
        <p14:creationId xmlns:p14="http://schemas.microsoft.com/office/powerpoint/2010/main" val="66542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Dual-Eligible Special Needs Plan (D-SNP)</a:t>
            </a:r>
            <a:endParaRPr lang="en-US" dirty="0"/>
          </a:p>
        </p:txBody>
      </p:sp>
      <p:sp>
        <p:nvSpPr>
          <p:cNvPr id="3" name="Footer Placeholder 2"/>
          <p:cNvSpPr>
            <a:spLocks noGrp="1"/>
          </p:cNvSpPr>
          <p:nvPr>
            <p:ph type="ftr" sz="quarter" idx="10"/>
          </p:nvPr>
        </p:nvSpPr>
        <p:spPr/>
        <p:txBody>
          <a:bodyPr/>
          <a:lstStyle/>
          <a:p>
            <a:r>
              <a:rPr lang="en-US" dirty="0"/>
              <a:t>AmeriHealth Caritas Pennsylvania Community HealthChoices</a:t>
            </a:r>
          </a:p>
          <a:p>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13</a:t>
            </a:fld>
            <a:endParaRPr lang="en-US" dirty="0"/>
          </a:p>
        </p:txBody>
      </p:sp>
      <p:sp>
        <p:nvSpPr>
          <p:cNvPr id="5" name="Content Placeholder 4"/>
          <p:cNvSpPr>
            <a:spLocks noGrp="1"/>
          </p:cNvSpPr>
          <p:nvPr>
            <p:ph sz="quarter" idx="12"/>
          </p:nvPr>
        </p:nvSpPr>
        <p:spPr/>
        <p:txBody>
          <a:bodyPr/>
          <a:lstStyle/>
          <a:p>
            <a:pPr lvl="0" defTabSz="914400">
              <a:spcBef>
                <a:spcPct val="20000"/>
              </a:spcBef>
            </a:pPr>
            <a:r>
              <a:rPr lang="en-US" sz="2000" dirty="0" smtClean="0">
                <a:solidFill>
                  <a:srgbClr val="333F48"/>
                </a:solidFill>
              </a:rPr>
              <a:t>A </a:t>
            </a:r>
            <a:r>
              <a:rPr lang="en-US" sz="2000" b="1" dirty="0" smtClean="0">
                <a:solidFill>
                  <a:srgbClr val="333F48"/>
                </a:solidFill>
              </a:rPr>
              <a:t>Dual </a:t>
            </a:r>
            <a:r>
              <a:rPr lang="en-US" sz="2000" b="1" dirty="0">
                <a:solidFill>
                  <a:srgbClr val="333F48"/>
                </a:solidFill>
              </a:rPr>
              <a:t>Eligible Special Needs Plan (D-SNP</a:t>
            </a:r>
            <a:r>
              <a:rPr lang="en-US" sz="2000" b="1" dirty="0" smtClean="0">
                <a:solidFill>
                  <a:srgbClr val="333F48"/>
                </a:solidFill>
              </a:rPr>
              <a:t>) </a:t>
            </a:r>
            <a:r>
              <a:rPr lang="en-US" sz="2000" dirty="0" smtClean="0">
                <a:solidFill>
                  <a:srgbClr val="333F48"/>
                </a:solidFill>
              </a:rPr>
              <a:t>is a Medicare </a:t>
            </a:r>
            <a:r>
              <a:rPr lang="en-US" sz="2000" dirty="0">
                <a:solidFill>
                  <a:srgbClr val="333F48"/>
                </a:solidFill>
              </a:rPr>
              <a:t>Advantage Plan that primarily or exclusively enrolls individuals who are enrolled in both Medicare and </a:t>
            </a:r>
            <a:r>
              <a:rPr lang="en-US" sz="2000" dirty="0" smtClean="0">
                <a:solidFill>
                  <a:srgbClr val="333F48"/>
                </a:solidFill>
              </a:rPr>
              <a:t>Medical Assistance (Medicaid).</a:t>
            </a:r>
            <a:endParaRPr lang="en-US" sz="2000" dirty="0">
              <a:solidFill>
                <a:srgbClr val="333F48"/>
              </a:solidFill>
            </a:endParaRPr>
          </a:p>
          <a:p>
            <a:pPr marL="342900" lvl="0" indent="-342900" defTabSz="914400">
              <a:spcBef>
                <a:spcPct val="20000"/>
              </a:spcBef>
              <a:buFont typeface="Arial" panose="020B0604020202020204" pitchFamily="34" charset="0"/>
              <a:buChar char="•"/>
            </a:pPr>
            <a:endParaRPr lang="en-US" sz="2000" dirty="0">
              <a:solidFill>
                <a:srgbClr val="333F48"/>
              </a:solidFill>
            </a:endParaRPr>
          </a:p>
          <a:p>
            <a:pPr marL="342900" lvl="0" indent="-342900" defTabSz="914400">
              <a:spcBef>
                <a:spcPct val="20000"/>
              </a:spcBef>
              <a:buFont typeface="Arial" panose="020B0604020202020204" pitchFamily="34" charset="0"/>
              <a:buChar char="•"/>
            </a:pPr>
            <a:r>
              <a:rPr lang="en-US" sz="2000" dirty="0">
                <a:solidFill>
                  <a:srgbClr val="333F48"/>
                </a:solidFill>
              </a:rPr>
              <a:t>Community </a:t>
            </a:r>
            <a:r>
              <a:rPr lang="en-US" sz="2000" dirty="0" smtClean="0">
                <a:solidFill>
                  <a:srgbClr val="333F48"/>
                </a:solidFill>
              </a:rPr>
              <a:t>Well Dual </a:t>
            </a:r>
            <a:r>
              <a:rPr lang="en-US" sz="2000" dirty="0">
                <a:solidFill>
                  <a:srgbClr val="333F48"/>
                </a:solidFill>
              </a:rPr>
              <a:t>(CWD) </a:t>
            </a:r>
            <a:r>
              <a:rPr lang="en-US" sz="2000" dirty="0" smtClean="0">
                <a:solidFill>
                  <a:srgbClr val="333F48"/>
                </a:solidFill>
              </a:rPr>
              <a:t>Participants</a:t>
            </a:r>
            <a:r>
              <a:rPr lang="en-US" sz="2000" dirty="0">
                <a:solidFill>
                  <a:srgbClr val="333F48"/>
                </a:solidFill>
              </a:rPr>
              <a:t>.</a:t>
            </a:r>
          </a:p>
          <a:p>
            <a:pPr lvl="0" defTabSz="914400">
              <a:spcBef>
                <a:spcPct val="20000"/>
              </a:spcBef>
            </a:pPr>
            <a:endParaRPr lang="en-US" sz="2000" dirty="0">
              <a:solidFill>
                <a:srgbClr val="333F48"/>
              </a:solidFill>
            </a:endParaRPr>
          </a:p>
          <a:p>
            <a:pPr marL="342900" lvl="0" indent="-342900" defTabSz="914400">
              <a:spcBef>
                <a:spcPct val="20000"/>
              </a:spcBef>
              <a:buFont typeface="Arial" panose="020B0604020202020204" pitchFamily="34" charset="0"/>
              <a:buChar char="•"/>
            </a:pPr>
            <a:r>
              <a:rPr lang="en-US" sz="2000" dirty="0">
                <a:solidFill>
                  <a:srgbClr val="333F48"/>
                </a:solidFill>
              </a:rPr>
              <a:t>Participants who are Nursing Facility </a:t>
            </a:r>
            <a:r>
              <a:rPr lang="en-US" sz="2000" dirty="0" smtClean="0">
                <a:solidFill>
                  <a:srgbClr val="333F48"/>
                </a:solidFill>
              </a:rPr>
              <a:t>Ineligible </a:t>
            </a:r>
            <a:r>
              <a:rPr lang="en-US" sz="2000" dirty="0">
                <a:solidFill>
                  <a:srgbClr val="333F48"/>
                </a:solidFill>
              </a:rPr>
              <a:t>or Nursing Facility Clinically Eligible who have Medicare and Medicaid can choose a </a:t>
            </a:r>
            <a:r>
              <a:rPr lang="en-US" sz="2000" dirty="0" smtClean="0">
                <a:solidFill>
                  <a:srgbClr val="333F48"/>
                </a:solidFill>
              </a:rPr>
              <a:t>D-SNP</a:t>
            </a:r>
            <a:r>
              <a:rPr lang="en-US" sz="2000" dirty="0">
                <a:solidFill>
                  <a:srgbClr val="333F48"/>
                </a:solidFill>
              </a:rPr>
              <a:t>.  </a:t>
            </a:r>
            <a:endParaRPr lang="en-US" sz="2000" dirty="0" smtClean="0">
              <a:solidFill>
                <a:srgbClr val="333F48"/>
              </a:solidFill>
            </a:endParaRPr>
          </a:p>
          <a:p>
            <a:pPr marL="342900" lvl="0" indent="-342900" defTabSz="914400">
              <a:spcBef>
                <a:spcPct val="20000"/>
              </a:spcBef>
              <a:buFont typeface="Arial" panose="020B0604020202020204" pitchFamily="34" charset="0"/>
              <a:buChar char="•"/>
            </a:pPr>
            <a:endParaRPr lang="en-US" sz="2000" dirty="0">
              <a:solidFill>
                <a:srgbClr val="333F48"/>
              </a:solidFill>
            </a:endParaRPr>
          </a:p>
          <a:p>
            <a:pPr marL="342900" lvl="0" indent="-342900" defTabSz="914400">
              <a:spcBef>
                <a:spcPct val="20000"/>
              </a:spcBef>
              <a:buFont typeface="Arial" panose="020B0604020202020204" pitchFamily="34" charset="0"/>
              <a:buChar char="•"/>
            </a:pPr>
            <a:r>
              <a:rPr lang="en-US" sz="2000" dirty="0" smtClean="0">
                <a:solidFill>
                  <a:srgbClr val="333F48"/>
                </a:solidFill>
              </a:rPr>
              <a:t>Participants may choose a D-SNP that is aligned </a:t>
            </a:r>
            <a:r>
              <a:rPr lang="en-US" sz="2000" dirty="0">
                <a:solidFill>
                  <a:srgbClr val="333F48"/>
                </a:solidFill>
              </a:rPr>
              <a:t>or </a:t>
            </a:r>
            <a:r>
              <a:rPr lang="en-US" sz="2000" dirty="0" smtClean="0">
                <a:solidFill>
                  <a:srgbClr val="333F48"/>
                </a:solidFill>
              </a:rPr>
              <a:t>unaligned </a:t>
            </a:r>
            <a:r>
              <a:rPr lang="en-US" sz="2000" dirty="0">
                <a:solidFill>
                  <a:srgbClr val="333F48"/>
                </a:solidFill>
              </a:rPr>
              <a:t>with the Plan or </a:t>
            </a:r>
            <a:r>
              <a:rPr lang="en-US" sz="2000" dirty="0" smtClean="0">
                <a:solidFill>
                  <a:srgbClr val="333F48"/>
                </a:solidFill>
              </a:rPr>
              <a:t>remain in Medicare </a:t>
            </a:r>
            <a:r>
              <a:rPr lang="en-US" sz="2000" dirty="0">
                <a:solidFill>
                  <a:srgbClr val="333F48"/>
                </a:solidFill>
              </a:rPr>
              <a:t>fee-for-service.</a:t>
            </a:r>
            <a:endParaRPr lang="en-US" sz="2400" dirty="0">
              <a:solidFill>
                <a:srgbClr val="333F48"/>
              </a:solidFill>
            </a:endParaRPr>
          </a:p>
          <a:p>
            <a:pPr marL="342900" lvl="0" indent="-342900" defTabSz="914400">
              <a:spcBef>
                <a:spcPct val="20000"/>
              </a:spcBef>
              <a:buFont typeface="Arial" panose="020B0604020202020204" pitchFamily="34" charset="0"/>
              <a:buChar char="•"/>
            </a:pPr>
            <a:endParaRPr lang="en-US" sz="2000" dirty="0">
              <a:solidFill>
                <a:prstClr val="black"/>
              </a:solidFill>
            </a:endParaRPr>
          </a:p>
          <a:p>
            <a:endParaRPr lang="en-US" dirty="0"/>
          </a:p>
        </p:txBody>
      </p:sp>
    </p:spTree>
    <p:extLst>
      <p:ext uri="{BB962C8B-B14F-4D97-AF65-F5344CB8AC3E}">
        <p14:creationId xmlns:p14="http://schemas.microsoft.com/office/powerpoint/2010/main" val="3343870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D-SNP goal	</a:t>
            </a:r>
            <a:endParaRPr lang="en-US" dirty="0"/>
          </a:p>
        </p:txBody>
      </p:sp>
      <p:sp>
        <p:nvSpPr>
          <p:cNvPr id="3" name="Footer Placeholder 2"/>
          <p:cNvSpPr>
            <a:spLocks noGrp="1"/>
          </p:cNvSpPr>
          <p:nvPr>
            <p:ph type="ftr" sz="quarter" idx="10"/>
          </p:nvPr>
        </p:nvSpPr>
        <p:spPr/>
        <p:txBody>
          <a:bodyPr/>
          <a:lstStyle/>
          <a:p>
            <a:r>
              <a:rPr lang="en-US" dirty="0"/>
              <a:t>AmeriHealth Caritas Pennsylvania Community HealthChoices</a:t>
            </a:r>
          </a:p>
          <a:p>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14</a:t>
            </a:fld>
            <a:endParaRPr lang="en-US" dirty="0"/>
          </a:p>
        </p:txBody>
      </p:sp>
      <p:sp>
        <p:nvSpPr>
          <p:cNvPr id="5" name="Content Placeholder 4"/>
          <p:cNvSpPr>
            <a:spLocks noGrp="1"/>
          </p:cNvSpPr>
          <p:nvPr>
            <p:ph sz="quarter" idx="12"/>
          </p:nvPr>
        </p:nvSpPr>
        <p:spPr/>
        <p:txBody>
          <a:bodyPr/>
          <a:lstStyle/>
          <a:p>
            <a:pPr marL="342900" indent="-342900">
              <a:buFont typeface="Arial" panose="020B0604020202020204" pitchFamily="34" charset="0"/>
              <a:buChar char="•"/>
            </a:pPr>
            <a:r>
              <a:rPr lang="en-US" sz="2000" dirty="0" smtClean="0">
                <a:solidFill>
                  <a:srgbClr val="333F48"/>
                </a:solidFill>
              </a:rPr>
              <a:t>The </a:t>
            </a:r>
            <a:r>
              <a:rPr lang="en-US" sz="2000" dirty="0">
                <a:solidFill>
                  <a:srgbClr val="333F48"/>
                </a:solidFill>
              </a:rPr>
              <a:t>goal of </a:t>
            </a:r>
            <a:r>
              <a:rPr lang="en-US" sz="2000" dirty="0" smtClean="0">
                <a:solidFill>
                  <a:srgbClr val="333F48"/>
                </a:solidFill>
              </a:rPr>
              <a:t>AmeriHealth Caritas PA CHC </a:t>
            </a:r>
            <a:r>
              <a:rPr lang="en-US" sz="2000" dirty="0">
                <a:solidFill>
                  <a:srgbClr val="333F48"/>
                </a:solidFill>
              </a:rPr>
              <a:t>and its companion </a:t>
            </a:r>
            <a:r>
              <a:rPr lang="en-US" sz="2000" dirty="0" smtClean="0">
                <a:solidFill>
                  <a:srgbClr val="333F48"/>
                </a:solidFill>
              </a:rPr>
              <a:t>D-SNP (AmeriHealth Caritas VIP Care) </a:t>
            </a:r>
            <a:r>
              <a:rPr lang="en-US" sz="2000" dirty="0">
                <a:solidFill>
                  <a:srgbClr val="333F48"/>
                </a:solidFill>
              </a:rPr>
              <a:t>is to provide a coordinated experience from the perspective of </a:t>
            </a:r>
            <a:r>
              <a:rPr lang="en-US" sz="2000" dirty="0" smtClean="0">
                <a:solidFill>
                  <a:srgbClr val="333F48"/>
                </a:solidFill>
              </a:rPr>
              <a:t>full </a:t>
            </a:r>
            <a:r>
              <a:rPr lang="en-US" sz="2000" dirty="0">
                <a:solidFill>
                  <a:srgbClr val="333F48"/>
                </a:solidFill>
              </a:rPr>
              <a:t>Dual Eligible Participants who enroll in both. </a:t>
            </a:r>
            <a:endParaRPr lang="en-US" sz="2000" dirty="0" smtClean="0">
              <a:solidFill>
                <a:srgbClr val="333F48"/>
              </a:solidFill>
            </a:endParaRPr>
          </a:p>
          <a:p>
            <a:pPr marL="285750" indent="-285750">
              <a:buFont typeface="Arial" panose="020B0604020202020204" pitchFamily="34" charset="0"/>
              <a:buChar char="•"/>
            </a:pPr>
            <a:r>
              <a:rPr lang="en-US" sz="2000" dirty="0" smtClean="0">
                <a:solidFill>
                  <a:srgbClr val="333F48"/>
                </a:solidFill>
              </a:rPr>
              <a:t>Includes, </a:t>
            </a:r>
            <a:r>
              <a:rPr lang="en-US" sz="2000" dirty="0">
                <a:solidFill>
                  <a:srgbClr val="333F48"/>
                </a:solidFill>
              </a:rPr>
              <a:t>but is not limited to an integrated assessment and care coordination process that spans all Medical Assistance (Medicaid) and Medicare </a:t>
            </a:r>
            <a:r>
              <a:rPr lang="en-US" sz="2000" dirty="0" smtClean="0">
                <a:solidFill>
                  <a:srgbClr val="333F48"/>
                </a:solidFill>
              </a:rPr>
              <a:t>services.</a:t>
            </a:r>
          </a:p>
          <a:p>
            <a:pPr marL="285750" indent="-285750">
              <a:buFont typeface="Arial" panose="020B0604020202020204" pitchFamily="34" charset="0"/>
              <a:buChar char="•"/>
            </a:pPr>
            <a:r>
              <a:rPr lang="en-US" sz="2000" dirty="0" smtClean="0">
                <a:solidFill>
                  <a:srgbClr val="333F48"/>
                </a:solidFill>
              </a:rPr>
              <a:t>Administrative </a:t>
            </a:r>
            <a:r>
              <a:rPr lang="en-US" sz="2000" dirty="0">
                <a:solidFill>
                  <a:srgbClr val="333F48"/>
                </a:solidFill>
              </a:rPr>
              <a:t>integration is expected to evolve over the life of CHC. </a:t>
            </a:r>
            <a:endParaRPr lang="en-US" sz="2000" dirty="0" smtClean="0">
              <a:solidFill>
                <a:srgbClr val="333F48"/>
              </a:solidFill>
            </a:endParaRPr>
          </a:p>
          <a:p>
            <a:pPr marL="285750" indent="-285750">
              <a:buFont typeface="Arial" panose="020B0604020202020204" pitchFamily="34" charset="0"/>
              <a:buChar char="•"/>
            </a:pPr>
            <a:r>
              <a:rPr lang="en-US" sz="2000" dirty="0" smtClean="0">
                <a:solidFill>
                  <a:srgbClr val="333F48"/>
                </a:solidFill>
              </a:rPr>
              <a:t>AmeriHealth Caritas PA CHC </a:t>
            </a:r>
            <a:r>
              <a:rPr lang="en-US" sz="2000" dirty="0">
                <a:solidFill>
                  <a:srgbClr val="333F48"/>
                </a:solidFill>
              </a:rPr>
              <a:t>will cooperate fully with </a:t>
            </a:r>
            <a:r>
              <a:rPr lang="en-US" sz="2000" dirty="0" smtClean="0">
                <a:solidFill>
                  <a:srgbClr val="333F48"/>
                </a:solidFill>
              </a:rPr>
              <a:t>Department of Human Services (DHS) and Centers for Medicare and Medicaid Services (CMS) in ongoing </a:t>
            </a:r>
            <a:r>
              <a:rPr lang="en-US" sz="2000" dirty="0">
                <a:solidFill>
                  <a:srgbClr val="333F48"/>
                </a:solidFill>
              </a:rPr>
              <a:t>efforts to streamline administration of the two programs, which may include, but is not limited to, coordinated readiness reviews, monitoring, enrollment, Participant materials and appeals processes.</a:t>
            </a:r>
          </a:p>
          <a:p>
            <a:endParaRPr lang="en-US" dirty="0"/>
          </a:p>
        </p:txBody>
      </p:sp>
    </p:spTree>
    <p:extLst>
      <p:ext uri="{BB962C8B-B14F-4D97-AF65-F5344CB8AC3E}">
        <p14:creationId xmlns:p14="http://schemas.microsoft.com/office/powerpoint/2010/main" val="1567748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Managing Care of our LTSS and Community Well Dual Participants</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15</a:t>
            </a:fld>
            <a:endParaRPr lang="en-US" dirty="0"/>
          </a:p>
        </p:txBody>
      </p:sp>
      <p:sp>
        <p:nvSpPr>
          <p:cNvPr id="9" name="Text Placeholder 8"/>
          <p:cNvSpPr>
            <a:spLocks noGrp="1"/>
          </p:cNvSpPr>
          <p:nvPr>
            <p:ph type="body" sz="quarter" idx="12"/>
          </p:nvPr>
        </p:nvSpPr>
        <p:spPr>
          <a:ln>
            <a:noFill/>
          </a:ln>
        </p:spPr>
        <p:txBody>
          <a:bodyPr/>
          <a:lstStyle/>
          <a:p>
            <a:pPr>
              <a:spcBef>
                <a:spcPts val="0"/>
              </a:spcBef>
            </a:pPr>
            <a:r>
              <a:rPr lang="en-US" dirty="0" smtClean="0">
                <a:solidFill>
                  <a:schemeClr val="accent1"/>
                </a:solidFill>
              </a:rPr>
              <a:t>Managed LTSS (MLTSS)</a:t>
            </a:r>
          </a:p>
          <a:p>
            <a:pPr>
              <a:spcBef>
                <a:spcPts val="0"/>
              </a:spcBef>
            </a:pPr>
            <a:r>
              <a:rPr lang="en-US" sz="1400" dirty="0" smtClean="0">
                <a:solidFill>
                  <a:schemeClr val="accent1"/>
                </a:solidFill>
              </a:rPr>
              <a:t>Service Coordination for NFCE</a:t>
            </a:r>
          </a:p>
          <a:p>
            <a:pPr>
              <a:spcBef>
                <a:spcPts val="0"/>
              </a:spcBef>
            </a:pPr>
            <a:r>
              <a:rPr lang="en-US" sz="1400" dirty="0" smtClean="0">
                <a:solidFill>
                  <a:schemeClr val="accent1"/>
                </a:solidFill>
              </a:rPr>
              <a:t>(Nursing </a:t>
            </a:r>
            <a:r>
              <a:rPr lang="en-US" sz="1400" dirty="0">
                <a:solidFill>
                  <a:schemeClr val="accent1"/>
                </a:solidFill>
              </a:rPr>
              <a:t>Facility Clinically </a:t>
            </a:r>
            <a:r>
              <a:rPr lang="en-US" sz="1400" dirty="0" smtClean="0">
                <a:solidFill>
                  <a:schemeClr val="accent1"/>
                </a:solidFill>
              </a:rPr>
              <a:t>Eligible)</a:t>
            </a:r>
          </a:p>
          <a:p>
            <a:pPr>
              <a:spcBef>
                <a:spcPts val="0"/>
              </a:spcBef>
            </a:pPr>
            <a:endParaRPr lang="en-US" sz="1600" dirty="0"/>
          </a:p>
          <a:p>
            <a:pPr>
              <a:spcBef>
                <a:spcPts val="0"/>
              </a:spcBef>
            </a:pPr>
            <a:r>
              <a:rPr lang="en-US" sz="1600" dirty="0" smtClean="0"/>
              <a:t>Service Coordinator’s role is personal with </a:t>
            </a:r>
          </a:p>
          <a:p>
            <a:pPr>
              <a:spcBef>
                <a:spcPts val="0"/>
              </a:spcBef>
              <a:spcAft>
                <a:spcPts val="600"/>
              </a:spcAft>
            </a:pPr>
            <a:r>
              <a:rPr lang="en-US" sz="1600" dirty="0" smtClean="0"/>
              <a:t>face-to-face contact to:</a:t>
            </a:r>
          </a:p>
          <a:p>
            <a:pPr marL="742950" lvl="1" indent="-285750">
              <a:spcBef>
                <a:spcPts val="0"/>
              </a:spcBef>
            </a:pPr>
            <a:r>
              <a:rPr lang="en-US" sz="1600" dirty="0" smtClean="0"/>
              <a:t>Help Participants navigate the system and </a:t>
            </a:r>
            <a:r>
              <a:rPr lang="en-US" sz="1600" b="1" i="1" dirty="0" smtClean="0"/>
              <a:t>coordinate their care</a:t>
            </a:r>
            <a:r>
              <a:rPr lang="en-US" sz="1600" dirty="0" smtClean="0"/>
              <a:t>.</a:t>
            </a:r>
          </a:p>
          <a:p>
            <a:pPr marL="742950" lvl="1" indent="-285750">
              <a:spcBef>
                <a:spcPts val="0"/>
              </a:spcBef>
            </a:pPr>
            <a:r>
              <a:rPr lang="en-US" sz="1600" dirty="0" smtClean="0"/>
              <a:t>Be the </a:t>
            </a:r>
            <a:r>
              <a:rPr lang="en-US" sz="1600" b="1" i="1" dirty="0" smtClean="0"/>
              <a:t>single point of contact</a:t>
            </a:r>
            <a:r>
              <a:rPr lang="en-US" sz="1600" dirty="0" smtClean="0"/>
              <a:t> for Participants.</a:t>
            </a:r>
          </a:p>
          <a:p>
            <a:pPr marL="742950" lvl="1" indent="-285750">
              <a:spcBef>
                <a:spcPts val="0"/>
              </a:spcBef>
            </a:pPr>
            <a:r>
              <a:rPr lang="en-US" sz="1600" b="1" i="1" dirty="0" smtClean="0"/>
              <a:t>Provide information</a:t>
            </a:r>
            <a:r>
              <a:rPr lang="en-US" sz="1600" dirty="0" smtClean="0"/>
              <a:t> to the Participants, Supports, and Providers. </a:t>
            </a:r>
          </a:p>
          <a:p>
            <a:pPr marL="742950" lvl="1" indent="-285750">
              <a:spcBef>
                <a:spcPts val="0"/>
              </a:spcBef>
            </a:pPr>
            <a:r>
              <a:rPr lang="en-US" sz="1600" b="1" i="1" dirty="0" smtClean="0"/>
              <a:t>Facilitate needed access</a:t>
            </a:r>
            <a:r>
              <a:rPr lang="en-US" sz="1600" dirty="0" smtClean="0"/>
              <a:t>, location, coordination and monitoring services and supports. </a:t>
            </a:r>
            <a:endParaRPr lang="en-US" sz="1600" dirty="0"/>
          </a:p>
        </p:txBody>
      </p:sp>
      <p:sp>
        <p:nvSpPr>
          <p:cNvPr id="13" name="Content Placeholder 12"/>
          <p:cNvSpPr>
            <a:spLocks noGrp="1"/>
          </p:cNvSpPr>
          <p:nvPr>
            <p:ph sz="quarter" idx="13"/>
          </p:nvPr>
        </p:nvSpPr>
        <p:spPr/>
        <p:txBody>
          <a:bodyPr/>
          <a:lstStyle/>
          <a:p>
            <a:pPr>
              <a:spcBef>
                <a:spcPts val="0"/>
              </a:spcBef>
            </a:pPr>
            <a:r>
              <a:rPr lang="en-US" dirty="0" smtClean="0">
                <a:solidFill>
                  <a:schemeClr val="accent1"/>
                </a:solidFill>
              </a:rPr>
              <a:t>Community Well Duals (CWD)</a:t>
            </a:r>
          </a:p>
          <a:p>
            <a:pPr>
              <a:spcBef>
                <a:spcPts val="0"/>
              </a:spcBef>
            </a:pPr>
            <a:r>
              <a:rPr lang="en-US" sz="1400" dirty="0" smtClean="0">
                <a:solidFill>
                  <a:schemeClr val="accent1"/>
                </a:solidFill>
              </a:rPr>
              <a:t>Care Coordination for the CWDs</a:t>
            </a:r>
          </a:p>
          <a:p>
            <a:pPr>
              <a:spcBef>
                <a:spcPts val="0"/>
              </a:spcBef>
            </a:pPr>
            <a:r>
              <a:rPr lang="en-US" sz="1400" dirty="0" smtClean="0">
                <a:solidFill>
                  <a:schemeClr val="accent1"/>
                </a:solidFill>
              </a:rPr>
              <a:t>(Nursing Facility Ineligible)</a:t>
            </a:r>
          </a:p>
          <a:p>
            <a:pPr>
              <a:spcBef>
                <a:spcPts val="0"/>
              </a:spcBef>
            </a:pPr>
            <a:endParaRPr lang="en-US" sz="1600" dirty="0">
              <a:solidFill>
                <a:schemeClr val="accent1"/>
              </a:solidFill>
            </a:endParaRPr>
          </a:p>
          <a:p>
            <a:pPr>
              <a:spcBef>
                <a:spcPts val="0"/>
              </a:spcBef>
              <a:spcAft>
                <a:spcPts val="600"/>
              </a:spcAft>
            </a:pPr>
            <a:r>
              <a:rPr lang="en-US" sz="1600" dirty="0" smtClean="0"/>
              <a:t>Care Coordinator’s role with CWD Participants is to:</a:t>
            </a:r>
          </a:p>
          <a:p>
            <a:pPr marL="742950" lvl="1" indent="-285750">
              <a:spcBef>
                <a:spcPts val="0"/>
              </a:spcBef>
            </a:pPr>
            <a:r>
              <a:rPr lang="en-US" sz="1600" dirty="0" smtClean="0"/>
              <a:t>Screen and </a:t>
            </a:r>
            <a:r>
              <a:rPr lang="en-US" sz="1600" b="1" i="1" dirty="0" smtClean="0"/>
              <a:t>identify</a:t>
            </a:r>
            <a:r>
              <a:rPr lang="en-US" sz="1600" dirty="0" smtClean="0"/>
              <a:t> CWD Participants who may have unmet needs.</a:t>
            </a:r>
          </a:p>
          <a:p>
            <a:pPr marL="742950" lvl="1" indent="-285750">
              <a:spcBef>
                <a:spcPts val="0"/>
              </a:spcBef>
            </a:pPr>
            <a:r>
              <a:rPr lang="en-US" sz="1600" b="1" i="1" dirty="0" smtClean="0"/>
              <a:t>Refer</a:t>
            </a:r>
            <a:r>
              <a:rPr lang="en-US" sz="1600" dirty="0" smtClean="0"/>
              <a:t> CWD Participants for possible LTSS enrollment. </a:t>
            </a:r>
          </a:p>
          <a:p>
            <a:pPr marL="742950" lvl="1" indent="-285750">
              <a:spcBef>
                <a:spcPts val="0"/>
              </a:spcBef>
            </a:pPr>
            <a:r>
              <a:rPr lang="en-US" sz="1600" b="1" i="1" dirty="0" smtClean="0"/>
              <a:t>Provide active coordination</a:t>
            </a:r>
            <a:r>
              <a:rPr lang="en-US" sz="1600" dirty="0" smtClean="0"/>
              <a:t> during acute/episodic changes in health. </a:t>
            </a:r>
          </a:p>
          <a:p>
            <a:pPr marL="742950" lvl="1" indent="-285750">
              <a:spcBef>
                <a:spcPts val="0"/>
              </a:spcBef>
            </a:pPr>
            <a:r>
              <a:rPr lang="en-US" sz="1600" dirty="0" smtClean="0"/>
              <a:t>Facilitate needed access, location and </a:t>
            </a:r>
            <a:r>
              <a:rPr lang="en-US" sz="1600" b="1" i="1" dirty="0" smtClean="0"/>
              <a:t>coordinating  care</a:t>
            </a:r>
            <a:r>
              <a:rPr lang="en-US" sz="1600" dirty="0" smtClean="0"/>
              <a:t> with Medicare and Medicaid providers and benefits.</a:t>
            </a:r>
          </a:p>
        </p:txBody>
      </p:sp>
      <p:cxnSp>
        <p:nvCxnSpPr>
          <p:cNvPr id="5" name="Straight Connector 4"/>
          <p:cNvCxnSpPr/>
          <p:nvPr/>
        </p:nvCxnSpPr>
        <p:spPr>
          <a:xfrm>
            <a:off x="4893277" y="1714500"/>
            <a:ext cx="0" cy="51435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121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Person-Centered Approach to Participant Care</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16</a:t>
            </a:fld>
            <a:endParaRPr lang="en-US" dirty="0"/>
          </a:p>
        </p:txBody>
      </p:sp>
      <p:sp>
        <p:nvSpPr>
          <p:cNvPr id="9" name="Content Placeholder 8"/>
          <p:cNvSpPr>
            <a:spLocks noGrp="1"/>
          </p:cNvSpPr>
          <p:nvPr>
            <p:ph sz="quarter" idx="13"/>
          </p:nvPr>
        </p:nvSpPr>
        <p:spPr>
          <a:xfrm>
            <a:off x="5165123" y="1257299"/>
            <a:ext cx="4596943" cy="5947833"/>
          </a:xfrm>
        </p:spPr>
        <p:txBody>
          <a:bodyPr>
            <a:noAutofit/>
          </a:bodyPr>
          <a:lstStyle/>
          <a:p>
            <a:r>
              <a:rPr lang="en-US" sz="1600" dirty="0" smtClean="0"/>
              <a:t>Our multifaceted approach addresses the needs of Participants, connecting them with health and LTSS services to maximize independence. Our approach includes:</a:t>
            </a:r>
          </a:p>
          <a:p>
            <a:pPr marL="285750" indent="-285750">
              <a:buFont typeface="Wingdings" panose="05000000000000000000" pitchFamily="2" charset="2"/>
              <a:buChar char="Ø"/>
            </a:pPr>
            <a:r>
              <a:rPr lang="en-US" sz="1600" b="1" dirty="0" smtClean="0"/>
              <a:t>Providing </a:t>
            </a:r>
            <a:r>
              <a:rPr lang="en-US" sz="1600" dirty="0" smtClean="0"/>
              <a:t>Participants with health care services that are respectful of and responsive to their health beliefs and practices and cultural and linguistic needs.  </a:t>
            </a:r>
          </a:p>
          <a:p>
            <a:pPr marL="285750" indent="-285750">
              <a:buFont typeface="Wingdings" panose="05000000000000000000" pitchFamily="2" charset="2"/>
              <a:buChar char="Ø"/>
            </a:pPr>
            <a:r>
              <a:rPr lang="en-US" sz="1600" b="1" dirty="0" smtClean="0"/>
              <a:t>Engaging, educating, and empowering Participants</a:t>
            </a:r>
            <a:r>
              <a:rPr lang="en-US" sz="1600" dirty="0" smtClean="0"/>
              <a:t> to actively participate in improving their health outcomes. </a:t>
            </a:r>
          </a:p>
          <a:p>
            <a:pPr marL="285750" indent="-285750">
              <a:buFont typeface="Wingdings" panose="05000000000000000000" pitchFamily="2" charset="2"/>
              <a:buChar char="Ø"/>
            </a:pPr>
            <a:r>
              <a:rPr lang="en-US" sz="1600" dirty="0" smtClean="0"/>
              <a:t>Helping ensure services and supports are </a:t>
            </a:r>
            <a:r>
              <a:rPr lang="en-US" sz="1600" b="1" dirty="0" smtClean="0"/>
              <a:t>consumer-directed and family focused</a:t>
            </a:r>
            <a:r>
              <a:rPr lang="en-US" sz="1600" dirty="0" smtClean="0"/>
              <a:t>. </a:t>
            </a:r>
          </a:p>
          <a:p>
            <a:pPr marL="285750" indent="-285750">
              <a:buFont typeface="Wingdings" panose="05000000000000000000" pitchFamily="2" charset="2"/>
              <a:buChar char="Ø"/>
            </a:pPr>
            <a:r>
              <a:rPr lang="en-US" sz="1600" dirty="0" smtClean="0"/>
              <a:t>Involving </a:t>
            </a:r>
            <a:r>
              <a:rPr lang="en-US" sz="1600" b="1" dirty="0" smtClean="0"/>
              <a:t>Participants, caregivers, providers, behavioral health care, and representatives from housing, employment and social service systems</a:t>
            </a:r>
            <a:r>
              <a:rPr lang="en-US" sz="1600" dirty="0" smtClean="0"/>
              <a:t> in the care planning and management process. </a:t>
            </a:r>
          </a:p>
          <a:p>
            <a:pPr marL="285750" indent="-285750">
              <a:buFont typeface="Wingdings" panose="05000000000000000000" pitchFamily="2" charset="2"/>
              <a:buChar char="Ø"/>
            </a:pPr>
            <a:r>
              <a:rPr lang="en-US" sz="1600" dirty="0" smtClean="0"/>
              <a:t>Using community-based services to avoid or delay institutional care, supporting members who desire to </a:t>
            </a:r>
            <a:r>
              <a:rPr lang="en-US" sz="1600" b="1" dirty="0" smtClean="0"/>
              <a:t>remain in a home- and community-based setting</a:t>
            </a:r>
            <a:r>
              <a:rPr lang="en-US" sz="1600" dirty="0" smtClean="0"/>
              <a:t>. </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727" y="2135903"/>
            <a:ext cx="4458232" cy="4018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0522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z="6000" dirty="0" smtClean="0"/>
              <a:t>Thank You!</a:t>
            </a:r>
            <a:endParaRPr lang="en-US" dirty="0"/>
          </a:p>
        </p:txBody>
      </p:sp>
      <p:sp>
        <p:nvSpPr>
          <p:cNvPr id="3" name="Footer Placeholder 2"/>
          <p:cNvSpPr>
            <a:spLocks noGrp="1"/>
          </p:cNvSpPr>
          <p:nvPr>
            <p:ph type="ftr" sz="quarter" idx="4294967295"/>
          </p:nvPr>
        </p:nvSpPr>
        <p:spPr>
          <a:xfrm>
            <a:off x="286236" y="7315200"/>
            <a:ext cx="3394075" cy="457200"/>
          </a:xfrm>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4294967295"/>
          </p:nvPr>
        </p:nvSpPr>
        <p:spPr>
          <a:xfrm>
            <a:off x="7564046" y="7315200"/>
            <a:ext cx="2263775" cy="457200"/>
          </a:xfrm>
        </p:spPr>
        <p:txBody>
          <a:bodyPr/>
          <a:lstStyle/>
          <a:p>
            <a:fld id="{20332274-F28D-1B47-8F4B-7D312FE1D572}" type="slidenum">
              <a:rPr lang="en-US" smtClean="0"/>
              <a:pPr/>
              <a:t>17</a:t>
            </a:fld>
            <a:endParaRPr lang="en-US" dirty="0"/>
          </a:p>
        </p:txBody>
      </p:sp>
    </p:spTree>
    <p:extLst>
      <p:ext uri="{BB962C8B-B14F-4D97-AF65-F5344CB8AC3E}">
        <p14:creationId xmlns:p14="http://schemas.microsoft.com/office/powerpoint/2010/main" val="561875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2</a:t>
            </a:fld>
            <a:endParaRPr lang="en-US" dirty="0"/>
          </a:p>
        </p:txBody>
      </p:sp>
      <p:sp>
        <p:nvSpPr>
          <p:cNvPr id="7" name="object 3"/>
          <p:cNvSpPr/>
          <p:nvPr/>
        </p:nvSpPr>
        <p:spPr>
          <a:xfrm>
            <a:off x="547701" y="1861809"/>
            <a:ext cx="2887075" cy="3841580"/>
          </a:xfrm>
          <a:custGeom>
            <a:avLst/>
            <a:gdLst/>
            <a:ahLst/>
            <a:cxnLst/>
            <a:rect l="l" t="t" r="r" b="b"/>
            <a:pathLst>
              <a:path w="3499485" h="3389629">
                <a:moveTo>
                  <a:pt x="0" y="3389198"/>
                </a:moveTo>
                <a:lnTo>
                  <a:pt x="3499485" y="3389198"/>
                </a:lnTo>
                <a:lnTo>
                  <a:pt x="3499485" y="0"/>
                </a:lnTo>
                <a:lnTo>
                  <a:pt x="0" y="0"/>
                </a:lnTo>
                <a:lnTo>
                  <a:pt x="0" y="3389198"/>
                </a:lnTo>
                <a:close/>
              </a:path>
            </a:pathLst>
          </a:custGeom>
          <a:ln w="6350">
            <a:solidFill>
              <a:srgbClr val="006FB8"/>
            </a:solidFill>
          </a:ln>
        </p:spPr>
        <p:txBody>
          <a:bodyPr wrap="square" lIns="0" tIns="0" rIns="0" bIns="0" rtlCol="0"/>
          <a:lstStyle/>
          <a:p>
            <a:endParaRPr dirty="0">
              <a:latin typeface="Calibri"/>
              <a:cs typeface="Calibri"/>
            </a:endParaRPr>
          </a:p>
        </p:txBody>
      </p:sp>
      <p:sp>
        <p:nvSpPr>
          <p:cNvPr id="8" name="object 18"/>
          <p:cNvSpPr/>
          <p:nvPr/>
        </p:nvSpPr>
        <p:spPr>
          <a:xfrm>
            <a:off x="4095935" y="871870"/>
            <a:ext cx="324803" cy="5985114"/>
          </a:xfrm>
          <a:custGeom>
            <a:avLst/>
            <a:gdLst/>
            <a:ahLst/>
            <a:cxnLst/>
            <a:rect l="l" t="t" r="r" b="b"/>
            <a:pathLst>
              <a:path w="393700" h="5443855">
                <a:moveTo>
                  <a:pt x="393191" y="0"/>
                </a:moveTo>
                <a:lnTo>
                  <a:pt x="0" y="0"/>
                </a:lnTo>
                <a:lnTo>
                  <a:pt x="0" y="5443474"/>
                </a:lnTo>
                <a:lnTo>
                  <a:pt x="393191" y="5443474"/>
                </a:lnTo>
              </a:path>
            </a:pathLst>
          </a:custGeom>
          <a:ln w="6350">
            <a:solidFill>
              <a:srgbClr val="006FB8"/>
            </a:solidFill>
          </a:ln>
        </p:spPr>
        <p:txBody>
          <a:bodyPr wrap="square" lIns="0" tIns="0" rIns="0" bIns="0" rtlCol="0"/>
          <a:lstStyle/>
          <a:p>
            <a:endParaRPr dirty="0">
              <a:latin typeface="Calibri"/>
              <a:cs typeface="Calibri"/>
            </a:endParaRPr>
          </a:p>
        </p:txBody>
      </p:sp>
      <p:sp>
        <p:nvSpPr>
          <p:cNvPr id="9" name="object 19"/>
          <p:cNvSpPr/>
          <p:nvPr/>
        </p:nvSpPr>
        <p:spPr>
          <a:xfrm>
            <a:off x="3440016" y="3678935"/>
            <a:ext cx="646954" cy="45719"/>
          </a:xfrm>
          <a:custGeom>
            <a:avLst/>
            <a:gdLst/>
            <a:ahLst/>
            <a:cxnLst/>
            <a:rect l="l" t="t" r="r" b="b"/>
            <a:pathLst>
              <a:path w="934085">
                <a:moveTo>
                  <a:pt x="933653" y="0"/>
                </a:moveTo>
                <a:lnTo>
                  <a:pt x="0" y="0"/>
                </a:lnTo>
              </a:path>
            </a:pathLst>
          </a:custGeom>
          <a:ln w="6350">
            <a:solidFill>
              <a:srgbClr val="006FB8"/>
            </a:solidFill>
          </a:ln>
        </p:spPr>
        <p:txBody>
          <a:bodyPr wrap="square" lIns="0" tIns="0" rIns="0" bIns="0" rtlCol="0"/>
          <a:lstStyle/>
          <a:p>
            <a:endParaRPr dirty="0">
              <a:latin typeface="Calibri"/>
              <a:cs typeface="Calibri"/>
            </a:endParaRPr>
          </a:p>
        </p:txBody>
      </p:sp>
      <p:sp>
        <p:nvSpPr>
          <p:cNvPr id="10" name="TextBox 9"/>
          <p:cNvSpPr txBox="1"/>
          <p:nvPr/>
        </p:nvSpPr>
        <p:spPr>
          <a:xfrm>
            <a:off x="4212898" y="1283148"/>
            <a:ext cx="5845502" cy="4893647"/>
          </a:xfrm>
          <a:prstGeom prst="rect">
            <a:avLst/>
          </a:prstGeom>
          <a:noFill/>
        </p:spPr>
        <p:txBody>
          <a:bodyPr wrap="square" lIns="0" tIns="0" rIns="0" bIns="0" rtlCol="0" anchor="ctr">
            <a:spAutoFit/>
          </a:bodyPr>
          <a:lstStyle/>
          <a:p>
            <a:pPr>
              <a:spcBef>
                <a:spcPts val="800"/>
              </a:spcBef>
            </a:pPr>
            <a:endParaRPr lang="en-US" sz="2000" b="1" dirty="0" smtClean="0">
              <a:solidFill>
                <a:srgbClr val="006FB8"/>
              </a:solidFill>
              <a:cs typeface="Calibri"/>
            </a:endParaRPr>
          </a:p>
          <a:p>
            <a:pPr>
              <a:spcBef>
                <a:spcPts val="800"/>
              </a:spcBef>
            </a:pPr>
            <a:endParaRPr lang="en-US" sz="2000" b="1" dirty="0">
              <a:solidFill>
                <a:srgbClr val="006FB8"/>
              </a:solidFill>
              <a:cs typeface="Calibri"/>
            </a:endParaRPr>
          </a:p>
          <a:p>
            <a:pPr>
              <a:spcBef>
                <a:spcPts val="800"/>
              </a:spcBef>
            </a:pPr>
            <a:r>
              <a:rPr lang="en-US" sz="2000" b="1" dirty="0" smtClean="0">
                <a:solidFill>
                  <a:schemeClr val="accent3">
                    <a:lumMod val="75000"/>
                  </a:schemeClr>
                </a:solidFill>
                <a:cs typeface="Calibri"/>
              </a:rPr>
              <a:t>Rooted.</a:t>
            </a:r>
            <a:endParaRPr lang="en-US" sz="2000" b="1" dirty="0">
              <a:solidFill>
                <a:schemeClr val="accent3">
                  <a:lumMod val="75000"/>
                </a:schemeClr>
              </a:solidFill>
              <a:cs typeface="Calibri"/>
            </a:endParaRPr>
          </a:p>
          <a:p>
            <a:r>
              <a:rPr lang="en-US" sz="1500" dirty="0">
                <a:solidFill>
                  <a:srgbClr val="333F48"/>
                </a:solidFill>
                <a:cs typeface="Calibri"/>
              </a:rPr>
              <a:t>We began as a mission-driven neighborhood health plan in West Philadelphia and are proud of our passion to serve those most in need</a:t>
            </a:r>
            <a:r>
              <a:rPr lang="en-US" sz="1500" dirty="0" smtClean="0">
                <a:solidFill>
                  <a:srgbClr val="333F48"/>
                </a:solidFill>
                <a:cs typeface="Calibri"/>
              </a:rPr>
              <a:t>.</a:t>
            </a:r>
          </a:p>
          <a:p>
            <a:endParaRPr lang="en-US" sz="1500" b="1" dirty="0">
              <a:solidFill>
                <a:srgbClr val="484849"/>
              </a:solidFill>
              <a:cs typeface="Calibri"/>
            </a:endParaRPr>
          </a:p>
          <a:p>
            <a:r>
              <a:rPr lang="en-US" sz="2000" b="1" dirty="0" smtClean="0">
                <a:solidFill>
                  <a:schemeClr val="accent3">
                    <a:lumMod val="75000"/>
                  </a:schemeClr>
                </a:solidFill>
                <a:cs typeface="Calibri"/>
              </a:rPr>
              <a:t>Multifaceted.</a:t>
            </a:r>
            <a:endParaRPr lang="en-US" sz="2000" b="1" dirty="0">
              <a:solidFill>
                <a:schemeClr val="accent3">
                  <a:lumMod val="75000"/>
                </a:schemeClr>
              </a:solidFill>
              <a:cs typeface="Calibri"/>
            </a:endParaRPr>
          </a:p>
          <a:p>
            <a:r>
              <a:rPr lang="en-US" sz="1500" dirty="0">
                <a:cs typeface="Calibri"/>
              </a:rPr>
              <a:t>Providing Medicaid, </a:t>
            </a:r>
            <a:r>
              <a:rPr lang="en-US" sz="1500" dirty="0" smtClean="0">
                <a:cs typeface="Calibri"/>
              </a:rPr>
              <a:t>pharmacy benefit, long-term services and supports (LTSS), and </a:t>
            </a:r>
            <a:r>
              <a:rPr lang="en-US" sz="1500" dirty="0">
                <a:cs typeface="Calibri"/>
              </a:rPr>
              <a:t>administrative services.</a:t>
            </a:r>
          </a:p>
          <a:p>
            <a:pPr>
              <a:spcBef>
                <a:spcPts val="800"/>
              </a:spcBef>
            </a:pPr>
            <a:r>
              <a:rPr lang="en-US" sz="2000" b="1" dirty="0" smtClean="0">
                <a:solidFill>
                  <a:schemeClr val="accent3">
                    <a:lumMod val="75000"/>
                  </a:schemeClr>
                </a:solidFill>
                <a:cs typeface="Calibri"/>
              </a:rPr>
              <a:t>Nimble.</a:t>
            </a:r>
            <a:endParaRPr lang="en-US" sz="2000" b="1" dirty="0">
              <a:solidFill>
                <a:schemeClr val="accent3">
                  <a:lumMod val="75000"/>
                </a:schemeClr>
              </a:solidFill>
              <a:cs typeface="Calibri"/>
            </a:endParaRPr>
          </a:p>
          <a:p>
            <a:r>
              <a:rPr lang="en-US" sz="1500" dirty="0">
                <a:cs typeface="Calibri"/>
              </a:rPr>
              <a:t>Customizing solutions based on our </a:t>
            </a:r>
            <a:r>
              <a:rPr lang="en-US" sz="1500" dirty="0" smtClean="0">
                <a:cs typeface="Calibri"/>
              </a:rPr>
              <a:t>Participants’ </a:t>
            </a:r>
            <a:r>
              <a:rPr lang="en-US" sz="1500" dirty="0">
                <a:cs typeface="Calibri"/>
              </a:rPr>
              <a:t>and partners’ needs. </a:t>
            </a:r>
          </a:p>
          <a:p>
            <a:pPr>
              <a:spcBef>
                <a:spcPts val="800"/>
              </a:spcBef>
            </a:pPr>
            <a:r>
              <a:rPr lang="en-US" sz="2000" b="1" dirty="0" smtClean="0">
                <a:solidFill>
                  <a:schemeClr val="accent3">
                    <a:lumMod val="75000"/>
                  </a:schemeClr>
                </a:solidFill>
                <a:cs typeface="Calibri"/>
              </a:rPr>
              <a:t>Evolving.</a:t>
            </a:r>
          </a:p>
          <a:p>
            <a:pPr>
              <a:spcBef>
                <a:spcPts val="600"/>
              </a:spcBef>
            </a:pPr>
            <a:r>
              <a:rPr lang="en-US" sz="1600" dirty="0" smtClean="0">
                <a:cs typeface="Calibri"/>
              </a:rPr>
              <a:t>An industry thought leader giving its customers the edge with innovative, evidence-based products and services.</a:t>
            </a:r>
            <a:endParaRPr lang="en-US" sz="1600" dirty="0">
              <a:cs typeface="Calibri"/>
            </a:endParaRPr>
          </a:p>
          <a:p>
            <a:pPr>
              <a:spcBef>
                <a:spcPts val="800"/>
              </a:spcBef>
            </a:pPr>
            <a:endParaRPr lang="en-US" sz="1600" dirty="0">
              <a:solidFill>
                <a:srgbClr val="484849"/>
              </a:solidFill>
              <a:cs typeface="Calibri"/>
            </a:endParaRPr>
          </a:p>
          <a:p>
            <a:pPr>
              <a:spcBef>
                <a:spcPts val="800"/>
              </a:spcBef>
            </a:pPr>
            <a:endParaRPr lang="en-US" sz="1500" dirty="0">
              <a:solidFill>
                <a:srgbClr val="484849"/>
              </a:solidFill>
              <a:cs typeface="Calibri"/>
            </a:endParaRPr>
          </a:p>
        </p:txBody>
      </p:sp>
      <p:sp>
        <p:nvSpPr>
          <p:cNvPr id="14" name="object 3"/>
          <p:cNvSpPr/>
          <p:nvPr/>
        </p:nvSpPr>
        <p:spPr>
          <a:xfrm>
            <a:off x="547701" y="1861809"/>
            <a:ext cx="2887075" cy="3841580"/>
          </a:xfrm>
          <a:custGeom>
            <a:avLst/>
            <a:gdLst/>
            <a:ahLst/>
            <a:cxnLst/>
            <a:rect l="l" t="t" r="r" b="b"/>
            <a:pathLst>
              <a:path w="3499485" h="3389629">
                <a:moveTo>
                  <a:pt x="0" y="3389198"/>
                </a:moveTo>
                <a:lnTo>
                  <a:pt x="3499485" y="3389198"/>
                </a:lnTo>
                <a:lnTo>
                  <a:pt x="3499485" y="0"/>
                </a:lnTo>
                <a:lnTo>
                  <a:pt x="0" y="0"/>
                </a:lnTo>
                <a:lnTo>
                  <a:pt x="0" y="3389198"/>
                </a:lnTo>
                <a:close/>
              </a:path>
            </a:pathLst>
          </a:custGeom>
          <a:ln w="6350">
            <a:solidFill>
              <a:srgbClr val="006FB8"/>
            </a:solidFill>
          </a:ln>
        </p:spPr>
        <p:txBody>
          <a:bodyPr wrap="square" lIns="0" tIns="0" rIns="0" bIns="0" rtlCol="0"/>
          <a:lstStyle/>
          <a:p>
            <a:endParaRPr dirty="0">
              <a:latin typeface="Calibri"/>
              <a:cs typeface="Calibri"/>
            </a:endParaRPr>
          </a:p>
        </p:txBody>
      </p:sp>
      <p:sp>
        <p:nvSpPr>
          <p:cNvPr id="15" name="TextBox 14"/>
          <p:cNvSpPr txBox="1"/>
          <p:nvPr/>
        </p:nvSpPr>
        <p:spPr>
          <a:xfrm>
            <a:off x="397566" y="1652497"/>
            <a:ext cx="2836705" cy="3735554"/>
          </a:xfrm>
          <a:prstGeom prst="rect">
            <a:avLst/>
          </a:prstGeom>
          <a:noFill/>
          <a:ln>
            <a:solidFill>
              <a:schemeClr val="accent1"/>
            </a:solidFill>
          </a:ln>
        </p:spPr>
        <p:txBody>
          <a:bodyPr wrap="square" lIns="91434" tIns="45718" rIns="91434" bIns="45718" rtlCol="0" anchor="ctr">
            <a:noAutofit/>
          </a:bodyPr>
          <a:lstStyle/>
          <a:p>
            <a:pPr algn="ctr"/>
            <a:r>
              <a:rPr lang="en-US" sz="3600" b="1" dirty="0" smtClean="0">
                <a:solidFill>
                  <a:schemeClr val="accent3">
                    <a:lumMod val="75000"/>
                  </a:schemeClr>
                </a:solidFill>
              </a:rPr>
              <a:t>AmeriHealth Caritas</a:t>
            </a:r>
            <a:endParaRPr lang="en-US" sz="2400" b="1" dirty="0">
              <a:solidFill>
                <a:schemeClr val="accent3">
                  <a:lumMod val="75000"/>
                </a:schemeClr>
              </a:solidFill>
            </a:endParaRPr>
          </a:p>
        </p:txBody>
      </p:sp>
    </p:spTree>
    <p:extLst>
      <p:ext uri="{BB962C8B-B14F-4D97-AF65-F5344CB8AC3E}">
        <p14:creationId xmlns:p14="http://schemas.microsoft.com/office/powerpoint/2010/main" val="2427917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3</a:t>
            </a:fld>
            <a:endParaRPr lang="en-US" dirty="0"/>
          </a:p>
        </p:txBody>
      </p:sp>
      <p:sp>
        <p:nvSpPr>
          <p:cNvPr id="18" name="object 3"/>
          <p:cNvSpPr/>
          <p:nvPr/>
        </p:nvSpPr>
        <p:spPr>
          <a:xfrm>
            <a:off x="547701" y="1861809"/>
            <a:ext cx="2887075" cy="3841580"/>
          </a:xfrm>
          <a:custGeom>
            <a:avLst/>
            <a:gdLst/>
            <a:ahLst/>
            <a:cxnLst/>
            <a:rect l="l" t="t" r="r" b="b"/>
            <a:pathLst>
              <a:path w="3499485" h="3389629">
                <a:moveTo>
                  <a:pt x="0" y="3389198"/>
                </a:moveTo>
                <a:lnTo>
                  <a:pt x="3499485" y="3389198"/>
                </a:lnTo>
                <a:lnTo>
                  <a:pt x="3499485" y="0"/>
                </a:lnTo>
                <a:lnTo>
                  <a:pt x="0" y="0"/>
                </a:lnTo>
                <a:lnTo>
                  <a:pt x="0" y="3389198"/>
                </a:lnTo>
                <a:close/>
              </a:path>
            </a:pathLst>
          </a:custGeom>
          <a:ln w="6350">
            <a:solidFill>
              <a:srgbClr val="006FB8"/>
            </a:solidFill>
          </a:ln>
        </p:spPr>
        <p:txBody>
          <a:bodyPr wrap="square" lIns="0" tIns="0" rIns="0" bIns="0" rtlCol="0"/>
          <a:lstStyle/>
          <a:p>
            <a:endParaRPr dirty="0">
              <a:latin typeface="Calibri"/>
              <a:cs typeface="Calibri"/>
            </a:endParaRPr>
          </a:p>
        </p:txBody>
      </p:sp>
      <p:sp>
        <p:nvSpPr>
          <p:cNvPr id="19" name="object 18"/>
          <p:cNvSpPr/>
          <p:nvPr/>
        </p:nvSpPr>
        <p:spPr>
          <a:xfrm>
            <a:off x="4212898" y="431800"/>
            <a:ext cx="324803" cy="6425184"/>
          </a:xfrm>
          <a:custGeom>
            <a:avLst/>
            <a:gdLst/>
            <a:ahLst/>
            <a:cxnLst/>
            <a:rect l="l" t="t" r="r" b="b"/>
            <a:pathLst>
              <a:path w="393700" h="5443855">
                <a:moveTo>
                  <a:pt x="393191" y="0"/>
                </a:moveTo>
                <a:lnTo>
                  <a:pt x="0" y="0"/>
                </a:lnTo>
                <a:lnTo>
                  <a:pt x="0" y="5443474"/>
                </a:lnTo>
                <a:lnTo>
                  <a:pt x="393191" y="5443474"/>
                </a:lnTo>
              </a:path>
            </a:pathLst>
          </a:custGeom>
          <a:ln w="6350">
            <a:solidFill>
              <a:srgbClr val="006FB8"/>
            </a:solidFill>
          </a:ln>
        </p:spPr>
        <p:txBody>
          <a:bodyPr wrap="square" lIns="0" tIns="0" rIns="0" bIns="0" rtlCol="0"/>
          <a:lstStyle/>
          <a:p>
            <a:endParaRPr dirty="0">
              <a:latin typeface="Calibri"/>
              <a:cs typeface="Calibri"/>
            </a:endParaRPr>
          </a:p>
        </p:txBody>
      </p:sp>
      <p:sp>
        <p:nvSpPr>
          <p:cNvPr id="20" name="object 19"/>
          <p:cNvSpPr/>
          <p:nvPr/>
        </p:nvSpPr>
        <p:spPr>
          <a:xfrm>
            <a:off x="3434776" y="3678935"/>
            <a:ext cx="629764" cy="45719"/>
          </a:xfrm>
          <a:custGeom>
            <a:avLst/>
            <a:gdLst/>
            <a:ahLst/>
            <a:cxnLst/>
            <a:rect l="l" t="t" r="r" b="b"/>
            <a:pathLst>
              <a:path w="934085">
                <a:moveTo>
                  <a:pt x="933653" y="0"/>
                </a:moveTo>
                <a:lnTo>
                  <a:pt x="0" y="0"/>
                </a:lnTo>
              </a:path>
            </a:pathLst>
          </a:custGeom>
          <a:ln w="6350">
            <a:solidFill>
              <a:srgbClr val="006FB8"/>
            </a:solidFill>
          </a:ln>
        </p:spPr>
        <p:txBody>
          <a:bodyPr wrap="square" lIns="0" tIns="0" rIns="0" bIns="0" rtlCol="0"/>
          <a:lstStyle/>
          <a:p>
            <a:endParaRPr dirty="0">
              <a:latin typeface="Calibri"/>
              <a:cs typeface="Calibri"/>
            </a:endParaRPr>
          </a:p>
        </p:txBody>
      </p:sp>
      <p:sp>
        <p:nvSpPr>
          <p:cNvPr id="21" name="TextBox 20"/>
          <p:cNvSpPr txBox="1"/>
          <p:nvPr/>
        </p:nvSpPr>
        <p:spPr>
          <a:xfrm>
            <a:off x="397566" y="1652497"/>
            <a:ext cx="2836705" cy="3735554"/>
          </a:xfrm>
          <a:prstGeom prst="rect">
            <a:avLst/>
          </a:prstGeom>
          <a:noFill/>
          <a:ln>
            <a:solidFill>
              <a:schemeClr val="accent1"/>
            </a:solidFill>
          </a:ln>
        </p:spPr>
        <p:txBody>
          <a:bodyPr wrap="square" lIns="91434" tIns="45718" rIns="91434" bIns="45718" rtlCol="0" anchor="ctr">
            <a:noAutofit/>
          </a:bodyPr>
          <a:lstStyle/>
          <a:p>
            <a:pPr algn="ctr"/>
            <a:r>
              <a:rPr lang="en-US" sz="2400" b="1" dirty="0" smtClean="0">
                <a:gradFill flip="none" rotWithShape="1">
                  <a:gsLst>
                    <a:gs pos="0">
                      <a:srgbClr val="006FB8"/>
                    </a:gs>
                    <a:gs pos="100000">
                      <a:srgbClr val="56AEE4"/>
                    </a:gs>
                  </a:gsLst>
                  <a:lin ang="18900000" scaled="0"/>
                  <a:tileRect/>
                </a:gradFill>
              </a:rPr>
              <a:t> AmeriHealth Caritas Pennsylvania (PA) Community HealthChoices (CHC)</a:t>
            </a:r>
            <a:endParaRPr lang="en-US" sz="2400" b="1" dirty="0">
              <a:gradFill flip="none" rotWithShape="1">
                <a:gsLst>
                  <a:gs pos="0">
                    <a:srgbClr val="006FB8"/>
                  </a:gs>
                  <a:gs pos="100000">
                    <a:srgbClr val="56AEE4"/>
                  </a:gs>
                </a:gsLst>
                <a:lin ang="18900000" scaled="0"/>
                <a:tileRect/>
              </a:gradFill>
            </a:endParaRPr>
          </a:p>
        </p:txBody>
      </p:sp>
      <p:sp>
        <p:nvSpPr>
          <p:cNvPr id="22" name="TextBox 21"/>
          <p:cNvSpPr txBox="1"/>
          <p:nvPr/>
        </p:nvSpPr>
        <p:spPr>
          <a:xfrm>
            <a:off x="4589145" y="1498595"/>
            <a:ext cx="5124198" cy="4462760"/>
          </a:xfrm>
          <a:prstGeom prst="rect">
            <a:avLst/>
          </a:prstGeom>
          <a:noFill/>
        </p:spPr>
        <p:txBody>
          <a:bodyPr wrap="square" lIns="0" tIns="0" rIns="0" bIns="0" rtlCol="0" anchor="ctr">
            <a:spAutoFit/>
          </a:bodyPr>
          <a:lstStyle/>
          <a:p>
            <a:pPr>
              <a:spcBef>
                <a:spcPts val="600"/>
              </a:spcBef>
            </a:pPr>
            <a:r>
              <a:rPr lang="en-US" sz="2000" b="1" dirty="0" smtClean="0">
                <a:solidFill>
                  <a:schemeClr val="accent3">
                    <a:lumMod val="75000"/>
                  </a:schemeClr>
                </a:solidFill>
                <a:cs typeface="Calibri"/>
              </a:rPr>
              <a:t>AmeriHealth Caritas PA CHC Leadership Team</a:t>
            </a:r>
            <a:endParaRPr lang="en-US" sz="2000" b="1" dirty="0">
              <a:solidFill>
                <a:schemeClr val="accent3">
                  <a:lumMod val="75000"/>
                </a:schemeClr>
              </a:solidFill>
              <a:cs typeface="Calibri"/>
            </a:endParaRPr>
          </a:p>
          <a:p>
            <a:pPr>
              <a:spcBef>
                <a:spcPts val="600"/>
              </a:spcBef>
            </a:pPr>
            <a:r>
              <a:rPr lang="en-US" sz="1600" dirty="0" smtClean="0">
                <a:cs typeface="Calibri"/>
              </a:rPr>
              <a:t>Pattie Wright – Administrator</a:t>
            </a:r>
          </a:p>
          <a:p>
            <a:pPr>
              <a:spcBef>
                <a:spcPts val="600"/>
              </a:spcBef>
            </a:pPr>
            <a:r>
              <a:rPr lang="en-US" sz="1600" dirty="0" smtClean="0">
                <a:cs typeface="Calibri"/>
              </a:rPr>
              <a:t>Susan McAllister, MD – Chief Medical Officer</a:t>
            </a:r>
          </a:p>
          <a:p>
            <a:pPr>
              <a:spcBef>
                <a:spcPts val="600"/>
              </a:spcBef>
            </a:pPr>
            <a:r>
              <a:rPr lang="en-US" sz="1600" dirty="0" smtClean="0">
                <a:cs typeface="Calibri"/>
              </a:rPr>
              <a:t>Michelle Murphy, PharmD – Pharmacy Director</a:t>
            </a:r>
          </a:p>
          <a:p>
            <a:pPr>
              <a:spcBef>
                <a:spcPts val="600"/>
              </a:spcBef>
            </a:pPr>
            <a:r>
              <a:rPr lang="en-US" sz="1600" dirty="0" smtClean="0">
                <a:cs typeface="Calibri"/>
              </a:rPr>
              <a:t>Danielle Bruette, RN – Director of Quality Management LTSS</a:t>
            </a:r>
          </a:p>
          <a:p>
            <a:pPr>
              <a:spcBef>
                <a:spcPts val="600"/>
              </a:spcBef>
            </a:pPr>
            <a:r>
              <a:rPr lang="en-US" sz="1600" dirty="0" smtClean="0">
                <a:cs typeface="Calibri"/>
              </a:rPr>
              <a:t>Jennifer Rogers – Director of  LTSS</a:t>
            </a:r>
            <a:endParaRPr lang="en-US" sz="1600" dirty="0">
              <a:cs typeface="Calibri"/>
            </a:endParaRPr>
          </a:p>
          <a:p>
            <a:pPr>
              <a:spcBef>
                <a:spcPts val="600"/>
              </a:spcBef>
            </a:pPr>
            <a:r>
              <a:rPr lang="en-US" sz="1500" dirty="0" smtClean="0">
                <a:cs typeface="Calibri"/>
              </a:rPr>
              <a:t>Christopher Bruette – Director of Provider Network LTSS  </a:t>
            </a:r>
          </a:p>
          <a:p>
            <a:pPr>
              <a:spcBef>
                <a:spcPts val="600"/>
              </a:spcBef>
            </a:pPr>
            <a:r>
              <a:rPr lang="en-US" sz="1500" dirty="0" smtClean="0">
                <a:cs typeface="Calibri"/>
              </a:rPr>
              <a:t>Stephen Orndorff – Director of Provider Network Management</a:t>
            </a:r>
          </a:p>
          <a:p>
            <a:pPr>
              <a:spcBef>
                <a:spcPts val="600"/>
              </a:spcBef>
            </a:pPr>
            <a:r>
              <a:rPr lang="en-US" sz="1500" dirty="0" smtClean="0">
                <a:cs typeface="Calibri"/>
              </a:rPr>
              <a:t>Jill Blessington – </a:t>
            </a:r>
            <a:r>
              <a:rPr lang="en-US" sz="1500" dirty="0" smtClean="0">
                <a:cs typeface="Calibri"/>
              </a:rPr>
              <a:t>Director </a:t>
            </a:r>
            <a:r>
              <a:rPr lang="en-US" sz="1500" dirty="0" smtClean="0">
                <a:cs typeface="Calibri"/>
              </a:rPr>
              <a:t>of Provider Network Management </a:t>
            </a:r>
          </a:p>
          <a:p>
            <a:pPr>
              <a:spcBef>
                <a:spcPts val="600"/>
              </a:spcBef>
            </a:pPr>
            <a:endParaRPr lang="en-US" sz="1500" dirty="0">
              <a:cs typeface="Calibri"/>
            </a:endParaRPr>
          </a:p>
          <a:p>
            <a:pPr>
              <a:spcBef>
                <a:spcPts val="600"/>
              </a:spcBef>
            </a:pPr>
            <a:r>
              <a:rPr lang="en-US" sz="1500" dirty="0" smtClean="0">
                <a:cs typeface="Calibri"/>
              </a:rPr>
              <a:t>Together, our team has extensive experience and knowledge in implementation and management of Medicaid, Medicare, LTSS and Waiver services. </a:t>
            </a:r>
          </a:p>
          <a:p>
            <a:pPr>
              <a:spcBef>
                <a:spcPts val="600"/>
              </a:spcBef>
            </a:pPr>
            <a:r>
              <a:rPr lang="en-US" sz="1500" dirty="0" smtClean="0">
                <a:cs typeface="Calibri"/>
              </a:rPr>
              <a:t>Our leadership staff is fully supported by a team of talented individuals in our Philadelphia, Harrisburg and Pittsburgh offices. </a:t>
            </a:r>
            <a:endParaRPr lang="en-US" sz="1500" dirty="0">
              <a:cs typeface="Calibri"/>
            </a:endParaRPr>
          </a:p>
        </p:txBody>
      </p:sp>
    </p:spTree>
    <p:extLst>
      <p:ext uri="{BB962C8B-B14F-4D97-AF65-F5344CB8AC3E}">
        <p14:creationId xmlns:p14="http://schemas.microsoft.com/office/powerpoint/2010/main" val="2380958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Preparing for Readiness Review and Implementation </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4</a:t>
            </a:fld>
            <a:endParaRPr lang="en-US" dirty="0"/>
          </a:p>
        </p:txBody>
      </p:sp>
      <p:sp>
        <p:nvSpPr>
          <p:cNvPr id="7" name="Content Placeholder 6"/>
          <p:cNvSpPr>
            <a:spLocks noGrp="1"/>
          </p:cNvSpPr>
          <p:nvPr>
            <p:ph sz="quarter" idx="12"/>
          </p:nvPr>
        </p:nvSpPr>
        <p:spPr/>
        <p:txBody>
          <a:bodyPr/>
          <a:lstStyle/>
          <a:p>
            <a:pPr marL="285750" indent="-285750">
              <a:buFont typeface="Arial" panose="020B0604020202020204" pitchFamily="34" charset="0"/>
              <a:buChar char="•"/>
            </a:pPr>
            <a:r>
              <a:rPr lang="en-US" dirty="0" smtClean="0">
                <a:solidFill>
                  <a:srgbClr val="333F48"/>
                </a:solidFill>
              </a:rPr>
              <a:t>We are proud to be part of the Phase 3 CHC implementation. We have a dedicated Readiness Review team that meets on a regular basis in preparation for the January 1, 2020 Phase </a:t>
            </a:r>
            <a:r>
              <a:rPr lang="en-US" dirty="0">
                <a:solidFill>
                  <a:srgbClr val="333F48"/>
                </a:solidFill>
              </a:rPr>
              <a:t>3 </a:t>
            </a:r>
            <a:r>
              <a:rPr lang="en-US" dirty="0" smtClean="0">
                <a:solidFill>
                  <a:srgbClr val="333F48"/>
                </a:solidFill>
              </a:rPr>
              <a:t>CHC launch</a:t>
            </a:r>
            <a:r>
              <a:rPr lang="en-US" dirty="0">
                <a:solidFill>
                  <a:srgbClr val="333F48"/>
                </a:solidFill>
              </a:rPr>
              <a:t>.</a:t>
            </a:r>
            <a:endParaRPr lang="en-US" dirty="0" smtClean="0">
              <a:solidFill>
                <a:srgbClr val="333F48"/>
              </a:solidFill>
            </a:endParaRPr>
          </a:p>
          <a:p>
            <a:pPr marL="285750" indent="-285750">
              <a:buFont typeface="Arial" panose="020B0604020202020204" pitchFamily="34" charset="0"/>
              <a:buChar char="•"/>
            </a:pPr>
            <a:r>
              <a:rPr lang="en-US" dirty="0" smtClean="0">
                <a:solidFill>
                  <a:srgbClr val="333F48"/>
                </a:solidFill>
              </a:rPr>
              <a:t>While we regularly review and update our policies and procedures to demonstrate how we continue to meet and exceed the CHC contractual requirements, we are also working diligently to prepare our staff for CHC in Phase 3. </a:t>
            </a:r>
          </a:p>
          <a:p>
            <a:pPr marL="285750" indent="-285750">
              <a:buFont typeface="Arial" panose="020B0604020202020204" pitchFamily="34" charset="0"/>
              <a:buChar char="•"/>
            </a:pPr>
            <a:r>
              <a:rPr lang="en-US" dirty="0" smtClean="0">
                <a:solidFill>
                  <a:srgbClr val="333F48"/>
                </a:solidFill>
              </a:rPr>
              <a:t>We continue to attend Managed Long-Term Services and Supports (MLTSS) Subcommittee meetings, 3</a:t>
            </a:r>
            <a:r>
              <a:rPr lang="en-US" baseline="30000" dirty="0" smtClean="0">
                <a:solidFill>
                  <a:srgbClr val="333F48"/>
                </a:solidFill>
              </a:rPr>
              <a:t>rd</a:t>
            </a:r>
            <a:r>
              <a:rPr lang="en-US" dirty="0" smtClean="0">
                <a:solidFill>
                  <a:srgbClr val="333F48"/>
                </a:solidFill>
              </a:rPr>
              <a:t> Thursday webinars, meet &amp; greet sessions, Office of Long-Term Living (OLTL) community education and technical assistance sessions. Knowledge gained at these events along with lessons learned during the Southwest and Southeast CHC implementation will be beneficial for the Phase 3 launch. </a:t>
            </a:r>
          </a:p>
          <a:p>
            <a:pPr marL="285750" indent="-285750">
              <a:buFont typeface="Arial" panose="020B0604020202020204" pitchFamily="34" charset="0"/>
              <a:buChar char="•"/>
            </a:pPr>
            <a:r>
              <a:rPr lang="en-US" dirty="0" smtClean="0">
                <a:solidFill>
                  <a:srgbClr val="333F48"/>
                </a:solidFill>
              </a:rPr>
              <a:t>We have incorporated feedback, comments and suggestions from providers, OLTL, MLTSS Subcommittee, and CHC community stakeholders into our preparations for Phase 3 Readiness Review. </a:t>
            </a:r>
            <a:endParaRPr lang="en-US" dirty="0">
              <a:solidFill>
                <a:srgbClr val="333F48"/>
              </a:solidFill>
            </a:endParaRPr>
          </a:p>
        </p:txBody>
      </p:sp>
    </p:spTree>
    <p:extLst>
      <p:ext uri="{BB962C8B-B14F-4D97-AF65-F5344CB8AC3E}">
        <p14:creationId xmlns:p14="http://schemas.microsoft.com/office/powerpoint/2010/main" val="2505490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Provider Support and Partnership</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5</a:t>
            </a:fld>
            <a:endParaRPr lang="en-US" dirty="0"/>
          </a:p>
        </p:txBody>
      </p:sp>
      <p:sp>
        <p:nvSpPr>
          <p:cNvPr id="8" name="Content Placeholder 7"/>
          <p:cNvSpPr>
            <a:spLocks noGrp="1"/>
          </p:cNvSpPr>
          <p:nvPr>
            <p:ph sz="quarter" idx="12"/>
          </p:nvPr>
        </p:nvSpPr>
        <p:spPr/>
        <p:txBody>
          <a:bodyPr/>
          <a:lstStyle/>
          <a:p>
            <a:pPr marL="285750" indent="-285750">
              <a:buFont typeface="Arial" panose="020B0604020202020204" pitchFamily="34" charset="0"/>
              <a:buChar char="•"/>
            </a:pPr>
            <a:r>
              <a:rPr lang="en-US" dirty="0" smtClean="0"/>
              <a:t>Work with participating HealthChoices providers to obtain contracts to help ensure that all Participants continue to receive their services, without interruption, as we implement Phase 3 CHC. </a:t>
            </a:r>
          </a:p>
          <a:p>
            <a:pPr marL="285750" indent="-285750">
              <a:buFont typeface="Arial" panose="020B0604020202020204" pitchFamily="34" charset="0"/>
              <a:buChar char="•"/>
            </a:pPr>
            <a:r>
              <a:rPr lang="en-US" dirty="0" smtClean="0"/>
              <a:t>Meet with providers to understand their concerns related to general program and operational requirements, help identify potential service gaps, and brainstorm delivery of service ideas. </a:t>
            </a:r>
          </a:p>
          <a:p>
            <a:pPr marL="285750" indent="-285750">
              <a:buFont typeface="Arial" panose="020B0604020202020204" pitchFamily="34" charset="0"/>
              <a:buChar char="•"/>
            </a:pPr>
            <a:r>
              <a:rPr lang="en-US" dirty="0" smtClean="0"/>
              <a:t>Collaborate with providers and associations on how we can provide support and education on topics they identify, to help their staff better serve CHC Participants.</a:t>
            </a:r>
          </a:p>
          <a:p>
            <a:pPr marL="285750" lvl="1" indent="-285750"/>
            <a:r>
              <a:rPr lang="en-US" dirty="0" smtClean="0"/>
              <a:t>Maintain a dedicated CHC provider mailbox </a:t>
            </a:r>
            <a:r>
              <a:rPr lang="en-US" b="1" dirty="0" smtClean="0">
                <a:hlinkClick r:id="rId2"/>
              </a:rPr>
              <a:t>chcproviders@amerihealthcaritas.com</a:t>
            </a:r>
            <a:r>
              <a:rPr lang="en-US" dirty="0" smtClean="0"/>
              <a:t> for providers to submit questions and requests to join the AmeriHealth Caritas PA CHC network.</a:t>
            </a:r>
          </a:p>
          <a:p>
            <a:endParaRPr lang="en-US" dirty="0" smtClean="0">
              <a:solidFill>
                <a:srgbClr val="FF0000"/>
              </a:solidFill>
            </a:endParaRPr>
          </a:p>
        </p:txBody>
      </p:sp>
    </p:spTree>
    <p:extLst>
      <p:ext uri="{BB962C8B-B14F-4D97-AF65-F5344CB8AC3E}">
        <p14:creationId xmlns:p14="http://schemas.microsoft.com/office/powerpoint/2010/main" val="4240850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Provider Training Topics</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6</a:t>
            </a:fld>
            <a:endParaRPr lang="en-US" dirty="0"/>
          </a:p>
        </p:txBody>
      </p:sp>
      <p:sp>
        <p:nvSpPr>
          <p:cNvPr id="10" name="Text Placeholder 9"/>
          <p:cNvSpPr>
            <a:spLocks noGrp="1"/>
          </p:cNvSpPr>
          <p:nvPr>
            <p:ph type="body" sz="quarter" idx="12"/>
          </p:nvPr>
        </p:nvSpPr>
        <p:spPr>
          <a:xfrm>
            <a:off x="457201" y="1714500"/>
            <a:ext cx="4436076" cy="2926511"/>
          </a:xfrm>
        </p:spPr>
        <p:txBody>
          <a:bodyPr>
            <a:normAutofit/>
          </a:bodyPr>
          <a:lstStyle/>
          <a:p>
            <a:pPr marL="285750" indent="-285750">
              <a:buFont typeface="Arial" panose="020B0604020202020204" pitchFamily="34" charset="0"/>
              <a:buChar char="•"/>
            </a:pPr>
            <a:r>
              <a:rPr lang="en-US" dirty="0" smtClean="0"/>
              <a:t>Claims and billing.</a:t>
            </a:r>
          </a:p>
          <a:p>
            <a:pPr marL="742950" lvl="1" indent="-285750">
              <a:buFont typeface="Calibri" panose="020F0502020204030204" pitchFamily="34" charset="0"/>
              <a:buChar char="‒"/>
            </a:pPr>
            <a:r>
              <a:rPr lang="en-US" dirty="0"/>
              <a:t>Change Healthcare.</a:t>
            </a:r>
          </a:p>
          <a:p>
            <a:pPr marL="742950" lvl="1" indent="-285750">
              <a:buFont typeface="Calibri" panose="020F0502020204030204" pitchFamily="34" charset="0"/>
              <a:buChar char="‒"/>
            </a:pPr>
            <a:r>
              <a:rPr lang="en-US" dirty="0"/>
              <a:t>Provider WebConnect.</a:t>
            </a:r>
          </a:p>
          <a:p>
            <a:pPr marL="742950" lvl="1" indent="-285750">
              <a:buFont typeface="Calibri" panose="020F0502020204030204" pitchFamily="34" charset="0"/>
              <a:buChar char="‒"/>
            </a:pPr>
            <a:r>
              <a:rPr lang="en-US" dirty="0"/>
              <a:t>HHAeXhange</a:t>
            </a:r>
            <a:r>
              <a:rPr lang="en-US" dirty="0" smtClean="0"/>
              <a:t>.</a:t>
            </a:r>
          </a:p>
          <a:p>
            <a:pPr marL="285750" indent="-285750">
              <a:buFont typeface="Arial" panose="020B0604020202020204" pitchFamily="34" charset="0"/>
              <a:buChar char="•"/>
            </a:pPr>
            <a:r>
              <a:rPr lang="en-US" dirty="0"/>
              <a:t>Claim </a:t>
            </a:r>
            <a:r>
              <a:rPr lang="en-US" dirty="0" smtClean="0"/>
              <a:t>testing. </a:t>
            </a:r>
            <a:endParaRPr lang="en-US" dirty="0"/>
          </a:p>
          <a:p>
            <a:pPr marL="285750" indent="-285750">
              <a:buFont typeface="Arial" panose="020B0604020202020204" pitchFamily="34" charset="0"/>
              <a:buChar char="•"/>
            </a:pPr>
            <a:r>
              <a:rPr lang="en-US" dirty="0"/>
              <a:t>Contracting </a:t>
            </a:r>
            <a:r>
              <a:rPr lang="en-US" dirty="0" smtClean="0"/>
              <a:t>support.</a:t>
            </a:r>
            <a:endParaRPr lang="en-US" dirty="0"/>
          </a:p>
        </p:txBody>
      </p:sp>
      <p:sp>
        <p:nvSpPr>
          <p:cNvPr id="11" name="Content Placeholder 10"/>
          <p:cNvSpPr>
            <a:spLocks noGrp="1"/>
          </p:cNvSpPr>
          <p:nvPr>
            <p:ph sz="quarter" idx="13"/>
          </p:nvPr>
        </p:nvSpPr>
        <p:spPr>
          <a:xfrm>
            <a:off x="5165124" y="1714500"/>
            <a:ext cx="4436076" cy="2926511"/>
          </a:xfrm>
        </p:spPr>
        <p:txBody>
          <a:bodyPr/>
          <a:lstStyle/>
          <a:p>
            <a:pPr marL="285750" indent="-285750">
              <a:buFont typeface="Arial" panose="020B0604020202020204" pitchFamily="34" charset="0"/>
              <a:buChar char="•"/>
            </a:pPr>
            <a:r>
              <a:rPr lang="en-US" dirty="0"/>
              <a:t>Critical incident reporting.</a:t>
            </a:r>
          </a:p>
          <a:p>
            <a:pPr marL="285750" indent="-285750">
              <a:buFont typeface="Arial" panose="020B0604020202020204" pitchFamily="34" charset="0"/>
              <a:buChar char="•"/>
            </a:pPr>
            <a:r>
              <a:rPr lang="en-US" dirty="0"/>
              <a:t>Cultural </a:t>
            </a:r>
            <a:r>
              <a:rPr lang="en-US" dirty="0" smtClean="0"/>
              <a:t>Competency.</a:t>
            </a:r>
            <a:endParaRPr lang="en-US" dirty="0"/>
          </a:p>
          <a:p>
            <a:pPr marL="285750" indent="-285750">
              <a:buFont typeface="Arial" panose="020B0604020202020204" pitchFamily="34" charset="0"/>
              <a:buChar char="•"/>
            </a:pPr>
            <a:r>
              <a:rPr lang="en-US" dirty="0"/>
              <a:t>Key departments and resources.</a:t>
            </a:r>
          </a:p>
          <a:p>
            <a:pPr marL="285750" indent="-285750">
              <a:buFont typeface="Arial" panose="020B0604020202020204" pitchFamily="34" charset="0"/>
              <a:buChar char="•"/>
            </a:pPr>
            <a:r>
              <a:rPr lang="en-US" dirty="0"/>
              <a:t>Verifying eligibility.</a:t>
            </a:r>
          </a:p>
          <a:p>
            <a:pPr marL="285750" indent="-285750">
              <a:buFont typeface="Arial" panose="020B0604020202020204" pitchFamily="34" charset="0"/>
              <a:buChar char="•"/>
            </a:pPr>
            <a:r>
              <a:rPr lang="en-US" dirty="0"/>
              <a:t>Prior authorization.</a:t>
            </a:r>
          </a:p>
          <a:p>
            <a:pPr marL="285750" indent="-285750">
              <a:buFont typeface="Arial" panose="020B0604020202020204" pitchFamily="34" charset="0"/>
              <a:buChar char="•"/>
            </a:pPr>
            <a:r>
              <a:rPr lang="en-US" dirty="0"/>
              <a:t>Provider disputes and appeals.</a:t>
            </a:r>
          </a:p>
          <a:p>
            <a:endParaRPr lang="en-US" dirty="0" smtClean="0">
              <a:solidFill>
                <a:srgbClr val="FF0000"/>
              </a:solidFill>
            </a:endParaRPr>
          </a:p>
        </p:txBody>
      </p:sp>
      <p:sp>
        <p:nvSpPr>
          <p:cNvPr id="2" name="TextBox 1"/>
          <p:cNvSpPr txBox="1"/>
          <p:nvPr/>
        </p:nvSpPr>
        <p:spPr>
          <a:xfrm>
            <a:off x="850605" y="5251884"/>
            <a:ext cx="8357191" cy="723275"/>
          </a:xfrm>
          <a:prstGeom prst="rect">
            <a:avLst/>
          </a:prstGeom>
          <a:noFill/>
          <a:ln w="28575">
            <a:noFill/>
          </a:ln>
        </p:spPr>
        <p:txBody>
          <a:bodyPr wrap="square" rtlCol="0">
            <a:spAutoFit/>
          </a:bodyPr>
          <a:lstStyle/>
          <a:p>
            <a:pPr marL="285750" indent="-285750">
              <a:spcAft>
                <a:spcPts val="600"/>
              </a:spcAft>
              <a:buFont typeface="Wingdings" panose="05000000000000000000" pitchFamily="2" charset="2"/>
              <a:buChar char="Ø"/>
            </a:pPr>
            <a:r>
              <a:rPr lang="en-US" dirty="0" smtClean="0"/>
              <a:t>In-person and webinar trainings will occur during the 3</a:t>
            </a:r>
            <a:r>
              <a:rPr lang="en-US" baseline="30000" dirty="0" smtClean="0"/>
              <a:t>rd</a:t>
            </a:r>
            <a:r>
              <a:rPr lang="en-US" dirty="0" smtClean="0"/>
              <a:t> and 4</a:t>
            </a:r>
            <a:r>
              <a:rPr lang="en-US" baseline="30000" dirty="0" smtClean="0"/>
              <a:t>th</a:t>
            </a:r>
            <a:r>
              <a:rPr lang="en-US" dirty="0" smtClean="0"/>
              <a:t> quarters of 2019.</a:t>
            </a:r>
          </a:p>
          <a:p>
            <a:pPr marL="285750" indent="-285750">
              <a:buFont typeface="Wingdings" panose="05000000000000000000" pitchFamily="2" charset="2"/>
              <a:buChar char="Ø"/>
            </a:pPr>
            <a:r>
              <a:rPr lang="en-US" dirty="0" smtClean="0"/>
              <a:t>Ongoing support and training will continue post implementation, January 1, 2020. </a:t>
            </a:r>
            <a:endParaRPr lang="en-US" dirty="0"/>
          </a:p>
        </p:txBody>
      </p:sp>
    </p:spTree>
    <p:extLst>
      <p:ext uri="{BB962C8B-B14F-4D97-AF65-F5344CB8AC3E}">
        <p14:creationId xmlns:p14="http://schemas.microsoft.com/office/powerpoint/2010/main" val="2044927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Provider Contracting</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7</a:t>
            </a:fld>
            <a:endParaRPr lang="en-US" dirty="0"/>
          </a:p>
        </p:txBody>
      </p:sp>
      <p:sp>
        <p:nvSpPr>
          <p:cNvPr id="7" name="Content Placeholder 6"/>
          <p:cNvSpPr>
            <a:spLocks noGrp="1"/>
          </p:cNvSpPr>
          <p:nvPr>
            <p:ph sz="quarter" idx="12"/>
          </p:nvPr>
        </p:nvSpPr>
        <p:spPr/>
        <p:txBody>
          <a:bodyPr>
            <a:normAutofit/>
          </a:bodyPr>
          <a:lstStyle/>
          <a:p>
            <a:pPr marL="285750" indent="-285750">
              <a:buFont typeface="Arial" panose="020B0604020202020204" pitchFamily="34" charset="0"/>
              <a:buChar char="•"/>
            </a:pPr>
            <a:r>
              <a:rPr lang="en-US" dirty="0" smtClean="0"/>
              <a:t>We recognize that our providers play a vital role to the success of CHC and the health and well-being of our Participants. </a:t>
            </a:r>
          </a:p>
          <a:p>
            <a:pPr marL="285750" indent="-285750">
              <a:buFont typeface="Arial" panose="020B0604020202020204" pitchFamily="34" charset="0"/>
              <a:buChar char="•"/>
            </a:pPr>
            <a:r>
              <a:rPr lang="en-US" dirty="0" smtClean="0"/>
              <a:t>All LTSS providers who provide home- and community-based services (HCBS) services must be enrolled in the Pennsylvania Medical Assistance program</a:t>
            </a:r>
            <a:r>
              <a:rPr lang="en-US" dirty="0" smtClean="0">
                <a:solidFill>
                  <a:srgbClr val="FF0000"/>
                </a:solidFill>
              </a:rPr>
              <a:t> </a:t>
            </a:r>
            <a:r>
              <a:rPr lang="en-US" dirty="0" smtClean="0"/>
              <a:t>under provider type 59. Nursing facilities must be enrolled under provider type 03. </a:t>
            </a:r>
          </a:p>
          <a:p>
            <a:pPr marL="285750" indent="-285750">
              <a:buFont typeface="Arial" panose="020B0604020202020204" pitchFamily="34" charset="0"/>
              <a:buChar char="•"/>
            </a:pPr>
            <a:r>
              <a:rPr lang="en-US" dirty="0" smtClean="0"/>
              <a:t>Providers must also have a current, active, service location extension for each office and specialty:</a:t>
            </a:r>
          </a:p>
          <a:p>
            <a:pPr marL="742950" lvl="1" indent="-285750">
              <a:buFont typeface="Calibri" panose="020F0502020204030204" pitchFamily="34" charset="0"/>
              <a:buChar char="‒"/>
            </a:pPr>
            <a:r>
              <a:rPr lang="en-US" dirty="0"/>
              <a:t>Home- and </a:t>
            </a:r>
            <a:r>
              <a:rPr lang="en-US" dirty="0" smtClean="0"/>
              <a:t>community-based services.</a:t>
            </a:r>
          </a:p>
          <a:p>
            <a:pPr marL="742950" lvl="1" indent="-285750">
              <a:buFont typeface="Calibri" panose="020F0502020204030204" pitchFamily="34" charset="0"/>
              <a:buChar char="‒"/>
            </a:pPr>
            <a:r>
              <a:rPr lang="en-US" dirty="0" smtClean="0"/>
              <a:t>Service coordination entities.</a:t>
            </a:r>
          </a:p>
          <a:p>
            <a:pPr marL="742950" lvl="1" indent="-285750">
              <a:buFont typeface="Calibri" panose="020F0502020204030204" pitchFamily="34" charset="0"/>
              <a:buChar char="‒"/>
            </a:pPr>
            <a:r>
              <a:rPr lang="en-US" dirty="0" smtClean="0"/>
              <a:t>Transportation, meals etc.  </a:t>
            </a:r>
          </a:p>
          <a:p>
            <a:pPr marL="742950" lvl="1" indent="-285750">
              <a:buFont typeface="Calibri" panose="020F0502020204030204" pitchFamily="34" charset="0"/>
              <a:buChar char="‒"/>
            </a:pPr>
            <a:r>
              <a:rPr lang="en-US" dirty="0" smtClean="0"/>
              <a:t>Nursing facilities.</a:t>
            </a:r>
          </a:p>
          <a:p>
            <a:pPr marL="285750" indent="-285750">
              <a:buFont typeface="Arial" panose="020B0604020202020204" pitchFamily="34" charset="0"/>
              <a:buChar char="•"/>
            </a:pPr>
            <a:r>
              <a:rPr lang="en-US" dirty="0" smtClean="0"/>
              <a:t>Provider contract mailings are </a:t>
            </a:r>
            <a:r>
              <a:rPr lang="en-US" dirty="0"/>
              <a:t>ongoing. </a:t>
            </a:r>
          </a:p>
          <a:p>
            <a:pPr algn="ctr"/>
            <a:r>
              <a:rPr lang="en-US" dirty="0" smtClean="0"/>
              <a:t>Please submit all requests and documents to the dedicated CHC provider mailbox </a:t>
            </a:r>
            <a:r>
              <a:rPr lang="en-US" b="1" dirty="0" smtClean="0">
                <a:hlinkClick r:id="rId2"/>
              </a:rPr>
              <a:t>chcproviders@amerihealthcaritas.com</a:t>
            </a:r>
            <a:r>
              <a:rPr lang="en-US" dirty="0" smtClean="0"/>
              <a:t>. </a:t>
            </a:r>
            <a:endParaRPr lang="en-US" dirty="0"/>
          </a:p>
        </p:txBody>
      </p:sp>
    </p:spTree>
    <p:extLst>
      <p:ext uri="{BB962C8B-B14F-4D97-AF65-F5344CB8AC3E}">
        <p14:creationId xmlns:p14="http://schemas.microsoft.com/office/powerpoint/2010/main" val="201132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Network Account Executives </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8</a:t>
            </a:fld>
            <a:endParaRPr lang="en-US" dirty="0"/>
          </a:p>
        </p:txBody>
      </p:sp>
      <p:sp>
        <p:nvSpPr>
          <p:cNvPr id="5" name="Content Placeholder 4"/>
          <p:cNvSpPr>
            <a:spLocks noGrp="1"/>
          </p:cNvSpPr>
          <p:nvPr>
            <p:ph sz="quarter" idx="12"/>
          </p:nvPr>
        </p:nvSpPr>
        <p:spPr/>
        <p:txBody>
          <a:bodyPr>
            <a:normAutofit/>
          </a:bodyPr>
          <a:lstStyle/>
          <a:p>
            <a:r>
              <a:rPr lang="en-US" dirty="0"/>
              <a:t>AmeriHealth </a:t>
            </a:r>
            <a:r>
              <a:rPr lang="en-US" dirty="0" smtClean="0"/>
              <a:t>Caritas PA CHC has a dedicated Provider Services department to answer network provider concerns and offer assistance. </a:t>
            </a:r>
          </a:p>
          <a:p>
            <a:pPr marL="285750" indent="-285750">
              <a:buFont typeface="Arial" panose="020B0604020202020204" pitchFamily="34" charset="0"/>
              <a:buChar char="•"/>
            </a:pPr>
            <a:r>
              <a:rPr lang="en-US" dirty="0" smtClean="0"/>
              <a:t>Provider Network Account Executives have experience with both physical health and LTSS services to: </a:t>
            </a:r>
          </a:p>
          <a:p>
            <a:pPr marL="742950" lvl="1" indent="-285750">
              <a:buFont typeface="Calibri" panose="020F0502020204030204" pitchFamily="34" charset="0"/>
              <a:buChar char="‒"/>
            </a:pPr>
            <a:r>
              <a:rPr lang="en-US" dirty="0"/>
              <a:t>S</a:t>
            </a:r>
            <a:r>
              <a:rPr lang="en-US" dirty="0" smtClean="0"/>
              <a:t>upport, advise and educate our providers. </a:t>
            </a:r>
          </a:p>
          <a:p>
            <a:pPr marL="742950" lvl="1" indent="-285750">
              <a:buFont typeface="Calibri" panose="020F0502020204030204" pitchFamily="34" charset="0"/>
              <a:buChar char="‒"/>
            </a:pPr>
            <a:r>
              <a:rPr lang="en-US" dirty="0" smtClean="0"/>
              <a:t>Provide on-site claims process support to help ensure prompt payment for rendered services. </a:t>
            </a:r>
          </a:p>
          <a:p>
            <a:pPr marL="285750" indent="-285750">
              <a:buFont typeface="Arial" panose="020B0604020202020204" pitchFamily="34" charset="0"/>
              <a:buChar char="•"/>
            </a:pPr>
            <a:r>
              <a:rPr lang="en-US" dirty="0" smtClean="0"/>
              <a:t>Account Executives will provide training and education for all providers pre- and post- implementation through: </a:t>
            </a:r>
          </a:p>
          <a:p>
            <a:pPr marL="742950" lvl="1" indent="-285750">
              <a:buFont typeface="Calibri" panose="020F0502020204030204" pitchFamily="34" charset="0"/>
              <a:buChar char="‒"/>
            </a:pPr>
            <a:r>
              <a:rPr lang="en-US" dirty="0" smtClean="0"/>
              <a:t>Face-to-face meetings.</a:t>
            </a:r>
          </a:p>
          <a:p>
            <a:pPr marL="742950" lvl="1" indent="-285750">
              <a:buFont typeface="Calibri" panose="020F0502020204030204" pitchFamily="34" charset="0"/>
              <a:buChar char="‒"/>
            </a:pPr>
            <a:r>
              <a:rPr lang="en-US" dirty="0" smtClean="0"/>
              <a:t>Provider forums.</a:t>
            </a:r>
          </a:p>
          <a:p>
            <a:pPr marL="742950" lvl="1" indent="-285750">
              <a:buFont typeface="Calibri" panose="020F0502020204030204" pitchFamily="34" charset="0"/>
              <a:buChar char="‒"/>
            </a:pPr>
            <a:r>
              <a:rPr lang="en-US" dirty="0" smtClean="0"/>
              <a:t>Webinars.</a:t>
            </a:r>
          </a:p>
          <a:p>
            <a:pPr marL="742950" lvl="1" indent="-285750">
              <a:buFont typeface="Calibri" panose="020F0502020204030204" pitchFamily="34" charset="0"/>
              <a:buChar char="‒"/>
            </a:pPr>
            <a:r>
              <a:rPr lang="en-US" dirty="0" smtClean="0"/>
              <a:t>Association-hosted meetings.</a:t>
            </a:r>
          </a:p>
        </p:txBody>
      </p:sp>
    </p:spTree>
    <p:extLst>
      <p:ext uri="{BB962C8B-B14F-4D97-AF65-F5344CB8AC3E}">
        <p14:creationId xmlns:p14="http://schemas.microsoft.com/office/powerpoint/2010/main" val="1973904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Southwest Zone </a:t>
            </a:r>
            <a:endParaRPr lang="en-US" dirty="0"/>
          </a:p>
        </p:txBody>
      </p:sp>
      <p:sp>
        <p:nvSpPr>
          <p:cNvPr id="3" name="Footer Placeholder 2"/>
          <p:cNvSpPr>
            <a:spLocks noGrp="1"/>
          </p:cNvSpPr>
          <p:nvPr>
            <p:ph type="ftr" sz="quarter" idx="10"/>
          </p:nvPr>
        </p:nvSpPr>
        <p:spPr/>
        <p:txBody>
          <a:bodyPr/>
          <a:lstStyle/>
          <a:p>
            <a:r>
              <a:rPr lang="en-US" dirty="0" smtClean="0"/>
              <a:t>AmeriHealth Caritas Pennsylvania Community HealthChoices</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74044501"/>
              </p:ext>
            </p:extLst>
          </p:nvPr>
        </p:nvGraphicFramePr>
        <p:xfrm>
          <a:off x="1222076" y="1647645"/>
          <a:ext cx="7723516" cy="4447548"/>
        </p:xfrm>
        <a:graphic>
          <a:graphicData uri="http://schemas.openxmlformats.org/drawingml/2006/table">
            <a:tbl>
              <a:tblPr firstRow="1" bandRow="1">
                <a:tableStyleId>{5C22544A-7EE6-4342-B048-85BDC9FD1C3A}</a:tableStyleId>
              </a:tblPr>
              <a:tblGrid>
                <a:gridCol w="1728158"/>
                <a:gridCol w="1664898"/>
                <a:gridCol w="1544128"/>
                <a:gridCol w="2786332"/>
              </a:tblGrid>
              <a:tr h="517316">
                <a:tc gridSpan="4">
                  <a:txBody>
                    <a:bodyPr/>
                    <a:lstStyle/>
                    <a:p>
                      <a:pPr algn="ctr"/>
                      <a:r>
                        <a:rPr lang="en-US" sz="2400" dirty="0" smtClean="0"/>
                        <a:t>Southwest </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517316">
                <a:tc gridSpan="4">
                  <a:txBody>
                    <a:bodyPr/>
                    <a:lstStyle/>
                    <a:p>
                      <a:pPr algn="ctr"/>
                      <a:r>
                        <a:rPr lang="en-US" sz="2000" dirty="0" smtClean="0">
                          <a:solidFill>
                            <a:schemeClr val="tx1"/>
                          </a:solidFill>
                        </a:rPr>
                        <a:t>Total membership</a:t>
                      </a:r>
                      <a:r>
                        <a:rPr lang="en-US" sz="2000" baseline="0" dirty="0" smtClean="0">
                          <a:solidFill>
                            <a:schemeClr val="tx1"/>
                          </a:solidFill>
                        </a:rPr>
                        <a:t> 15,291</a:t>
                      </a:r>
                      <a:endParaRPr lang="en-US" sz="2000" dirty="0" smtClean="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7316">
                <a:tc gridSpan="4">
                  <a:txBody>
                    <a:bodyPr/>
                    <a:lstStyle/>
                    <a:p>
                      <a:pPr algn="ctr"/>
                      <a:r>
                        <a:rPr lang="en-US" sz="2000" dirty="0" smtClean="0">
                          <a:solidFill>
                            <a:schemeClr val="tx1"/>
                          </a:solidFill>
                        </a:rPr>
                        <a:t>Dates of service</a:t>
                      </a:r>
                      <a:r>
                        <a:rPr lang="en-US" sz="2000" baseline="0" dirty="0" smtClean="0">
                          <a:solidFill>
                            <a:schemeClr val="tx1"/>
                          </a:solidFill>
                        </a:rPr>
                        <a:t> 01/01/18 – 03/01/19</a:t>
                      </a:r>
                      <a:endParaRPr lang="en-US" sz="2000" dirty="0" smtClean="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5186">
                <a:tc>
                  <a:txBody>
                    <a:bodyPr/>
                    <a:lstStyle/>
                    <a:p>
                      <a:pPr algn="l"/>
                      <a:r>
                        <a:rPr lang="en-US" sz="1600" dirty="0" smtClean="0">
                          <a:solidFill>
                            <a:schemeClr val="tx1"/>
                          </a:solidFill>
                        </a:rPr>
                        <a:t>Provider type</a:t>
                      </a:r>
                      <a:endParaRPr lang="en-US" sz="1600" dirty="0">
                        <a:solidFill>
                          <a:schemeClr val="tx1"/>
                        </a:solidFill>
                      </a:endParaRPr>
                    </a:p>
                  </a:txBody>
                  <a:tcPr/>
                </a:tc>
                <a:tc>
                  <a:txBody>
                    <a:bodyPr/>
                    <a:lstStyle/>
                    <a:p>
                      <a:pPr algn="ctr"/>
                      <a:r>
                        <a:rPr lang="en-US" sz="1600" dirty="0" smtClean="0">
                          <a:solidFill>
                            <a:schemeClr val="tx1"/>
                          </a:solidFill>
                        </a:rPr>
                        <a:t>Paid $</a:t>
                      </a:r>
                      <a:endParaRPr lang="en-US" sz="1600" dirty="0">
                        <a:solidFill>
                          <a:schemeClr val="tx1"/>
                        </a:solidFill>
                      </a:endParaRPr>
                    </a:p>
                  </a:txBody>
                  <a:tcPr/>
                </a:tc>
                <a:tc>
                  <a:txBody>
                    <a:bodyPr/>
                    <a:lstStyle/>
                    <a:p>
                      <a:pPr algn="ctr"/>
                      <a:r>
                        <a:rPr lang="en-US" sz="1600" dirty="0" smtClean="0">
                          <a:solidFill>
                            <a:schemeClr val="tx1"/>
                          </a:solidFill>
                        </a:rPr>
                        <a:t>Claims</a:t>
                      </a:r>
                      <a:endParaRPr lang="en-US" sz="1600" dirty="0">
                        <a:solidFill>
                          <a:schemeClr val="tx1"/>
                        </a:solidFill>
                      </a:endParaRPr>
                    </a:p>
                  </a:txBody>
                  <a:tcPr/>
                </a:tc>
                <a:tc>
                  <a:txBody>
                    <a:bodyPr/>
                    <a:lstStyle/>
                    <a:p>
                      <a:pPr algn="ctr"/>
                      <a:r>
                        <a:rPr lang="en-US" sz="1600" dirty="0" smtClean="0">
                          <a:solidFill>
                            <a:schemeClr val="tx1"/>
                          </a:solidFill>
                        </a:rPr>
                        <a:t>Average</a:t>
                      </a:r>
                      <a:r>
                        <a:rPr lang="en-US" sz="1600" baseline="0" dirty="0" smtClean="0">
                          <a:solidFill>
                            <a:schemeClr val="tx1"/>
                          </a:solidFill>
                        </a:rPr>
                        <a:t> turnaround time for claims payment</a:t>
                      </a:r>
                      <a:endParaRPr lang="en-US" sz="1600" dirty="0">
                        <a:solidFill>
                          <a:schemeClr val="tx1"/>
                        </a:solidFill>
                      </a:endParaRPr>
                    </a:p>
                  </a:txBody>
                  <a:tcPr/>
                </a:tc>
              </a:tr>
              <a:tr h="375186">
                <a:tc>
                  <a:txBody>
                    <a:bodyPr/>
                    <a:lstStyle/>
                    <a:p>
                      <a:r>
                        <a:rPr lang="en-US" sz="1600" dirty="0" smtClean="0">
                          <a:solidFill>
                            <a:schemeClr val="tx1"/>
                          </a:solidFill>
                        </a:rPr>
                        <a:t>Home-and community-based</a:t>
                      </a:r>
                      <a:r>
                        <a:rPr lang="en-US" sz="1600" baseline="0" dirty="0" smtClean="0">
                          <a:solidFill>
                            <a:schemeClr val="tx1"/>
                          </a:solidFill>
                        </a:rPr>
                        <a:t> </a:t>
                      </a:r>
                      <a:endParaRPr lang="en-US" sz="1600" dirty="0">
                        <a:solidFill>
                          <a:schemeClr val="tx1"/>
                        </a:solidFill>
                      </a:endParaRPr>
                    </a:p>
                  </a:txBody>
                  <a:tcPr/>
                </a:tc>
                <a:tc>
                  <a:txBody>
                    <a:bodyPr/>
                    <a:lstStyle/>
                    <a:p>
                      <a:pPr algn="ctr"/>
                      <a:r>
                        <a:rPr lang="en-US" sz="1600" dirty="0" smtClean="0">
                          <a:solidFill>
                            <a:schemeClr val="tx1"/>
                          </a:solidFill>
                          <a:effectLst/>
                          <a:latin typeface="+mn-lt"/>
                          <a:ea typeface="Calibri"/>
                          <a:cs typeface="Times New Roman"/>
                        </a:rPr>
                        <a:t>$78,270,944.70</a:t>
                      </a:r>
                      <a:endParaRPr lang="en-US" sz="1600" dirty="0">
                        <a:solidFill>
                          <a:schemeClr val="tx1"/>
                        </a:solidFill>
                      </a:endParaRPr>
                    </a:p>
                  </a:txBody>
                  <a:tcPr/>
                </a:tc>
                <a:tc>
                  <a:txBody>
                    <a:bodyPr/>
                    <a:lstStyle/>
                    <a:p>
                      <a:pPr algn="ctr"/>
                      <a:r>
                        <a:rPr lang="en-US" sz="1600" dirty="0" smtClean="0">
                          <a:solidFill>
                            <a:schemeClr val="tx1"/>
                          </a:solidFill>
                        </a:rPr>
                        <a:t>624,102</a:t>
                      </a:r>
                      <a:endParaRPr lang="en-US" sz="1600" dirty="0">
                        <a:solidFill>
                          <a:schemeClr val="tx1"/>
                        </a:solidFill>
                      </a:endParaRPr>
                    </a:p>
                  </a:txBody>
                  <a:tcPr/>
                </a:tc>
                <a:tc>
                  <a:txBody>
                    <a:bodyPr/>
                    <a:lstStyle/>
                    <a:p>
                      <a:pPr algn="ctr"/>
                      <a:r>
                        <a:rPr lang="en-US" sz="1600" dirty="0" smtClean="0">
                          <a:solidFill>
                            <a:schemeClr val="tx1"/>
                          </a:solidFill>
                        </a:rPr>
                        <a:t>9 days</a:t>
                      </a:r>
                      <a:endParaRPr lang="en-US" sz="1600" dirty="0">
                        <a:solidFill>
                          <a:schemeClr val="tx1"/>
                        </a:solidFill>
                      </a:endParaRPr>
                    </a:p>
                  </a:txBody>
                  <a:tcPr/>
                </a:tc>
              </a:tr>
              <a:tr h="375186">
                <a:tc>
                  <a:txBody>
                    <a:bodyPr/>
                    <a:lstStyle/>
                    <a:p>
                      <a:r>
                        <a:rPr lang="en-US" sz="1600" dirty="0" smtClean="0">
                          <a:solidFill>
                            <a:schemeClr val="tx1"/>
                          </a:solidFill>
                        </a:rPr>
                        <a:t>Nursing facility</a:t>
                      </a:r>
                      <a:endParaRPr lang="en-US" sz="1600" dirty="0">
                        <a:solidFill>
                          <a:schemeClr val="tx1"/>
                        </a:solidFill>
                      </a:endParaRPr>
                    </a:p>
                  </a:txBody>
                  <a:tcPr/>
                </a:tc>
                <a:tc>
                  <a:txBody>
                    <a:bodyPr/>
                    <a:lstStyle/>
                    <a:p>
                      <a:pPr marL="0" marR="0" indent="0" algn="ctr" defTabSz="100584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mn-lt"/>
                          <a:ea typeface="Calibri"/>
                          <a:cs typeface="Times New Roman"/>
                        </a:rPr>
                        <a:t>$183,632,157.02</a:t>
                      </a:r>
                    </a:p>
                    <a:p>
                      <a:pPr algn="ctr"/>
                      <a:endParaRPr lang="en-US" sz="1600" dirty="0">
                        <a:solidFill>
                          <a:schemeClr val="tx1"/>
                        </a:solidFill>
                      </a:endParaRPr>
                    </a:p>
                  </a:txBody>
                  <a:tcPr/>
                </a:tc>
                <a:tc>
                  <a:txBody>
                    <a:bodyPr/>
                    <a:lstStyle/>
                    <a:p>
                      <a:pPr algn="ctr"/>
                      <a:r>
                        <a:rPr lang="en-US" sz="1600" dirty="0" smtClean="0">
                          <a:solidFill>
                            <a:schemeClr val="tx1"/>
                          </a:solidFill>
                        </a:rPr>
                        <a:t>73,416</a:t>
                      </a:r>
                      <a:endParaRPr lang="en-US" sz="1600" dirty="0">
                        <a:solidFill>
                          <a:schemeClr val="tx1"/>
                        </a:solidFill>
                      </a:endParaRPr>
                    </a:p>
                  </a:txBody>
                  <a:tcPr/>
                </a:tc>
                <a:tc>
                  <a:txBody>
                    <a:bodyPr/>
                    <a:lstStyle/>
                    <a:p>
                      <a:pPr algn="ctr"/>
                      <a:r>
                        <a:rPr lang="en-US" sz="1600" dirty="0" smtClean="0">
                          <a:solidFill>
                            <a:schemeClr val="tx1"/>
                          </a:solidFill>
                        </a:rPr>
                        <a:t>16 days</a:t>
                      </a:r>
                      <a:endParaRPr lang="en-US" sz="1600" dirty="0">
                        <a:solidFill>
                          <a:schemeClr val="tx1"/>
                        </a:solidFill>
                      </a:endParaRPr>
                    </a:p>
                  </a:txBody>
                  <a:tcPr/>
                </a:tc>
              </a:tr>
              <a:tr h="375186">
                <a:tc>
                  <a:txBody>
                    <a:bodyPr/>
                    <a:lstStyle/>
                    <a:p>
                      <a:r>
                        <a:rPr lang="en-US" sz="1600" dirty="0" smtClean="0">
                          <a:solidFill>
                            <a:schemeClr val="tx1"/>
                          </a:solidFill>
                        </a:rPr>
                        <a:t>Physical health</a:t>
                      </a:r>
                      <a:endParaRPr lang="en-US" sz="1600" dirty="0">
                        <a:solidFill>
                          <a:schemeClr val="tx1"/>
                        </a:solidFill>
                      </a:endParaRPr>
                    </a:p>
                  </a:txBody>
                  <a:tcPr/>
                </a:tc>
                <a:tc>
                  <a:txBody>
                    <a:bodyPr/>
                    <a:lstStyle/>
                    <a:p>
                      <a:pPr marL="0" marR="0" indent="0" algn="ctr" defTabSz="100584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mn-lt"/>
                          <a:ea typeface="Calibri"/>
                          <a:cs typeface="Times New Roman"/>
                        </a:rPr>
                        <a:t>$20,320,386.46</a:t>
                      </a:r>
                    </a:p>
                    <a:p>
                      <a:pPr algn="ctr"/>
                      <a:endParaRPr lang="en-US" sz="1600" dirty="0">
                        <a:solidFill>
                          <a:schemeClr val="tx1"/>
                        </a:solidFill>
                      </a:endParaRPr>
                    </a:p>
                  </a:txBody>
                  <a:tcPr/>
                </a:tc>
                <a:tc>
                  <a:txBody>
                    <a:bodyPr/>
                    <a:lstStyle/>
                    <a:p>
                      <a:pPr algn="ctr"/>
                      <a:r>
                        <a:rPr lang="en-US" sz="1600" dirty="0" smtClean="0">
                          <a:solidFill>
                            <a:schemeClr val="tx1"/>
                          </a:solidFill>
                        </a:rPr>
                        <a:t>1,071,193</a:t>
                      </a:r>
                      <a:endParaRPr lang="en-US" sz="1600" dirty="0">
                        <a:solidFill>
                          <a:schemeClr val="tx1"/>
                        </a:solidFill>
                      </a:endParaRPr>
                    </a:p>
                  </a:txBody>
                  <a:tcPr/>
                </a:tc>
                <a:tc>
                  <a:txBody>
                    <a:bodyPr/>
                    <a:lstStyle/>
                    <a:p>
                      <a:pPr algn="ctr"/>
                      <a:r>
                        <a:rPr lang="en-US" sz="1600" dirty="0" smtClean="0">
                          <a:solidFill>
                            <a:schemeClr val="tx1"/>
                          </a:solidFill>
                        </a:rPr>
                        <a:t>21 days</a:t>
                      </a:r>
                      <a:endParaRPr lang="en-US" sz="1600" dirty="0">
                        <a:solidFill>
                          <a:schemeClr val="tx1"/>
                        </a:solidFill>
                      </a:endParaRPr>
                    </a:p>
                  </a:txBody>
                  <a:tcPr/>
                </a:tc>
              </a:tr>
              <a:tr h="375186">
                <a:tc>
                  <a:txBody>
                    <a:bodyPr/>
                    <a:lstStyle/>
                    <a:p>
                      <a:r>
                        <a:rPr lang="en-US" sz="1600" dirty="0" smtClean="0">
                          <a:solidFill>
                            <a:schemeClr val="tx1"/>
                          </a:solidFill>
                        </a:rPr>
                        <a:t>Total </a:t>
                      </a:r>
                      <a:endParaRPr lang="en-US" sz="1600" dirty="0">
                        <a:solidFill>
                          <a:schemeClr val="tx1"/>
                        </a:solidFill>
                      </a:endParaRPr>
                    </a:p>
                  </a:txBody>
                  <a:tcPr/>
                </a:tc>
                <a:tc>
                  <a:txBody>
                    <a:bodyPr/>
                    <a:lstStyle/>
                    <a:p>
                      <a:pPr marL="0" marR="0" indent="0" algn="ctr" defTabSz="100584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mn-lt"/>
                          <a:ea typeface="Calibri"/>
                          <a:cs typeface="Times New Roman"/>
                        </a:rPr>
                        <a:t>$282,223,488.18</a:t>
                      </a:r>
                    </a:p>
                    <a:p>
                      <a:pPr algn="ctr"/>
                      <a:endParaRPr lang="en-US" sz="1600" dirty="0">
                        <a:solidFill>
                          <a:schemeClr val="tx1"/>
                        </a:solidFill>
                      </a:endParaRPr>
                    </a:p>
                  </a:txBody>
                  <a:tcPr/>
                </a:tc>
                <a:tc>
                  <a:txBody>
                    <a:bodyPr/>
                    <a:lstStyle/>
                    <a:p>
                      <a:pPr algn="ctr"/>
                      <a:r>
                        <a:rPr lang="en-US" sz="1600" dirty="0" smtClean="0">
                          <a:solidFill>
                            <a:schemeClr val="tx1"/>
                          </a:solidFill>
                        </a:rPr>
                        <a:t>1,768,711</a:t>
                      </a:r>
                      <a:endParaRPr lang="en-US" sz="1600" dirty="0">
                        <a:solidFill>
                          <a:schemeClr val="tx1"/>
                        </a:solidFill>
                      </a:endParaRPr>
                    </a:p>
                  </a:txBody>
                  <a:tcPr/>
                </a:tc>
                <a:tc>
                  <a:txBody>
                    <a:bodyPr/>
                    <a:lstStyle/>
                    <a:p>
                      <a:pPr algn="ctr"/>
                      <a:r>
                        <a:rPr lang="en-US" sz="1600" dirty="0" smtClean="0">
                          <a:solidFill>
                            <a:schemeClr val="tx1"/>
                          </a:solidFill>
                        </a:rPr>
                        <a:t>15 days</a:t>
                      </a:r>
                      <a:endParaRPr lang="en-US" sz="1600" dirty="0">
                        <a:solidFill>
                          <a:schemeClr val="tx1"/>
                        </a:solidFill>
                      </a:endParaRPr>
                    </a:p>
                  </a:txBody>
                  <a:tcPr/>
                </a:tc>
              </a:tr>
            </a:tbl>
          </a:graphicData>
        </a:graphic>
      </p:graphicFrame>
    </p:spTree>
    <p:extLst>
      <p:ext uri="{BB962C8B-B14F-4D97-AF65-F5344CB8AC3E}">
        <p14:creationId xmlns:p14="http://schemas.microsoft.com/office/powerpoint/2010/main" val="465242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chcpa-ppt">
  <a:themeElements>
    <a:clrScheme name="AmeriHealth Caritas Brand Colors">
      <a:dk1>
        <a:srgbClr val="333F48"/>
      </a:dk1>
      <a:lt1>
        <a:srgbClr val="FFFFFF"/>
      </a:lt1>
      <a:dk2>
        <a:srgbClr val="333F48"/>
      </a:dk2>
      <a:lt2>
        <a:srgbClr val="939CA1"/>
      </a:lt2>
      <a:accent1>
        <a:srgbClr val="003CA5"/>
      </a:accent1>
      <a:accent2>
        <a:srgbClr val="FF495C"/>
      </a:accent2>
      <a:accent3>
        <a:srgbClr val="6EB1DE"/>
      </a:accent3>
      <a:accent4>
        <a:srgbClr val="003B5C"/>
      </a:accent4>
      <a:accent5>
        <a:srgbClr val="ED8B00"/>
      </a:accent5>
      <a:accent6>
        <a:srgbClr val="00B550"/>
      </a:accent6>
      <a:hlink>
        <a:srgbClr val="0085CA"/>
      </a:hlink>
      <a:folHlink>
        <a:srgbClr val="939CA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HCPA_1753023 Amerihealth Caritas PA CHC PPT Template" id="{F20B1C83-1A76-8E4D-9C2E-BE6FB8046095}" vid="{0B6E8B75-7324-8748-B97F-3CC85D5ADF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55620F2-113C-4A3E-A87F-56FDFF4CC17D}"/>
</file>

<file path=customXml/itemProps2.xml><?xml version="1.0" encoding="utf-8"?>
<ds:datastoreItem xmlns:ds="http://schemas.openxmlformats.org/officeDocument/2006/customXml" ds:itemID="{BE000AD4-18C6-474D-962A-1503E1A87196}"/>
</file>

<file path=customXml/itemProps3.xml><?xml version="1.0" encoding="utf-8"?>
<ds:datastoreItem xmlns:ds="http://schemas.openxmlformats.org/officeDocument/2006/customXml" ds:itemID="{FF6048E4-7968-47A9-9880-3DA5AAD02824}"/>
</file>

<file path=docProps/app.xml><?xml version="1.0" encoding="utf-8"?>
<Properties xmlns="http://schemas.openxmlformats.org/officeDocument/2006/extended-properties" xmlns:vt="http://schemas.openxmlformats.org/officeDocument/2006/docPropsVTypes">
  <Template>chcpa-ppt</Template>
  <TotalTime>1686</TotalTime>
  <Words>1579</Words>
  <Application>Microsoft Office PowerPoint</Application>
  <PresentationFormat>Custom</PresentationFormat>
  <Paragraphs>209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chcpa-ppt</vt:lpstr>
      <vt:lpstr>AmeriHealth Caritas Pennsylvania Community HealthChoices </vt:lpstr>
      <vt:lpstr>PowerPoint Presentation</vt:lpstr>
      <vt:lpstr>PowerPoint Presentation</vt:lpstr>
      <vt:lpstr>Preparing for Readiness Review and Implementation </vt:lpstr>
      <vt:lpstr>Provider Support and Partnership</vt:lpstr>
      <vt:lpstr>Provider Training Topics</vt:lpstr>
      <vt:lpstr>Provider Contracting</vt:lpstr>
      <vt:lpstr>Provider Network Account Executives </vt:lpstr>
      <vt:lpstr>Southwest Zone </vt:lpstr>
      <vt:lpstr>Southeast Zone </vt:lpstr>
      <vt:lpstr>Medicare and Medicaid Dual Eligible Participants</vt:lpstr>
      <vt:lpstr>Nursing Facility Ineligible</vt:lpstr>
      <vt:lpstr>Dual-Eligible Special Needs Plan (D-SNP)</vt:lpstr>
      <vt:lpstr>D-SNP goal </vt:lpstr>
      <vt:lpstr>Managing Care of our LTSS and Community Well Dual Participants</vt:lpstr>
      <vt:lpstr>Person-Centered Approach to Participant Care</vt:lpstr>
      <vt:lpstr>Thank You!</vt:lpstr>
    </vt:vector>
  </TitlesOfParts>
  <Company>AMFC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Byrom, Christine</dc:creator>
  <cp:lastModifiedBy>Byrom, Christine</cp:lastModifiedBy>
  <cp:revision>131</cp:revision>
  <cp:lastPrinted>2019-04-18T13:47:24Z</cp:lastPrinted>
  <dcterms:created xsi:type="dcterms:W3CDTF">2019-02-25T19:20:55Z</dcterms:created>
  <dcterms:modified xsi:type="dcterms:W3CDTF">2019-05-07T13:32:30Z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26200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