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media/image3.jpg" ContentType="image/jpeg"/>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 id="2147483816" r:id="rId2"/>
  </p:sldMasterIdLst>
  <p:notesMasterIdLst>
    <p:notesMasterId r:id="rId21"/>
  </p:notesMasterIdLst>
  <p:handoutMasterIdLst>
    <p:handoutMasterId r:id="rId22"/>
  </p:handoutMasterIdLst>
  <p:sldIdLst>
    <p:sldId id="358" r:id="rId3"/>
    <p:sldId id="402" r:id="rId4"/>
    <p:sldId id="392" r:id="rId5"/>
    <p:sldId id="393" r:id="rId6"/>
    <p:sldId id="417" r:id="rId7"/>
    <p:sldId id="409" r:id="rId8"/>
    <p:sldId id="427" r:id="rId9"/>
    <p:sldId id="428" r:id="rId10"/>
    <p:sldId id="389" r:id="rId11"/>
    <p:sldId id="425" r:id="rId12"/>
    <p:sldId id="423" r:id="rId13"/>
    <p:sldId id="424" r:id="rId14"/>
    <p:sldId id="412" r:id="rId15"/>
    <p:sldId id="426" r:id="rId16"/>
    <p:sldId id="413" r:id="rId17"/>
    <p:sldId id="416" r:id="rId18"/>
    <p:sldId id="414" r:id="rId19"/>
    <p:sldId id="422"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5">
          <p15:clr>
            <a:srgbClr val="A4A3A4"/>
          </p15:clr>
        </p15:guide>
        <p15:guide id="2" orient="horz" pos="4085">
          <p15:clr>
            <a:srgbClr val="A4A3A4"/>
          </p15:clr>
        </p15:guide>
        <p15:guide id="3" orient="horz" pos="598">
          <p15:clr>
            <a:srgbClr val="A4A3A4"/>
          </p15:clr>
        </p15:guide>
        <p15:guide id="4" orient="horz" pos="836">
          <p15:clr>
            <a:srgbClr val="A4A3A4"/>
          </p15:clr>
        </p15:guide>
        <p15:guide id="5" orient="horz" pos="1059">
          <p15:clr>
            <a:srgbClr val="A4A3A4"/>
          </p15:clr>
        </p15:guide>
        <p15:guide id="6" orient="horz" pos="2429">
          <p15:clr>
            <a:srgbClr val="A4A3A4"/>
          </p15:clr>
        </p15:guide>
        <p15:guide id="7" pos="5477">
          <p15:clr>
            <a:srgbClr val="A4A3A4"/>
          </p15:clr>
        </p15:guide>
        <p15:guide id="8" pos="261">
          <p15:clr>
            <a:srgbClr val="A4A3A4"/>
          </p15:clr>
        </p15:guide>
        <p15:guide id="9" pos="2878">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AC832"/>
    <a:srgbClr val="CC6600"/>
    <a:srgbClr val="CC9900"/>
    <a:srgbClr val="FFCC00"/>
    <a:srgbClr val="D9D9D9"/>
    <a:srgbClr val="174B8B"/>
    <a:srgbClr val="2164B5"/>
    <a:srgbClr val="CF1D67"/>
    <a:srgbClr val="9E9B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63218" autoAdjust="0"/>
  </p:normalViewPr>
  <p:slideViewPr>
    <p:cSldViewPr snapToGrid="0" snapToObjects="1" showGuides="1">
      <p:cViewPr varScale="1">
        <p:scale>
          <a:sx n="47" d="100"/>
          <a:sy n="47" d="100"/>
        </p:scale>
        <p:origin x="2028" y="48"/>
      </p:cViewPr>
      <p:guideLst>
        <p:guide orient="horz" pos="3885"/>
        <p:guide orient="horz" pos="4085"/>
        <p:guide orient="horz" pos="598"/>
        <p:guide orient="horz" pos="836"/>
        <p:guide orient="horz" pos="1059"/>
        <p:guide orient="horz" pos="2429"/>
        <p:guide pos="5477"/>
        <p:guide pos="261"/>
        <p:guide pos="2878"/>
      </p:guideLst>
    </p:cSldViewPr>
  </p:slideViewPr>
  <p:notesTextViewPr>
    <p:cViewPr>
      <p:scale>
        <a:sx n="3" d="2"/>
        <a:sy n="3" d="2"/>
      </p:scale>
      <p:origin x="0" y="0"/>
    </p:cViewPr>
  </p:notesTextViewPr>
  <p:notesViewPr>
    <p:cSldViewPr snapToGrid="0" snapToObjects="1">
      <p:cViewPr>
        <p:scale>
          <a:sx n="90" d="100"/>
          <a:sy n="90" d="100"/>
        </p:scale>
        <p:origin x="2568" y="53"/>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singh\AppData\Local\Microsoft\Windows\INetCache\Content.Outlook\3MQ04O6B\Claims%20Processing%20Statistics%20Q1_201904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Q1-2019 Claims Stats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Pivot!$B$23</c:f>
              <c:strCache>
                <c:ptCount val="1"/>
                <c:pt idx="0">
                  <c:v>Metric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BC-408C-A2A6-6CE12E723930}"/>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5BC-408C-A2A6-6CE12E7239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BC-408C-A2A6-6CE12E7239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BC-408C-A2A6-6CE12E7239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Pivot!$A$24:$A$27</c:f>
              <c:strCache>
                <c:ptCount val="4"/>
                <c:pt idx="0">
                  <c:v>DENY</c:v>
                </c:pt>
                <c:pt idx="1">
                  <c:v>PAID</c:v>
                </c:pt>
                <c:pt idx="2">
                  <c:v>PEND</c:v>
                </c:pt>
                <c:pt idx="3">
                  <c:v>REJECTED</c:v>
                </c:pt>
              </c:strCache>
            </c:strRef>
          </c:cat>
          <c:val>
            <c:numRef>
              <c:f>Pivot!$B$24:$B$27</c:f>
              <c:numCache>
                <c:formatCode>0%</c:formatCode>
                <c:ptCount val="4"/>
                <c:pt idx="0">
                  <c:v>7.5912849897971771E-2</c:v>
                </c:pt>
                <c:pt idx="1">
                  <c:v>0.88865964446868928</c:v>
                </c:pt>
                <c:pt idx="2" formatCode="0.0%">
                  <c:v>2.5362757602885536E-3</c:v>
                </c:pt>
                <c:pt idx="3">
                  <c:v>3.2891229873050404E-2</c:v>
                </c:pt>
              </c:numCache>
            </c:numRef>
          </c:val>
          <c:extLst>
            <c:ext xmlns:c16="http://schemas.microsoft.com/office/drawing/2014/chart" uri="{C3380CC4-5D6E-409C-BE32-E72D297353CC}">
              <c16:uniqueId val="{00000008-15BC-408C-A2A6-6CE12E72393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654CF-5562-4A3F-BC43-6153A42D376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B4ABBDBB-F51D-42EA-B601-D5C42C805BBC}">
      <dgm:prSet phldrT="[Text]" custT="1"/>
      <dgm:spPr>
        <a:solidFill>
          <a:srgbClr val="FF9933"/>
        </a:solidFill>
        <a:ln w="133350">
          <a:solidFill>
            <a:schemeClr val="bg1"/>
          </a:solidFill>
        </a:ln>
      </dgm:spPr>
      <dgm:t>
        <a:bodyPr/>
        <a:lstStyle/>
        <a:p>
          <a:r>
            <a:rPr lang="en-US" sz="2000" b="1" dirty="0" smtClean="0">
              <a:solidFill>
                <a:schemeClr val="bg1"/>
              </a:solidFill>
            </a:rPr>
            <a:t>CONTINUITY OF CARE</a:t>
          </a:r>
          <a:endParaRPr lang="en-US" sz="2000" b="1" dirty="0"/>
        </a:p>
      </dgm:t>
    </dgm:pt>
    <dgm:pt modelId="{51C9053B-82EF-478B-B689-9FE24CD836A8}" type="parTrans" cxnId="{DAB96950-BF9C-4330-AC05-34FB5ABCD5C7}">
      <dgm:prSet/>
      <dgm:spPr/>
      <dgm:t>
        <a:bodyPr/>
        <a:lstStyle/>
        <a:p>
          <a:endParaRPr lang="en-US"/>
        </a:p>
      </dgm:t>
    </dgm:pt>
    <dgm:pt modelId="{C2E3AA2F-0BA7-435B-8FBA-54FF3FFBBE23}" type="sibTrans" cxnId="{DAB96950-BF9C-4330-AC05-34FB5ABCD5C7}">
      <dgm:prSet/>
      <dgm:spPr/>
      <dgm:t>
        <a:bodyPr/>
        <a:lstStyle/>
        <a:p>
          <a:endParaRPr lang="en-US"/>
        </a:p>
      </dgm:t>
    </dgm:pt>
    <dgm:pt modelId="{F162B820-94C8-42A1-B15D-1746ABA57778}">
      <dgm:prSet phldrT="[Text]"/>
      <dgm:spPr>
        <a:solidFill>
          <a:srgbClr val="AFCB2C"/>
        </a:solidFill>
        <a:ln>
          <a:noFill/>
        </a:ln>
      </dgm:spPr>
      <dgm:t>
        <a:bodyPr/>
        <a:lstStyle/>
        <a:p>
          <a:pPr algn="l">
            <a:lnSpc>
              <a:spcPct val="100000"/>
            </a:lnSpc>
            <a:spcAft>
              <a:spcPts val="600"/>
            </a:spcAft>
          </a:pPr>
          <a:r>
            <a:rPr lang="en-US" b="1" u="sng" dirty="0" smtClean="0">
              <a:solidFill>
                <a:schemeClr val="bg1"/>
              </a:solidFill>
            </a:rPr>
            <a:t>Participants get </a:t>
          </a:r>
          <a:r>
            <a:rPr lang="en-US" dirty="0" smtClean="0">
              <a:solidFill>
                <a:schemeClr val="bg1"/>
              </a:solidFill>
            </a:rPr>
            <a:t>appropriate and timely </a:t>
          </a:r>
          <a:r>
            <a:rPr lang="en-US" b="1" u="sng" dirty="0" smtClean="0">
              <a:solidFill>
                <a:schemeClr val="bg1"/>
              </a:solidFill>
            </a:rPr>
            <a:t>services</a:t>
          </a:r>
          <a:endParaRPr lang="en-US" b="1" u="sng" dirty="0">
            <a:solidFill>
              <a:schemeClr val="bg1"/>
            </a:solidFill>
          </a:endParaRPr>
        </a:p>
      </dgm:t>
    </dgm:pt>
    <dgm:pt modelId="{AB0CC657-7A88-4601-95D3-B99DA6FAFC9D}" type="parTrans" cxnId="{9ADC3818-989A-4D46-9F19-617BFAA4A1BF}">
      <dgm:prSet/>
      <dgm:spPr/>
      <dgm:t>
        <a:bodyPr/>
        <a:lstStyle/>
        <a:p>
          <a:endParaRPr lang="en-US"/>
        </a:p>
      </dgm:t>
    </dgm:pt>
    <dgm:pt modelId="{C5953214-77CE-4037-8CFD-84606E2C9449}" type="sibTrans" cxnId="{9ADC3818-989A-4D46-9F19-617BFAA4A1BF}">
      <dgm:prSet/>
      <dgm:spPr/>
      <dgm:t>
        <a:bodyPr/>
        <a:lstStyle/>
        <a:p>
          <a:endParaRPr lang="en-US"/>
        </a:p>
      </dgm:t>
    </dgm:pt>
    <dgm:pt modelId="{CE2275AD-B08B-4A06-94A7-09D645126057}">
      <dgm:prSet phldrT="[Text]"/>
      <dgm:spPr>
        <a:solidFill>
          <a:srgbClr val="FFC600">
            <a:alpha val="90000"/>
          </a:srgbClr>
        </a:solidFill>
        <a:ln>
          <a:noFill/>
        </a:ln>
      </dgm:spPr>
      <dgm:t>
        <a:bodyPr/>
        <a:lstStyle/>
        <a:p>
          <a:r>
            <a:rPr lang="en-US" b="1" u="sng" dirty="0" smtClean="0">
              <a:solidFill>
                <a:schemeClr val="bg1"/>
              </a:solidFill>
            </a:rPr>
            <a:t>Providers get </a:t>
          </a:r>
          <a:r>
            <a:rPr lang="en-US" dirty="0" smtClean="0">
              <a:solidFill>
                <a:schemeClr val="bg1"/>
              </a:solidFill>
            </a:rPr>
            <a:t>accurate </a:t>
          </a:r>
          <a:br>
            <a:rPr lang="en-US" dirty="0" smtClean="0">
              <a:solidFill>
                <a:schemeClr val="bg1"/>
              </a:solidFill>
            </a:rPr>
          </a:br>
          <a:r>
            <a:rPr lang="en-US" dirty="0" smtClean="0">
              <a:solidFill>
                <a:schemeClr val="bg1"/>
              </a:solidFill>
            </a:rPr>
            <a:t>and timely </a:t>
          </a:r>
          <a:r>
            <a:rPr lang="en-US" b="1" u="sng" dirty="0" smtClean="0">
              <a:solidFill>
                <a:schemeClr val="bg1"/>
              </a:solidFill>
            </a:rPr>
            <a:t>payments</a:t>
          </a:r>
          <a:endParaRPr lang="en-US" b="1" u="sng" dirty="0">
            <a:solidFill>
              <a:schemeClr val="bg1"/>
            </a:solidFill>
          </a:endParaRPr>
        </a:p>
      </dgm:t>
    </dgm:pt>
    <dgm:pt modelId="{A8BED53C-1642-4819-A0F3-A789085E7372}" type="parTrans" cxnId="{7430DB42-153C-43E4-897D-AD20E0EF436B}">
      <dgm:prSet/>
      <dgm:spPr/>
      <dgm:t>
        <a:bodyPr/>
        <a:lstStyle/>
        <a:p>
          <a:endParaRPr lang="en-US"/>
        </a:p>
      </dgm:t>
    </dgm:pt>
    <dgm:pt modelId="{352CB29B-487C-4F98-AEFB-BC3BBD8CE45E}" type="sibTrans" cxnId="{7430DB42-153C-43E4-897D-AD20E0EF436B}">
      <dgm:prSet/>
      <dgm:spPr/>
      <dgm:t>
        <a:bodyPr/>
        <a:lstStyle/>
        <a:p>
          <a:endParaRPr lang="en-US"/>
        </a:p>
      </dgm:t>
    </dgm:pt>
    <dgm:pt modelId="{459D3967-466D-4FEF-A189-CED6C6E95CCC}" type="pres">
      <dgm:prSet presAssocID="{135654CF-5562-4A3F-BC43-6153A42D3769}" presName="list" presStyleCnt="0">
        <dgm:presLayoutVars>
          <dgm:dir val="rev"/>
          <dgm:animLvl val="lvl"/>
        </dgm:presLayoutVars>
      </dgm:prSet>
      <dgm:spPr/>
      <dgm:t>
        <a:bodyPr/>
        <a:lstStyle/>
        <a:p>
          <a:endParaRPr lang="en-US"/>
        </a:p>
      </dgm:t>
    </dgm:pt>
    <dgm:pt modelId="{90908DDE-C73B-451B-9E35-9A67B3D8CFA8}" type="pres">
      <dgm:prSet presAssocID="{B4ABBDBB-F51D-42EA-B601-D5C42C805BBC}" presName="posSpace" presStyleCnt="0"/>
      <dgm:spPr/>
      <dgm:t>
        <a:bodyPr/>
        <a:lstStyle/>
        <a:p>
          <a:endParaRPr lang="en-US"/>
        </a:p>
      </dgm:t>
    </dgm:pt>
    <dgm:pt modelId="{1F79506B-DFBA-4A44-BC0D-62ABE3D7BFAF}" type="pres">
      <dgm:prSet presAssocID="{B4ABBDBB-F51D-42EA-B601-D5C42C805BBC}" presName="vertFlow" presStyleCnt="0"/>
      <dgm:spPr/>
      <dgm:t>
        <a:bodyPr/>
        <a:lstStyle/>
        <a:p>
          <a:endParaRPr lang="en-US"/>
        </a:p>
      </dgm:t>
    </dgm:pt>
    <dgm:pt modelId="{F446B64A-2F17-4706-B43D-EB494E7161AC}" type="pres">
      <dgm:prSet presAssocID="{B4ABBDBB-F51D-42EA-B601-D5C42C805BBC}" presName="topSpace" presStyleCnt="0"/>
      <dgm:spPr/>
      <dgm:t>
        <a:bodyPr/>
        <a:lstStyle/>
        <a:p>
          <a:endParaRPr lang="en-US"/>
        </a:p>
      </dgm:t>
    </dgm:pt>
    <dgm:pt modelId="{CF5FC8FE-A302-48BF-A3FF-455CBF9157A9}" type="pres">
      <dgm:prSet presAssocID="{B4ABBDBB-F51D-42EA-B601-D5C42C805BBC}" presName="firstComp" presStyleCnt="0"/>
      <dgm:spPr/>
      <dgm:t>
        <a:bodyPr/>
        <a:lstStyle/>
        <a:p>
          <a:endParaRPr lang="en-US"/>
        </a:p>
      </dgm:t>
    </dgm:pt>
    <dgm:pt modelId="{F91A5E72-9CC4-4D2B-BE30-6CD0E7E2EC80}" type="pres">
      <dgm:prSet presAssocID="{B4ABBDBB-F51D-42EA-B601-D5C42C805BBC}" presName="firstChild" presStyleLbl="bgAccFollowNode1" presStyleIdx="0" presStyleCnt="2" custScaleX="126342" custScaleY="71948" custLinFactNeighborX="29742" custLinFactNeighborY="-25859"/>
      <dgm:spPr>
        <a:prstGeom prst="flowChartProcess">
          <a:avLst/>
        </a:prstGeom>
      </dgm:spPr>
      <dgm:t>
        <a:bodyPr/>
        <a:lstStyle/>
        <a:p>
          <a:endParaRPr lang="en-US"/>
        </a:p>
      </dgm:t>
    </dgm:pt>
    <dgm:pt modelId="{2374D2AC-9314-4A2E-BEA7-D5194EC8CF44}" type="pres">
      <dgm:prSet presAssocID="{B4ABBDBB-F51D-42EA-B601-D5C42C805BBC}" presName="firstChildTx" presStyleLbl="bgAccFollowNode1" presStyleIdx="0" presStyleCnt="2">
        <dgm:presLayoutVars>
          <dgm:bulletEnabled val="1"/>
        </dgm:presLayoutVars>
      </dgm:prSet>
      <dgm:spPr/>
      <dgm:t>
        <a:bodyPr/>
        <a:lstStyle/>
        <a:p>
          <a:endParaRPr lang="en-US"/>
        </a:p>
      </dgm:t>
    </dgm:pt>
    <dgm:pt modelId="{D4CDC2D4-F02D-487B-9DD4-5217C2CD8F9D}" type="pres">
      <dgm:prSet presAssocID="{CE2275AD-B08B-4A06-94A7-09D645126057}" presName="comp" presStyleCnt="0"/>
      <dgm:spPr/>
      <dgm:t>
        <a:bodyPr/>
        <a:lstStyle/>
        <a:p>
          <a:endParaRPr lang="en-US"/>
        </a:p>
      </dgm:t>
    </dgm:pt>
    <dgm:pt modelId="{3185AFD9-4E19-4F71-8088-C90729EDB776}" type="pres">
      <dgm:prSet presAssocID="{CE2275AD-B08B-4A06-94A7-09D645126057}" presName="child" presStyleLbl="bgAccFollowNode1" presStyleIdx="1" presStyleCnt="2" custScaleX="126317" custScaleY="68918" custLinFactNeighborX="29390" custLinFactNeighborY="-19313"/>
      <dgm:spPr/>
      <dgm:t>
        <a:bodyPr/>
        <a:lstStyle/>
        <a:p>
          <a:endParaRPr lang="en-US"/>
        </a:p>
      </dgm:t>
    </dgm:pt>
    <dgm:pt modelId="{E256512C-E61E-42F2-9B93-4420F0CC3D4C}" type="pres">
      <dgm:prSet presAssocID="{CE2275AD-B08B-4A06-94A7-09D645126057}" presName="childTx" presStyleLbl="bgAccFollowNode1" presStyleIdx="1" presStyleCnt="2">
        <dgm:presLayoutVars>
          <dgm:bulletEnabled val="1"/>
        </dgm:presLayoutVars>
      </dgm:prSet>
      <dgm:spPr/>
      <dgm:t>
        <a:bodyPr/>
        <a:lstStyle/>
        <a:p>
          <a:endParaRPr lang="en-US"/>
        </a:p>
      </dgm:t>
    </dgm:pt>
    <dgm:pt modelId="{9CF365A3-B6D2-43CE-9EC6-8CEAA0BB2A04}" type="pres">
      <dgm:prSet presAssocID="{B4ABBDBB-F51D-42EA-B601-D5C42C805BBC}" presName="negSpace" presStyleCnt="0"/>
      <dgm:spPr/>
      <dgm:t>
        <a:bodyPr/>
        <a:lstStyle/>
        <a:p>
          <a:endParaRPr lang="en-US"/>
        </a:p>
      </dgm:t>
    </dgm:pt>
    <dgm:pt modelId="{12917967-0B8F-4DFF-A26F-914DABF7F1E5}" type="pres">
      <dgm:prSet presAssocID="{B4ABBDBB-F51D-42EA-B601-D5C42C805BBC}" presName="circle" presStyleLbl="node1" presStyleIdx="0" presStyleCnt="1" custScaleX="88748" custScaleY="90789" custLinFactNeighborX="39139" custLinFactNeighborY="46364"/>
      <dgm:spPr/>
      <dgm:t>
        <a:bodyPr/>
        <a:lstStyle/>
        <a:p>
          <a:endParaRPr lang="en-US"/>
        </a:p>
      </dgm:t>
    </dgm:pt>
  </dgm:ptLst>
  <dgm:cxnLst>
    <dgm:cxn modelId="{3A176650-1E43-4989-86B6-C226EB9DFE22}" type="presOf" srcId="{CE2275AD-B08B-4A06-94A7-09D645126057}" destId="{3185AFD9-4E19-4F71-8088-C90729EDB776}" srcOrd="0" destOrd="0" presId="urn:microsoft.com/office/officeart/2005/8/layout/hList9"/>
    <dgm:cxn modelId="{3625A527-9A4E-4FEC-BECC-EDD82E3E80AB}" type="presOf" srcId="{135654CF-5562-4A3F-BC43-6153A42D3769}" destId="{459D3967-466D-4FEF-A189-CED6C6E95CCC}" srcOrd="0" destOrd="0" presId="urn:microsoft.com/office/officeart/2005/8/layout/hList9"/>
    <dgm:cxn modelId="{9ADC3818-989A-4D46-9F19-617BFAA4A1BF}" srcId="{B4ABBDBB-F51D-42EA-B601-D5C42C805BBC}" destId="{F162B820-94C8-42A1-B15D-1746ABA57778}" srcOrd="0" destOrd="0" parTransId="{AB0CC657-7A88-4601-95D3-B99DA6FAFC9D}" sibTransId="{C5953214-77CE-4037-8CFD-84606E2C9449}"/>
    <dgm:cxn modelId="{C4F187C6-A23E-4546-8E7A-D12EF520E65C}" type="presOf" srcId="{B4ABBDBB-F51D-42EA-B601-D5C42C805BBC}" destId="{12917967-0B8F-4DFF-A26F-914DABF7F1E5}" srcOrd="0" destOrd="0" presId="urn:microsoft.com/office/officeart/2005/8/layout/hList9"/>
    <dgm:cxn modelId="{962133F3-D7AD-4056-A83D-D254CA1A7310}" type="presOf" srcId="{F162B820-94C8-42A1-B15D-1746ABA57778}" destId="{2374D2AC-9314-4A2E-BEA7-D5194EC8CF44}" srcOrd="1" destOrd="0" presId="urn:microsoft.com/office/officeart/2005/8/layout/hList9"/>
    <dgm:cxn modelId="{DAB96950-BF9C-4330-AC05-34FB5ABCD5C7}" srcId="{135654CF-5562-4A3F-BC43-6153A42D3769}" destId="{B4ABBDBB-F51D-42EA-B601-D5C42C805BBC}" srcOrd="0" destOrd="0" parTransId="{51C9053B-82EF-478B-B689-9FE24CD836A8}" sibTransId="{C2E3AA2F-0BA7-435B-8FBA-54FF3FFBBE23}"/>
    <dgm:cxn modelId="{4110FBEF-EB41-4FC4-BE7D-0FA447B44BCA}" type="presOf" srcId="{F162B820-94C8-42A1-B15D-1746ABA57778}" destId="{F91A5E72-9CC4-4D2B-BE30-6CD0E7E2EC80}" srcOrd="0" destOrd="0" presId="urn:microsoft.com/office/officeart/2005/8/layout/hList9"/>
    <dgm:cxn modelId="{7430DB42-153C-43E4-897D-AD20E0EF436B}" srcId="{B4ABBDBB-F51D-42EA-B601-D5C42C805BBC}" destId="{CE2275AD-B08B-4A06-94A7-09D645126057}" srcOrd="1" destOrd="0" parTransId="{A8BED53C-1642-4819-A0F3-A789085E7372}" sibTransId="{352CB29B-487C-4F98-AEFB-BC3BBD8CE45E}"/>
    <dgm:cxn modelId="{616FE518-4E23-489B-B6FE-E4EE39C5C886}" type="presOf" srcId="{CE2275AD-B08B-4A06-94A7-09D645126057}" destId="{E256512C-E61E-42F2-9B93-4420F0CC3D4C}" srcOrd="1" destOrd="0" presId="urn:microsoft.com/office/officeart/2005/8/layout/hList9"/>
    <dgm:cxn modelId="{3DC8FFA8-E748-4B70-9FE9-6226E20590A0}" type="presParOf" srcId="{459D3967-466D-4FEF-A189-CED6C6E95CCC}" destId="{90908DDE-C73B-451B-9E35-9A67B3D8CFA8}" srcOrd="0" destOrd="0" presId="urn:microsoft.com/office/officeart/2005/8/layout/hList9"/>
    <dgm:cxn modelId="{E137B506-1654-40CD-B2E6-74AD86D94EDB}" type="presParOf" srcId="{459D3967-466D-4FEF-A189-CED6C6E95CCC}" destId="{1F79506B-DFBA-4A44-BC0D-62ABE3D7BFAF}" srcOrd="1" destOrd="0" presId="urn:microsoft.com/office/officeart/2005/8/layout/hList9"/>
    <dgm:cxn modelId="{46C57126-C016-476E-A5E9-DCDEDEE31BEC}" type="presParOf" srcId="{1F79506B-DFBA-4A44-BC0D-62ABE3D7BFAF}" destId="{F446B64A-2F17-4706-B43D-EB494E7161AC}" srcOrd="0" destOrd="0" presId="urn:microsoft.com/office/officeart/2005/8/layout/hList9"/>
    <dgm:cxn modelId="{40339F92-AAE0-4701-A884-4C48C1435E28}" type="presParOf" srcId="{1F79506B-DFBA-4A44-BC0D-62ABE3D7BFAF}" destId="{CF5FC8FE-A302-48BF-A3FF-455CBF9157A9}" srcOrd="1" destOrd="0" presId="urn:microsoft.com/office/officeart/2005/8/layout/hList9"/>
    <dgm:cxn modelId="{BB954E34-428B-4652-A670-62AF0FD419DF}" type="presParOf" srcId="{CF5FC8FE-A302-48BF-A3FF-455CBF9157A9}" destId="{F91A5E72-9CC4-4D2B-BE30-6CD0E7E2EC80}" srcOrd="0" destOrd="0" presId="urn:microsoft.com/office/officeart/2005/8/layout/hList9"/>
    <dgm:cxn modelId="{459A9CD9-A5EE-4F8C-AA8D-A612B32D3DE2}" type="presParOf" srcId="{CF5FC8FE-A302-48BF-A3FF-455CBF9157A9}" destId="{2374D2AC-9314-4A2E-BEA7-D5194EC8CF44}" srcOrd="1" destOrd="0" presId="urn:microsoft.com/office/officeart/2005/8/layout/hList9"/>
    <dgm:cxn modelId="{2710CA67-B2E5-4D9E-807D-C01D05E02E01}" type="presParOf" srcId="{1F79506B-DFBA-4A44-BC0D-62ABE3D7BFAF}" destId="{D4CDC2D4-F02D-487B-9DD4-5217C2CD8F9D}" srcOrd="2" destOrd="0" presId="urn:microsoft.com/office/officeart/2005/8/layout/hList9"/>
    <dgm:cxn modelId="{66D01509-654F-49DB-9733-BAC746CA740A}" type="presParOf" srcId="{D4CDC2D4-F02D-487B-9DD4-5217C2CD8F9D}" destId="{3185AFD9-4E19-4F71-8088-C90729EDB776}" srcOrd="0" destOrd="0" presId="urn:microsoft.com/office/officeart/2005/8/layout/hList9"/>
    <dgm:cxn modelId="{7A45BF1F-5D49-4657-8636-540D222601B5}" type="presParOf" srcId="{D4CDC2D4-F02D-487B-9DD4-5217C2CD8F9D}" destId="{E256512C-E61E-42F2-9B93-4420F0CC3D4C}" srcOrd="1" destOrd="0" presId="urn:microsoft.com/office/officeart/2005/8/layout/hList9"/>
    <dgm:cxn modelId="{A61083DA-7BBC-4F07-9AE6-8656EAF3F3B2}" type="presParOf" srcId="{459D3967-466D-4FEF-A189-CED6C6E95CCC}" destId="{9CF365A3-B6D2-43CE-9EC6-8CEAA0BB2A04}" srcOrd="2" destOrd="0" presId="urn:microsoft.com/office/officeart/2005/8/layout/hList9"/>
    <dgm:cxn modelId="{403107A5-85DE-4416-96A7-75E991616FF7}" type="presParOf" srcId="{459D3967-466D-4FEF-A189-CED6C6E95CCC}" destId="{12917967-0B8F-4DFF-A26F-914DABF7F1E5}"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E2F007-A943-4EED-B112-354B297741F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838C456D-4BD2-4B30-B4F2-3B0DC100F35F}">
      <dgm:prSet phldrT="[Text]"/>
      <dgm:spPr/>
      <dgm:t>
        <a:bodyPr/>
        <a:lstStyle/>
        <a:p>
          <a:r>
            <a:rPr lang="en-US" b="1" dirty="0" smtClean="0"/>
            <a:t>BEFORE GO-LIVE</a:t>
          </a:r>
          <a:endParaRPr lang="en-US" b="1" dirty="0"/>
        </a:p>
      </dgm:t>
    </dgm:pt>
    <dgm:pt modelId="{715F7C4F-47A4-43E0-84B3-216B37EFDFEA}" type="parTrans" cxnId="{60CEB73E-322F-474C-95C2-2CB4AC3ADC3E}">
      <dgm:prSet/>
      <dgm:spPr/>
      <dgm:t>
        <a:bodyPr/>
        <a:lstStyle/>
        <a:p>
          <a:endParaRPr lang="en-US"/>
        </a:p>
      </dgm:t>
    </dgm:pt>
    <dgm:pt modelId="{AB724667-2C39-4CF6-8DBE-68ACC91439AB}" type="sibTrans" cxnId="{60CEB73E-322F-474C-95C2-2CB4AC3ADC3E}">
      <dgm:prSet/>
      <dgm:spPr/>
      <dgm:t>
        <a:bodyPr/>
        <a:lstStyle/>
        <a:p>
          <a:endParaRPr lang="en-US"/>
        </a:p>
      </dgm:t>
    </dgm:pt>
    <dgm:pt modelId="{2E9DCF03-E5EF-4F01-8104-2CE0CDA6FC32}">
      <dgm:prSet phldrT="[Text]"/>
      <dgm:spPr/>
      <dgm:t>
        <a:bodyPr/>
        <a:lstStyle/>
        <a:p>
          <a:r>
            <a:rPr lang="en-US" smtClean="0"/>
            <a:t>NEGOTIATORS  - </a:t>
          </a:r>
          <a:r>
            <a:rPr lang="en-US" b="1" smtClean="0"/>
            <a:t>CONTRACTING SUPPORT</a:t>
          </a:r>
          <a:endParaRPr lang="en-US" b="1" dirty="0"/>
        </a:p>
      </dgm:t>
    </dgm:pt>
    <dgm:pt modelId="{46ECA219-81C6-4042-8931-8B9CAB02ECD5}" type="parTrans" cxnId="{6C7FCCDD-46B6-446C-AF48-58ECC2748A57}">
      <dgm:prSet/>
      <dgm:spPr/>
      <dgm:t>
        <a:bodyPr/>
        <a:lstStyle/>
        <a:p>
          <a:endParaRPr lang="en-US"/>
        </a:p>
      </dgm:t>
    </dgm:pt>
    <dgm:pt modelId="{E72BD734-CE59-4E7B-8718-9ACA70BEDEAF}" type="sibTrans" cxnId="{6C7FCCDD-46B6-446C-AF48-58ECC2748A57}">
      <dgm:prSet/>
      <dgm:spPr/>
      <dgm:t>
        <a:bodyPr/>
        <a:lstStyle/>
        <a:p>
          <a:endParaRPr lang="en-US"/>
        </a:p>
      </dgm:t>
    </dgm:pt>
    <dgm:pt modelId="{8F2AEAC6-2DBC-47B8-A6C4-B7A4988B9C13}">
      <dgm:prSet phldrT="[Text]"/>
      <dgm:spPr/>
      <dgm:t>
        <a:bodyPr/>
        <a:lstStyle/>
        <a:p>
          <a:r>
            <a:rPr lang="en-US" b="1" dirty="0" smtClean="0"/>
            <a:t>PRE AND POST GO LIVE</a:t>
          </a:r>
          <a:endParaRPr lang="en-US" b="1" dirty="0"/>
        </a:p>
      </dgm:t>
    </dgm:pt>
    <dgm:pt modelId="{83CD8D8A-D805-4673-8AF3-4752DC9E1F08}" type="parTrans" cxnId="{8957EC1A-FB60-4531-B80E-341D5645F429}">
      <dgm:prSet/>
      <dgm:spPr/>
      <dgm:t>
        <a:bodyPr/>
        <a:lstStyle/>
        <a:p>
          <a:endParaRPr lang="en-US"/>
        </a:p>
      </dgm:t>
    </dgm:pt>
    <dgm:pt modelId="{FE84A7B0-4096-4C93-97D3-07FC407E821E}" type="sibTrans" cxnId="{8957EC1A-FB60-4531-B80E-341D5645F429}">
      <dgm:prSet/>
      <dgm:spPr/>
      <dgm:t>
        <a:bodyPr/>
        <a:lstStyle/>
        <a:p>
          <a:endParaRPr lang="en-US"/>
        </a:p>
      </dgm:t>
    </dgm:pt>
    <dgm:pt modelId="{9DC022CB-ED70-45D2-9239-21928CD37C5E}">
      <dgm:prSet phldrT="[Text]"/>
      <dgm:spPr/>
      <dgm:t>
        <a:bodyPr/>
        <a:lstStyle/>
        <a:p>
          <a:r>
            <a:rPr lang="en-US" smtClean="0"/>
            <a:t>PROVIDER REPS - </a:t>
          </a:r>
          <a:r>
            <a:rPr lang="en-US" b="1" smtClean="0"/>
            <a:t>BILLING/CLAIMS SUPPORT</a:t>
          </a:r>
          <a:endParaRPr lang="en-US" b="1" dirty="0"/>
        </a:p>
      </dgm:t>
    </dgm:pt>
    <dgm:pt modelId="{6774BCC4-65BA-4BEB-86F2-E2232CE5B712}" type="parTrans" cxnId="{D7AEBB43-66C5-401B-8CE9-01C32B618571}">
      <dgm:prSet/>
      <dgm:spPr/>
      <dgm:t>
        <a:bodyPr/>
        <a:lstStyle/>
        <a:p>
          <a:endParaRPr lang="en-US"/>
        </a:p>
      </dgm:t>
    </dgm:pt>
    <dgm:pt modelId="{83314D6B-1B1B-4343-965D-F316BD57A50D}" type="sibTrans" cxnId="{D7AEBB43-66C5-401B-8CE9-01C32B618571}">
      <dgm:prSet/>
      <dgm:spPr/>
      <dgm:t>
        <a:bodyPr/>
        <a:lstStyle/>
        <a:p>
          <a:endParaRPr lang="en-US"/>
        </a:p>
      </dgm:t>
    </dgm:pt>
    <dgm:pt modelId="{4D46C621-7183-4A1E-B3CC-761F5530974A}">
      <dgm:prSet phldrT="[Text]"/>
      <dgm:spPr/>
      <dgm:t>
        <a:bodyPr/>
        <a:lstStyle/>
        <a:p>
          <a:r>
            <a:rPr lang="en-US" b="1" dirty="0" smtClean="0"/>
            <a:t>ONGOING SUPPORT</a:t>
          </a:r>
          <a:endParaRPr lang="en-US" b="1" dirty="0"/>
        </a:p>
      </dgm:t>
    </dgm:pt>
    <dgm:pt modelId="{BD986D36-7E20-4A93-9B28-47F4E51BF810}" type="parTrans" cxnId="{85B2110C-7955-476D-95FA-758F5D0F12EB}">
      <dgm:prSet/>
      <dgm:spPr/>
      <dgm:t>
        <a:bodyPr/>
        <a:lstStyle/>
        <a:p>
          <a:endParaRPr lang="en-US"/>
        </a:p>
      </dgm:t>
    </dgm:pt>
    <dgm:pt modelId="{5425A834-BC63-4490-831B-E2877AC98CA9}" type="sibTrans" cxnId="{85B2110C-7955-476D-95FA-758F5D0F12EB}">
      <dgm:prSet/>
      <dgm:spPr/>
      <dgm:t>
        <a:bodyPr/>
        <a:lstStyle/>
        <a:p>
          <a:endParaRPr lang="en-US"/>
        </a:p>
      </dgm:t>
    </dgm:pt>
    <dgm:pt modelId="{19E8F216-7A0B-45D3-93BF-81982EA0BB7A}">
      <dgm:prSet phldrT="[Text]"/>
      <dgm:spPr/>
      <dgm:t>
        <a:bodyPr/>
        <a:lstStyle/>
        <a:p>
          <a:r>
            <a:rPr lang="en-US" smtClean="0"/>
            <a:t>SERVICE COORDINATION – </a:t>
          </a:r>
          <a:r>
            <a:rPr lang="en-US" b="1" smtClean="0"/>
            <a:t>ONSITE VISITS</a:t>
          </a:r>
          <a:endParaRPr lang="en-US" b="1" dirty="0"/>
        </a:p>
      </dgm:t>
    </dgm:pt>
    <dgm:pt modelId="{ABECFBCF-9A2B-4EAC-9974-B132AA14BFEA}" type="parTrans" cxnId="{BBBDD526-FF4E-4B59-A234-F3B48CCCBE74}">
      <dgm:prSet/>
      <dgm:spPr/>
      <dgm:t>
        <a:bodyPr/>
        <a:lstStyle/>
        <a:p>
          <a:endParaRPr lang="en-US"/>
        </a:p>
      </dgm:t>
    </dgm:pt>
    <dgm:pt modelId="{B82CACE3-5750-48F9-9A76-AF6A1E867CAE}" type="sibTrans" cxnId="{BBBDD526-FF4E-4B59-A234-F3B48CCCBE74}">
      <dgm:prSet/>
      <dgm:spPr/>
      <dgm:t>
        <a:bodyPr/>
        <a:lstStyle/>
        <a:p>
          <a:endParaRPr lang="en-US"/>
        </a:p>
      </dgm:t>
    </dgm:pt>
    <dgm:pt modelId="{43F4C7EC-6694-413A-AD99-518265432E39}" type="pres">
      <dgm:prSet presAssocID="{C5E2F007-A943-4EED-B112-354B297741F9}" presName="linearFlow" presStyleCnt="0">
        <dgm:presLayoutVars>
          <dgm:dir/>
          <dgm:animLvl val="lvl"/>
          <dgm:resizeHandles val="exact"/>
        </dgm:presLayoutVars>
      </dgm:prSet>
      <dgm:spPr/>
      <dgm:t>
        <a:bodyPr/>
        <a:lstStyle/>
        <a:p>
          <a:endParaRPr lang="en-US"/>
        </a:p>
      </dgm:t>
    </dgm:pt>
    <dgm:pt modelId="{FBFBD4E1-F503-4E3E-B244-BD8CE39D12E9}" type="pres">
      <dgm:prSet presAssocID="{838C456D-4BD2-4B30-B4F2-3B0DC100F35F}" presName="composite" presStyleCnt="0"/>
      <dgm:spPr/>
      <dgm:t>
        <a:bodyPr/>
        <a:lstStyle/>
        <a:p>
          <a:endParaRPr lang="en-US"/>
        </a:p>
      </dgm:t>
    </dgm:pt>
    <dgm:pt modelId="{FFA6C559-A1EC-4A65-A89A-E967CEF41506}" type="pres">
      <dgm:prSet presAssocID="{838C456D-4BD2-4B30-B4F2-3B0DC100F35F}" presName="parentText" presStyleLbl="alignNode1" presStyleIdx="0" presStyleCnt="3">
        <dgm:presLayoutVars>
          <dgm:chMax val="1"/>
          <dgm:bulletEnabled val="1"/>
        </dgm:presLayoutVars>
      </dgm:prSet>
      <dgm:spPr/>
      <dgm:t>
        <a:bodyPr/>
        <a:lstStyle/>
        <a:p>
          <a:endParaRPr lang="en-US"/>
        </a:p>
      </dgm:t>
    </dgm:pt>
    <dgm:pt modelId="{9ADE8F27-BDC9-4924-A776-EB431FC6918E}" type="pres">
      <dgm:prSet presAssocID="{838C456D-4BD2-4B30-B4F2-3B0DC100F35F}" presName="descendantText" presStyleLbl="alignAcc1" presStyleIdx="0" presStyleCnt="3">
        <dgm:presLayoutVars>
          <dgm:bulletEnabled val="1"/>
        </dgm:presLayoutVars>
      </dgm:prSet>
      <dgm:spPr/>
      <dgm:t>
        <a:bodyPr/>
        <a:lstStyle/>
        <a:p>
          <a:endParaRPr lang="en-US"/>
        </a:p>
      </dgm:t>
    </dgm:pt>
    <dgm:pt modelId="{E7FD27A8-5BA2-4452-9EBB-E75E128EF0DF}" type="pres">
      <dgm:prSet presAssocID="{AB724667-2C39-4CF6-8DBE-68ACC91439AB}" presName="sp" presStyleCnt="0"/>
      <dgm:spPr/>
      <dgm:t>
        <a:bodyPr/>
        <a:lstStyle/>
        <a:p>
          <a:endParaRPr lang="en-US"/>
        </a:p>
      </dgm:t>
    </dgm:pt>
    <dgm:pt modelId="{249EE3D5-623C-4229-9BD0-C368DF7F6E37}" type="pres">
      <dgm:prSet presAssocID="{8F2AEAC6-2DBC-47B8-A6C4-B7A4988B9C13}" presName="composite" presStyleCnt="0"/>
      <dgm:spPr/>
      <dgm:t>
        <a:bodyPr/>
        <a:lstStyle/>
        <a:p>
          <a:endParaRPr lang="en-US"/>
        </a:p>
      </dgm:t>
    </dgm:pt>
    <dgm:pt modelId="{69D2E549-4FF5-490E-AC44-E5B3D534AE98}" type="pres">
      <dgm:prSet presAssocID="{8F2AEAC6-2DBC-47B8-A6C4-B7A4988B9C13}" presName="parentText" presStyleLbl="alignNode1" presStyleIdx="1" presStyleCnt="3">
        <dgm:presLayoutVars>
          <dgm:chMax val="1"/>
          <dgm:bulletEnabled val="1"/>
        </dgm:presLayoutVars>
      </dgm:prSet>
      <dgm:spPr/>
      <dgm:t>
        <a:bodyPr/>
        <a:lstStyle/>
        <a:p>
          <a:endParaRPr lang="en-US"/>
        </a:p>
      </dgm:t>
    </dgm:pt>
    <dgm:pt modelId="{E3CEE5DA-B6F7-40DE-91A2-98A4784B5865}" type="pres">
      <dgm:prSet presAssocID="{8F2AEAC6-2DBC-47B8-A6C4-B7A4988B9C13}" presName="descendantText" presStyleLbl="alignAcc1" presStyleIdx="1" presStyleCnt="3">
        <dgm:presLayoutVars>
          <dgm:bulletEnabled val="1"/>
        </dgm:presLayoutVars>
      </dgm:prSet>
      <dgm:spPr/>
      <dgm:t>
        <a:bodyPr/>
        <a:lstStyle/>
        <a:p>
          <a:endParaRPr lang="en-US"/>
        </a:p>
      </dgm:t>
    </dgm:pt>
    <dgm:pt modelId="{0BD62E3C-88B0-478D-8DCA-1F28966BF6AF}" type="pres">
      <dgm:prSet presAssocID="{FE84A7B0-4096-4C93-97D3-07FC407E821E}" presName="sp" presStyleCnt="0"/>
      <dgm:spPr/>
      <dgm:t>
        <a:bodyPr/>
        <a:lstStyle/>
        <a:p>
          <a:endParaRPr lang="en-US"/>
        </a:p>
      </dgm:t>
    </dgm:pt>
    <dgm:pt modelId="{399BAF15-53E1-45B0-829C-3A85BA531651}" type="pres">
      <dgm:prSet presAssocID="{4D46C621-7183-4A1E-B3CC-761F5530974A}" presName="composite" presStyleCnt="0"/>
      <dgm:spPr/>
      <dgm:t>
        <a:bodyPr/>
        <a:lstStyle/>
        <a:p>
          <a:endParaRPr lang="en-US"/>
        </a:p>
      </dgm:t>
    </dgm:pt>
    <dgm:pt modelId="{4692CDDD-4CD1-4734-B3F3-44F899091A19}" type="pres">
      <dgm:prSet presAssocID="{4D46C621-7183-4A1E-B3CC-761F5530974A}" presName="parentText" presStyleLbl="alignNode1" presStyleIdx="2" presStyleCnt="3">
        <dgm:presLayoutVars>
          <dgm:chMax val="1"/>
          <dgm:bulletEnabled val="1"/>
        </dgm:presLayoutVars>
      </dgm:prSet>
      <dgm:spPr/>
      <dgm:t>
        <a:bodyPr/>
        <a:lstStyle/>
        <a:p>
          <a:endParaRPr lang="en-US"/>
        </a:p>
      </dgm:t>
    </dgm:pt>
    <dgm:pt modelId="{09EAD88A-8B98-48D6-BA38-84F589CDC153}" type="pres">
      <dgm:prSet presAssocID="{4D46C621-7183-4A1E-B3CC-761F5530974A}" presName="descendantText" presStyleLbl="alignAcc1" presStyleIdx="2" presStyleCnt="3">
        <dgm:presLayoutVars>
          <dgm:bulletEnabled val="1"/>
        </dgm:presLayoutVars>
      </dgm:prSet>
      <dgm:spPr/>
      <dgm:t>
        <a:bodyPr/>
        <a:lstStyle/>
        <a:p>
          <a:endParaRPr lang="en-US"/>
        </a:p>
      </dgm:t>
    </dgm:pt>
  </dgm:ptLst>
  <dgm:cxnLst>
    <dgm:cxn modelId="{D7AEBB43-66C5-401B-8CE9-01C32B618571}" srcId="{8F2AEAC6-2DBC-47B8-A6C4-B7A4988B9C13}" destId="{9DC022CB-ED70-45D2-9239-21928CD37C5E}" srcOrd="0" destOrd="0" parTransId="{6774BCC4-65BA-4BEB-86F2-E2232CE5B712}" sibTransId="{83314D6B-1B1B-4343-965D-F316BD57A50D}"/>
    <dgm:cxn modelId="{60CEB73E-322F-474C-95C2-2CB4AC3ADC3E}" srcId="{C5E2F007-A943-4EED-B112-354B297741F9}" destId="{838C456D-4BD2-4B30-B4F2-3B0DC100F35F}" srcOrd="0" destOrd="0" parTransId="{715F7C4F-47A4-43E0-84B3-216B37EFDFEA}" sibTransId="{AB724667-2C39-4CF6-8DBE-68ACC91439AB}"/>
    <dgm:cxn modelId="{8957EC1A-FB60-4531-B80E-341D5645F429}" srcId="{C5E2F007-A943-4EED-B112-354B297741F9}" destId="{8F2AEAC6-2DBC-47B8-A6C4-B7A4988B9C13}" srcOrd="1" destOrd="0" parTransId="{83CD8D8A-D805-4673-8AF3-4752DC9E1F08}" sibTransId="{FE84A7B0-4096-4C93-97D3-07FC407E821E}"/>
    <dgm:cxn modelId="{85B2110C-7955-476D-95FA-758F5D0F12EB}" srcId="{C5E2F007-A943-4EED-B112-354B297741F9}" destId="{4D46C621-7183-4A1E-B3CC-761F5530974A}" srcOrd="2" destOrd="0" parTransId="{BD986D36-7E20-4A93-9B28-47F4E51BF810}" sibTransId="{5425A834-BC63-4490-831B-E2877AC98CA9}"/>
    <dgm:cxn modelId="{7FF9539E-0CAA-4161-8EDA-72FF5C6EBC0B}" type="presOf" srcId="{19E8F216-7A0B-45D3-93BF-81982EA0BB7A}" destId="{09EAD88A-8B98-48D6-BA38-84F589CDC153}" srcOrd="0" destOrd="0" presId="urn:microsoft.com/office/officeart/2005/8/layout/chevron2"/>
    <dgm:cxn modelId="{6C7FCCDD-46B6-446C-AF48-58ECC2748A57}" srcId="{838C456D-4BD2-4B30-B4F2-3B0DC100F35F}" destId="{2E9DCF03-E5EF-4F01-8104-2CE0CDA6FC32}" srcOrd="0" destOrd="0" parTransId="{46ECA219-81C6-4042-8931-8B9CAB02ECD5}" sibTransId="{E72BD734-CE59-4E7B-8718-9ACA70BEDEAF}"/>
    <dgm:cxn modelId="{748775A5-8B13-46E5-9B93-C9AE81CB9951}" type="presOf" srcId="{C5E2F007-A943-4EED-B112-354B297741F9}" destId="{43F4C7EC-6694-413A-AD99-518265432E39}" srcOrd="0" destOrd="0" presId="urn:microsoft.com/office/officeart/2005/8/layout/chevron2"/>
    <dgm:cxn modelId="{06C7A3EF-18BC-447C-A02B-6F5C6071532B}" type="presOf" srcId="{838C456D-4BD2-4B30-B4F2-3B0DC100F35F}" destId="{FFA6C559-A1EC-4A65-A89A-E967CEF41506}" srcOrd="0" destOrd="0" presId="urn:microsoft.com/office/officeart/2005/8/layout/chevron2"/>
    <dgm:cxn modelId="{D1DCA1BE-DC3E-41D0-A395-C91D8C9B802A}" type="presOf" srcId="{9DC022CB-ED70-45D2-9239-21928CD37C5E}" destId="{E3CEE5DA-B6F7-40DE-91A2-98A4784B5865}" srcOrd="0" destOrd="0" presId="urn:microsoft.com/office/officeart/2005/8/layout/chevron2"/>
    <dgm:cxn modelId="{ED9F1E8B-CC47-466C-BA87-3752EB33FDDC}" type="presOf" srcId="{2E9DCF03-E5EF-4F01-8104-2CE0CDA6FC32}" destId="{9ADE8F27-BDC9-4924-A776-EB431FC6918E}" srcOrd="0" destOrd="0" presId="urn:microsoft.com/office/officeart/2005/8/layout/chevron2"/>
    <dgm:cxn modelId="{B4FE88A5-3A9B-43C9-8F4E-26734C0D6D88}" type="presOf" srcId="{4D46C621-7183-4A1E-B3CC-761F5530974A}" destId="{4692CDDD-4CD1-4734-B3F3-44F899091A19}" srcOrd="0" destOrd="0" presId="urn:microsoft.com/office/officeart/2005/8/layout/chevron2"/>
    <dgm:cxn modelId="{0084BF0F-6A45-4D9B-8D30-2F33C8D23E5B}" type="presOf" srcId="{8F2AEAC6-2DBC-47B8-A6C4-B7A4988B9C13}" destId="{69D2E549-4FF5-490E-AC44-E5B3D534AE98}" srcOrd="0" destOrd="0" presId="urn:microsoft.com/office/officeart/2005/8/layout/chevron2"/>
    <dgm:cxn modelId="{BBBDD526-FF4E-4B59-A234-F3B48CCCBE74}" srcId="{4D46C621-7183-4A1E-B3CC-761F5530974A}" destId="{19E8F216-7A0B-45D3-93BF-81982EA0BB7A}" srcOrd="0" destOrd="0" parTransId="{ABECFBCF-9A2B-4EAC-9974-B132AA14BFEA}" sibTransId="{B82CACE3-5750-48F9-9A76-AF6A1E867CAE}"/>
    <dgm:cxn modelId="{2B9DE292-44F1-4833-A96B-1C8D40B7EFC1}" type="presParOf" srcId="{43F4C7EC-6694-413A-AD99-518265432E39}" destId="{FBFBD4E1-F503-4E3E-B244-BD8CE39D12E9}" srcOrd="0" destOrd="0" presId="urn:microsoft.com/office/officeart/2005/8/layout/chevron2"/>
    <dgm:cxn modelId="{EF2C396B-0FB9-41A2-A823-7DCF2C1FDC73}" type="presParOf" srcId="{FBFBD4E1-F503-4E3E-B244-BD8CE39D12E9}" destId="{FFA6C559-A1EC-4A65-A89A-E967CEF41506}" srcOrd="0" destOrd="0" presId="urn:microsoft.com/office/officeart/2005/8/layout/chevron2"/>
    <dgm:cxn modelId="{C1A4703C-D8B4-4CE9-B3BD-D453AE904927}" type="presParOf" srcId="{FBFBD4E1-F503-4E3E-B244-BD8CE39D12E9}" destId="{9ADE8F27-BDC9-4924-A776-EB431FC6918E}" srcOrd="1" destOrd="0" presId="urn:microsoft.com/office/officeart/2005/8/layout/chevron2"/>
    <dgm:cxn modelId="{4B2A432F-54BA-4873-BD30-FC99365732B7}" type="presParOf" srcId="{43F4C7EC-6694-413A-AD99-518265432E39}" destId="{E7FD27A8-5BA2-4452-9EBB-E75E128EF0DF}" srcOrd="1" destOrd="0" presId="urn:microsoft.com/office/officeart/2005/8/layout/chevron2"/>
    <dgm:cxn modelId="{12BB1116-3C90-4961-821E-3CD95D9F3DC0}" type="presParOf" srcId="{43F4C7EC-6694-413A-AD99-518265432E39}" destId="{249EE3D5-623C-4229-9BD0-C368DF7F6E37}" srcOrd="2" destOrd="0" presId="urn:microsoft.com/office/officeart/2005/8/layout/chevron2"/>
    <dgm:cxn modelId="{966C1DC7-0A01-4EF9-AC27-10230B6C28B0}" type="presParOf" srcId="{249EE3D5-623C-4229-9BD0-C368DF7F6E37}" destId="{69D2E549-4FF5-490E-AC44-E5B3D534AE98}" srcOrd="0" destOrd="0" presId="urn:microsoft.com/office/officeart/2005/8/layout/chevron2"/>
    <dgm:cxn modelId="{2517A64C-B948-4E88-BF45-1D6B767E49D6}" type="presParOf" srcId="{249EE3D5-623C-4229-9BD0-C368DF7F6E37}" destId="{E3CEE5DA-B6F7-40DE-91A2-98A4784B5865}" srcOrd="1" destOrd="0" presId="urn:microsoft.com/office/officeart/2005/8/layout/chevron2"/>
    <dgm:cxn modelId="{D32B3767-04EC-40CD-856C-DF6CBF1611D5}" type="presParOf" srcId="{43F4C7EC-6694-413A-AD99-518265432E39}" destId="{0BD62E3C-88B0-478D-8DCA-1F28966BF6AF}" srcOrd="3" destOrd="0" presId="urn:microsoft.com/office/officeart/2005/8/layout/chevron2"/>
    <dgm:cxn modelId="{EA1843CB-C460-4A66-B833-8B0C2887C4E7}" type="presParOf" srcId="{43F4C7EC-6694-413A-AD99-518265432E39}" destId="{399BAF15-53E1-45B0-829C-3A85BA531651}" srcOrd="4" destOrd="0" presId="urn:microsoft.com/office/officeart/2005/8/layout/chevron2"/>
    <dgm:cxn modelId="{EB16C3C2-777E-4F8A-9129-E85BA8D28436}" type="presParOf" srcId="{399BAF15-53E1-45B0-829C-3A85BA531651}" destId="{4692CDDD-4CD1-4734-B3F3-44F899091A19}" srcOrd="0" destOrd="0" presId="urn:microsoft.com/office/officeart/2005/8/layout/chevron2"/>
    <dgm:cxn modelId="{93CA4665-60B5-4165-BA33-90CFE39AD333}" type="presParOf" srcId="{399BAF15-53E1-45B0-829C-3A85BA531651}" destId="{09EAD88A-8B98-48D6-BA38-84F589CDC1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5E72-9CC4-4D2B-BE30-6CD0E7E2EC80}">
      <dsp:nvSpPr>
        <dsp:cNvPr id="0" name=""/>
        <dsp:cNvSpPr/>
      </dsp:nvSpPr>
      <dsp:spPr>
        <a:xfrm>
          <a:off x="1603529" y="376521"/>
          <a:ext cx="6347411" cy="1908295"/>
        </a:xfrm>
        <a:prstGeom prst="flowChartProcess">
          <a:avLst/>
        </a:prstGeom>
        <a:solidFill>
          <a:srgbClr val="AFCB2C"/>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41808" rIns="0" bIns="241808" numCol="1" spcCol="1270" anchor="ctr" anchorCtr="0">
          <a:noAutofit/>
        </a:bodyPr>
        <a:lstStyle/>
        <a:p>
          <a:pPr lvl="0" algn="l" defTabSz="1511300">
            <a:lnSpc>
              <a:spcPct val="100000"/>
            </a:lnSpc>
            <a:spcBef>
              <a:spcPct val="0"/>
            </a:spcBef>
            <a:spcAft>
              <a:spcPts val="600"/>
            </a:spcAft>
          </a:pPr>
          <a:r>
            <a:rPr lang="en-US" sz="3400" b="1" u="sng" kern="1200" dirty="0" smtClean="0">
              <a:solidFill>
                <a:schemeClr val="bg1"/>
              </a:solidFill>
            </a:rPr>
            <a:t>Participants get </a:t>
          </a:r>
          <a:r>
            <a:rPr lang="en-US" sz="3400" kern="1200" dirty="0" smtClean="0">
              <a:solidFill>
                <a:schemeClr val="bg1"/>
              </a:solidFill>
            </a:rPr>
            <a:t>appropriate and timely </a:t>
          </a:r>
          <a:r>
            <a:rPr lang="en-US" sz="3400" b="1" u="sng" kern="1200" dirty="0" smtClean="0">
              <a:solidFill>
                <a:schemeClr val="bg1"/>
              </a:solidFill>
            </a:rPr>
            <a:t>services</a:t>
          </a:r>
          <a:endParaRPr lang="en-US" sz="3400" b="1" u="sng" kern="1200" dirty="0">
            <a:solidFill>
              <a:schemeClr val="bg1"/>
            </a:solidFill>
          </a:endParaRPr>
        </a:p>
      </dsp:txBody>
      <dsp:txXfrm>
        <a:off x="1603529" y="376521"/>
        <a:ext cx="5236614" cy="1908295"/>
      </dsp:txXfrm>
    </dsp:sp>
    <dsp:sp modelId="{3185AFD9-4E19-4F71-8088-C90729EDB776}">
      <dsp:nvSpPr>
        <dsp:cNvPr id="0" name=""/>
        <dsp:cNvSpPr/>
      </dsp:nvSpPr>
      <dsp:spPr>
        <a:xfrm>
          <a:off x="1586473" y="2458439"/>
          <a:ext cx="6346155" cy="1827930"/>
        </a:xfrm>
        <a:prstGeom prst="rect">
          <a:avLst/>
        </a:prstGeom>
        <a:solidFill>
          <a:srgbClr val="FFC60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41808" rIns="0" bIns="241808" numCol="1" spcCol="1270" anchor="ctr" anchorCtr="0">
          <a:noAutofit/>
        </a:bodyPr>
        <a:lstStyle/>
        <a:p>
          <a:pPr lvl="0" algn="l" defTabSz="1511300">
            <a:lnSpc>
              <a:spcPct val="90000"/>
            </a:lnSpc>
            <a:spcBef>
              <a:spcPct val="0"/>
            </a:spcBef>
            <a:spcAft>
              <a:spcPct val="35000"/>
            </a:spcAft>
          </a:pPr>
          <a:r>
            <a:rPr lang="en-US" sz="3400" b="1" u="sng" kern="1200" dirty="0" smtClean="0">
              <a:solidFill>
                <a:schemeClr val="bg1"/>
              </a:solidFill>
            </a:rPr>
            <a:t>Providers get </a:t>
          </a:r>
          <a:r>
            <a:rPr lang="en-US" sz="3400" kern="1200" dirty="0" smtClean="0">
              <a:solidFill>
                <a:schemeClr val="bg1"/>
              </a:solidFill>
            </a:rPr>
            <a:t>accurate </a:t>
          </a:r>
          <a:br>
            <a:rPr lang="en-US" sz="3400" kern="1200" dirty="0" smtClean="0">
              <a:solidFill>
                <a:schemeClr val="bg1"/>
              </a:solidFill>
            </a:rPr>
          </a:br>
          <a:r>
            <a:rPr lang="en-US" sz="3400" kern="1200" dirty="0" smtClean="0">
              <a:solidFill>
                <a:schemeClr val="bg1"/>
              </a:solidFill>
            </a:rPr>
            <a:t>and timely </a:t>
          </a:r>
          <a:r>
            <a:rPr lang="en-US" sz="3400" b="1" u="sng" kern="1200" dirty="0" smtClean="0">
              <a:solidFill>
                <a:schemeClr val="bg1"/>
              </a:solidFill>
            </a:rPr>
            <a:t>payments</a:t>
          </a:r>
          <a:endParaRPr lang="en-US" sz="3400" b="1" u="sng" kern="1200" dirty="0">
            <a:solidFill>
              <a:schemeClr val="bg1"/>
            </a:solidFill>
          </a:endParaRPr>
        </a:p>
      </dsp:txBody>
      <dsp:txXfrm>
        <a:off x="1586473" y="2458439"/>
        <a:ext cx="5235578" cy="1827930"/>
      </dsp:txXfrm>
    </dsp:sp>
    <dsp:sp modelId="{12917967-0B8F-4DFF-A26F-914DABF7F1E5}">
      <dsp:nvSpPr>
        <dsp:cNvPr id="0" name=""/>
        <dsp:cNvSpPr/>
      </dsp:nvSpPr>
      <dsp:spPr>
        <a:xfrm>
          <a:off x="6240308" y="1231096"/>
          <a:ext cx="2352710" cy="2406817"/>
        </a:xfrm>
        <a:prstGeom prst="ellipse">
          <a:avLst/>
        </a:prstGeom>
        <a:solidFill>
          <a:srgbClr val="FF9933"/>
        </a:solidFill>
        <a:ln w="133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CONTINUITY OF CARE</a:t>
          </a:r>
          <a:endParaRPr lang="en-US" sz="2000" b="1" kern="1200" dirty="0"/>
        </a:p>
      </dsp:txBody>
      <dsp:txXfrm>
        <a:off x="6584854" y="1583566"/>
        <a:ext cx="1663618" cy="1701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C559-A1EC-4A65-A89A-E967CEF41506}">
      <dsp:nvSpPr>
        <dsp:cNvPr id="0" name=""/>
        <dsp:cNvSpPr/>
      </dsp:nvSpPr>
      <dsp:spPr>
        <a:xfrm rot="5400000">
          <a:off x="-189509" y="189554"/>
          <a:ext cx="1263394" cy="88437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BEFORE GO-LIVE</a:t>
          </a:r>
          <a:endParaRPr lang="en-US" sz="1200" b="1" kern="1200" dirty="0"/>
        </a:p>
      </dsp:txBody>
      <dsp:txXfrm rot="-5400000">
        <a:off x="0" y="442233"/>
        <a:ext cx="884376" cy="379018"/>
      </dsp:txXfrm>
    </dsp:sp>
    <dsp:sp modelId="{9ADE8F27-BDC9-4924-A776-EB431FC6918E}">
      <dsp:nvSpPr>
        <dsp:cNvPr id="0" name=""/>
        <dsp:cNvSpPr/>
      </dsp:nvSpPr>
      <dsp:spPr>
        <a:xfrm rot="5400000">
          <a:off x="2420108" y="-1535686"/>
          <a:ext cx="821206" cy="389267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t>NEGOTIATORS  - </a:t>
          </a:r>
          <a:r>
            <a:rPr lang="en-US" sz="2400" b="1" kern="1200" smtClean="0"/>
            <a:t>CONTRACTING SUPPORT</a:t>
          </a:r>
          <a:endParaRPr lang="en-US" sz="2400" b="1" kern="1200" dirty="0"/>
        </a:p>
      </dsp:txBody>
      <dsp:txXfrm rot="-5400000">
        <a:off x="884376" y="40134"/>
        <a:ext cx="3852582" cy="741030"/>
      </dsp:txXfrm>
    </dsp:sp>
    <dsp:sp modelId="{69D2E549-4FF5-490E-AC44-E5B3D534AE98}">
      <dsp:nvSpPr>
        <dsp:cNvPr id="0" name=""/>
        <dsp:cNvSpPr/>
      </dsp:nvSpPr>
      <dsp:spPr>
        <a:xfrm rot="5400000">
          <a:off x="-189509" y="1253377"/>
          <a:ext cx="1263394" cy="884376"/>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PRE AND POST GO LIVE</a:t>
          </a:r>
          <a:endParaRPr lang="en-US" sz="1200" b="1" kern="1200" dirty="0"/>
        </a:p>
      </dsp:txBody>
      <dsp:txXfrm rot="-5400000">
        <a:off x="0" y="1506056"/>
        <a:ext cx="884376" cy="379018"/>
      </dsp:txXfrm>
    </dsp:sp>
    <dsp:sp modelId="{E3CEE5DA-B6F7-40DE-91A2-98A4784B5865}">
      <dsp:nvSpPr>
        <dsp:cNvPr id="0" name=""/>
        <dsp:cNvSpPr/>
      </dsp:nvSpPr>
      <dsp:spPr>
        <a:xfrm rot="5400000">
          <a:off x="2420108" y="-471863"/>
          <a:ext cx="821206" cy="3892670"/>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t>PROVIDER REPS - </a:t>
          </a:r>
          <a:r>
            <a:rPr lang="en-US" sz="2400" b="1" kern="1200" smtClean="0"/>
            <a:t>BILLING/CLAIMS SUPPORT</a:t>
          </a:r>
          <a:endParaRPr lang="en-US" sz="2400" b="1" kern="1200" dirty="0"/>
        </a:p>
      </dsp:txBody>
      <dsp:txXfrm rot="-5400000">
        <a:off x="884376" y="1103957"/>
        <a:ext cx="3852582" cy="741030"/>
      </dsp:txXfrm>
    </dsp:sp>
    <dsp:sp modelId="{4692CDDD-4CD1-4734-B3F3-44F899091A19}">
      <dsp:nvSpPr>
        <dsp:cNvPr id="0" name=""/>
        <dsp:cNvSpPr/>
      </dsp:nvSpPr>
      <dsp:spPr>
        <a:xfrm rot="5400000">
          <a:off x="-189509" y="2317200"/>
          <a:ext cx="1263394" cy="884376"/>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ONGOING SUPPORT</a:t>
          </a:r>
          <a:endParaRPr lang="en-US" sz="1200" b="1" kern="1200" dirty="0"/>
        </a:p>
      </dsp:txBody>
      <dsp:txXfrm rot="-5400000">
        <a:off x="0" y="2569879"/>
        <a:ext cx="884376" cy="379018"/>
      </dsp:txXfrm>
    </dsp:sp>
    <dsp:sp modelId="{09EAD88A-8B98-48D6-BA38-84F589CDC153}">
      <dsp:nvSpPr>
        <dsp:cNvPr id="0" name=""/>
        <dsp:cNvSpPr/>
      </dsp:nvSpPr>
      <dsp:spPr>
        <a:xfrm rot="5400000">
          <a:off x="2420108" y="591958"/>
          <a:ext cx="821206" cy="389267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smtClean="0"/>
            <a:t>SERVICE COORDINATION – </a:t>
          </a:r>
          <a:r>
            <a:rPr lang="en-US" sz="2400" b="1" kern="1200" smtClean="0"/>
            <a:t>ONSITE VISITS</a:t>
          </a:r>
          <a:endParaRPr lang="en-US" sz="2400" b="1" kern="1200" dirty="0"/>
        </a:p>
      </dsp:txBody>
      <dsp:txXfrm rot="-5400000">
        <a:off x="884376" y="2167778"/>
        <a:ext cx="3852582" cy="74103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77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103775" tIns="51888" rIns="103775" bIns="51888" rtlCol="0"/>
          <a:lstStyle>
            <a:lvl1pPr algn="l">
              <a:defRPr sz="14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103775" tIns="51888" rIns="103775" bIns="51888" rtlCol="0"/>
          <a:lstStyle>
            <a:lvl1pPr algn="r">
              <a:defRPr sz="1400"/>
            </a:lvl1pPr>
          </a:lstStyle>
          <a:p>
            <a:fld id="{4737E296-0A82-4E23-8F99-6E9B89A058BE}" type="datetimeFigureOut">
              <a:rPr lang="en-US" smtClean="0"/>
              <a:t>5/10/2019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103775" tIns="51888" rIns="103775" bIns="5188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103775" tIns="51888" rIns="103775" bIns="518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103775" tIns="51888" rIns="103775" bIns="51888"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103775" tIns="51888" rIns="103775" bIns="51888" rtlCol="0" anchor="b"/>
          <a:lstStyle>
            <a:lvl1pPr algn="r">
              <a:defRPr sz="1400"/>
            </a:lvl1pPr>
          </a:lstStyle>
          <a:p>
            <a:fld id="{E94D4578-B76D-4F75-A1C9-5B3128635ABC}" type="slidenum">
              <a:rPr lang="en-US" smtClean="0"/>
              <a:t>‹#›</a:t>
            </a:fld>
            <a:endParaRPr lang="en-US" dirty="0"/>
          </a:p>
        </p:txBody>
      </p:sp>
    </p:spTree>
    <p:extLst>
      <p:ext uri="{BB962C8B-B14F-4D97-AF65-F5344CB8AC3E}">
        <p14:creationId xmlns:p14="http://schemas.microsoft.com/office/powerpoint/2010/main" val="397018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a:t>
            </a:fld>
            <a:endParaRPr lang="en-US" dirty="0"/>
          </a:p>
        </p:txBody>
      </p:sp>
    </p:spTree>
    <p:extLst>
      <p:ext uri="{BB962C8B-B14F-4D97-AF65-F5344CB8AC3E}">
        <p14:creationId xmlns:p14="http://schemas.microsoft.com/office/powerpoint/2010/main" val="186034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smtClean="0"/>
              <a:t>100</a:t>
            </a:r>
            <a:r>
              <a:rPr lang="en-US" kern="0" dirty="0"/>
              <a:t>% of Provider’s Service Coordinators will meet or exceed CHC SC qualification standards.  </a:t>
            </a:r>
          </a:p>
          <a:p>
            <a:r>
              <a:rPr lang="en-US" kern="0" dirty="0"/>
              <a:t>100% of Provider’s Service Coordinators will complete PHW service coordination initial training requirements.   </a:t>
            </a:r>
          </a:p>
          <a:p>
            <a:r>
              <a:rPr lang="en-US" kern="0" dirty="0"/>
              <a:t>100% of Provider’s Service Coordinators will complete PHW service coordination annual training requirements.   </a:t>
            </a:r>
          </a:p>
          <a:p>
            <a:r>
              <a:rPr lang="en-US" u="sng" kern="0" dirty="0"/>
              <a:t>&gt;</a:t>
            </a:r>
            <a:r>
              <a:rPr lang="en-US" kern="0" dirty="0"/>
              <a:t>90% of participants reviewed in documentation audits will score as meeting </a:t>
            </a:r>
            <a:r>
              <a:rPr lang="en-US" u="sng" kern="0" dirty="0"/>
              <a:t>&gt;</a:t>
            </a:r>
            <a:r>
              <a:rPr lang="en-US" kern="0" dirty="0"/>
              <a:t>90% of PHW documentation requirements checklist.</a:t>
            </a:r>
          </a:p>
          <a:p>
            <a:r>
              <a:rPr lang="en-US" u="sng" kern="0" dirty="0"/>
              <a:t> &gt;</a:t>
            </a:r>
            <a:r>
              <a:rPr lang="en-US" kern="0" dirty="0"/>
              <a:t>95% of participants served by Provider that received a complete New PCSP within 48-hours or next business day, whichever is later, of new or updated comprehensive needs assessment excluding PHW approved holidays and weekends.</a:t>
            </a:r>
          </a:p>
          <a:p>
            <a:r>
              <a:rPr lang="en-US" u="sng" kern="0" dirty="0"/>
              <a:t>&gt;</a:t>
            </a:r>
            <a:r>
              <a:rPr lang="en-US" kern="0" dirty="0"/>
              <a:t>95% of participants served by Provider will receive an updated Comprehensive Needs Assessment (</a:t>
            </a:r>
            <a:r>
              <a:rPr lang="en-US" kern="0" dirty="0" err="1"/>
              <a:t>interRAI</a:t>
            </a:r>
            <a:r>
              <a:rPr lang="en-US" kern="0" dirty="0"/>
              <a:t>) within triggering event turn-around-time (TAT).</a:t>
            </a:r>
          </a:p>
          <a:p>
            <a:r>
              <a:rPr lang="en-US" u="sng" kern="0" dirty="0"/>
              <a:t>&gt;</a:t>
            </a:r>
            <a:r>
              <a:rPr lang="en-US" kern="0" dirty="0"/>
              <a:t>95% of participants served by Provider will complete and receive a signed copy of their PCSP within 48 hours or the next business day, whichever is later, of an updated Comprehensive Needs Assessment (</a:t>
            </a:r>
            <a:r>
              <a:rPr lang="en-US" kern="0" dirty="0" err="1"/>
              <a:t>interRAI</a:t>
            </a:r>
            <a:r>
              <a:rPr lang="en-US" kern="0" dirty="0"/>
              <a:t>) excluding PHW approved holidays and weekends. </a:t>
            </a:r>
          </a:p>
          <a:p>
            <a:r>
              <a:rPr lang="en-US" u="sng" kern="0" dirty="0"/>
              <a:t>&gt;</a:t>
            </a:r>
            <a:r>
              <a:rPr lang="en-US" kern="0" dirty="0"/>
              <a:t>95% of participants served by Provider will demonstrate documented evidence of Provider support in maintaining annual clinical and financial CHC eligibility.</a:t>
            </a:r>
          </a:p>
          <a:p>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10</a:t>
            </a:fld>
            <a:endParaRPr lang="en-US" dirty="0"/>
          </a:p>
        </p:txBody>
      </p:sp>
    </p:spTree>
    <p:extLst>
      <p:ext uri="{BB962C8B-B14F-4D97-AF65-F5344CB8AC3E}">
        <p14:creationId xmlns:p14="http://schemas.microsoft.com/office/powerpoint/2010/main" val="388704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Allwell </a:t>
            </a:r>
            <a:r>
              <a:rPr lang="en-US" dirty="0" smtClean="0"/>
              <a:t>is our physical health Medicare Advantage plan. Providing quality healthcare at the local level. Our participants </a:t>
            </a:r>
            <a:r>
              <a:rPr lang="en-US" dirty="0"/>
              <a:t>benefit from strategic care coordination and programs through the strong and collaborative relationships </a:t>
            </a:r>
            <a:r>
              <a:rPr lang="en-US" dirty="0" smtClean="0"/>
              <a:t>built with healthcare </a:t>
            </a:r>
            <a:r>
              <a:rPr lang="en-US" dirty="0"/>
              <a:t>providers and community </a:t>
            </a:r>
            <a:r>
              <a:rPr lang="en-US" dirty="0" smtClean="0"/>
              <a:t>organizations.</a:t>
            </a:r>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11</a:t>
            </a:fld>
            <a:endParaRPr lang="en-US" dirty="0"/>
          </a:p>
        </p:txBody>
      </p:sp>
    </p:spTree>
    <p:extLst>
      <p:ext uri="{BB962C8B-B14F-4D97-AF65-F5344CB8AC3E}">
        <p14:creationId xmlns:p14="http://schemas.microsoft.com/office/powerpoint/2010/main" val="401876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GOALS:</a:t>
            </a:r>
          </a:p>
          <a:p>
            <a:pPr marL="171450" indent="-171450">
              <a:buFont typeface="Arial" panose="020B0604020202020204" pitchFamily="34" charset="0"/>
              <a:buChar char="•"/>
            </a:pPr>
            <a:r>
              <a:rPr lang="en-US" dirty="0" smtClean="0"/>
              <a:t>Eliminate barriers to health care</a:t>
            </a:r>
          </a:p>
          <a:p>
            <a:pPr marL="171450" indent="-171450">
              <a:buFont typeface="Arial" panose="020B0604020202020204" pitchFamily="34" charset="0"/>
              <a:buChar char="•"/>
            </a:pPr>
            <a:r>
              <a:rPr lang="en-US" dirty="0" smtClean="0"/>
              <a:t>Ensure continuity of care</a:t>
            </a:r>
          </a:p>
          <a:p>
            <a:pPr marL="171450" indent="-171450">
              <a:buFont typeface="Arial" panose="020B0604020202020204" pitchFamily="34" charset="0"/>
              <a:buChar char="•"/>
            </a:pPr>
            <a:r>
              <a:rPr lang="en-US" dirty="0" smtClean="0"/>
              <a:t>Assist in member recruitment &amp; retention</a:t>
            </a:r>
          </a:p>
          <a:p>
            <a:pPr marL="171450" indent="-171450">
              <a:buFont typeface="Arial" panose="020B0604020202020204" pitchFamily="34" charset="0"/>
              <a:buChar char="•"/>
            </a:pPr>
            <a:r>
              <a:rPr lang="en-US" dirty="0" smtClean="0"/>
              <a:t>Reduce potential for fraud, waste &amp; abuse</a:t>
            </a:r>
          </a:p>
          <a:p>
            <a:endParaRPr lang="en-US" dirty="0" smtClean="0"/>
          </a:p>
          <a:p>
            <a:r>
              <a:rPr lang="en-US" b="1" dirty="0" smtClean="0"/>
              <a:t>WHO IS MTM?:</a:t>
            </a:r>
          </a:p>
          <a:p>
            <a:pPr marL="171450" indent="-171450">
              <a:buFont typeface="Arial" panose="020B0604020202020204" pitchFamily="34" charset="0"/>
              <a:buChar char="•"/>
            </a:pPr>
            <a:r>
              <a:rPr lang="en-US" dirty="0" smtClean="0"/>
              <a:t>Established in 1995 Family owned &amp; operated</a:t>
            </a:r>
          </a:p>
          <a:p>
            <a:pPr marL="171450" indent="-171450">
              <a:buFont typeface="Arial" panose="020B0604020202020204" pitchFamily="34" charset="0"/>
              <a:buChar char="•"/>
            </a:pPr>
            <a:r>
              <a:rPr lang="en-US" dirty="0" smtClean="0"/>
              <a:t>2nd largest NMT company</a:t>
            </a:r>
          </a:p>
          <a:p>
            <a:pPr marL="171450" indent="-171450">
              <a:buFont typeface="Arial" panose="020B0604020202020204" pitchFamily="34" charset="0"/>
              <a:buChar char="•"/>
            </a:pPr>
            <a:r>
              <a:rPr lang="en-US" dirty="0" smtClean="0"/>
              <a:t>Extensive experience managing large transportation programs</a:t>
            </a:r>
          </a:p>
          <a:p>
            <a:pPr marL="171450" indent="-171450">
              <a:buFont typeface="Arial" panose="020B0604020202020204" pitchFamily="34" charset="0"/>
              <a:buChar char="•"/>
            </a:pPr>
            <a:r>
              <a:rPr lang="en-US" dirty="0" smtClean="0"/>
              <a:t>Only manages Medicaid &amp; Medicare NMT benefit under contracts with state agencies &amp; health plans</a:t>
            </a:r>
          </a:p>
          <a:p>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12</a:t>
            </a:fld>
            <a:endParaRPr lang="en-US" dirty="0"/>
          </a:p>
        </p:txBody>
      </p:sp>
    </p:spTree>
    <p:extLst>
      <p:ext uri="{BB962C8B-B14F-4D97-AF65-F5344CB8AC3E}">
        <p14:creationId xmlns:p14="http://schemas.microsoft.com/office/powerpoint/2010/main" val="111054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Provider related challenges pertaining to participants</a:t>
            </a:r>
          </a:p>
          <a:p>
            <a:pPr marL="171450" indent="-171450">
              <a:buFont typeface="Arial" panose="020B0604020202020204" pitchFamily="34" charset="0"/>
              <a:buChar char="•"/>
            </a:pPr>
            <a:r>
              <a:rPr lang="en-US" dirty="0" smtClean="0"/>
              <a:t>All calls are documented and providers given a tracking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Conducted in REAL TIME</a:t>
            </a:r>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13</a:t>
            </a:fld>
            <a:endParaRPr lang="en-US"/>
          </a:p>
        </p:txBody>
      </p:sp>
    </p:spTree>
    <p:extLst>
      <p:ext uri="{BB962C8B-B14F-4D97-AF65-F5344CB8AC3E}">
        <p14:creationId xmlns:p14="http://schemas.microsoft.com/office/powerpoint/2010/main" val="394133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15</a:t>
            </a:fld>
            <a:endParaRPr lang="en-US" dirty="0"/>
          </a:p>
        </p:txBody>
      </p:sp>
    </p:spTree>
    <p:extLst>
      <p:ext uri="{BB962C8B-B14F-4D97-AF65-F5344CB8AC3E}">
        <p14:creationId xmlns:p14="http://schemas.microsoft.com/office/powerpoint/2010/main" val="99881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Specifics TBD</a:t>
            </a:r>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16</a:t>
            </a:fld>
            <a:endParaRPr lang="en-US" dirty="0"/>
          </a:p>
        </p:txBody>
      </p:sp>
    </p:spTree>
    <p:extLst>
      <p:ext uri="{BB962C8B-B14F-4D97-AF65-F5344CB8AC3E}">
        <p14:creationId xmlns:p14="http://schemas.microsoft.com/office/powerpoint/2010/main" val="73688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1984, when Elizabeth “Betty” </a:t>
            </a:r>
            <a:r>
              <a:rPr lang="en-US" dirty="0" err="1"/>
              <a:t>Brinn</a:t>
            </a:r>
            <a:r>
              <a:rPr lang="en-US" dirty="0"/>
              <a:t> founded a single Medicaid plan in Milwaukee, women owned just 10% of U.S. businesses. That fact didn’t discourage her; she wanted to help people who were falling through the cracks of the healthcare system. For </a:t>
            </a:r>
            <a:r>
              <a:rPr lang="en-US" dirty="0" err="1"/>
              <a:t>Brinn</a:t>
            </a:r>
            <a:r>
              <a:rPr lang="en-US" dirty="0"/>
              <a:t>, the challenge also presented a way to provide employment opportunities for women returning to the workplace</a:t>
            </a:r>
            <a:r>
              <a:rPr lang="en-US" dirty="0" smtClean="0"/>
              <a:t>.</a:t>
            </a:r>
          </a:p>
          <a:p>
            <a:endParaRPr lang="en-US" dirty="0"/>
          </a:p>
          <a:p>
            <a:r>
              <a:rPr lang="en-US" dirty="0"/>
              <a:t>Today, Centene, the company </a:t>
            </a:r>
            <a:r>
              <a:rPr lang="en-US" dirty="0" err="1"/>
              <a:t>Brinn</a:t>
            </a:r>
            <a:r>
              <a:rPr lang="en-US" dirty="0"/>
              <a:t> founded, is proud to be one of the largest healthcare companies in the world, providing healthcare programs to more than </a:t>
            </a:r>
            <a:r>
              <a:rPr lang="en-US" dirty="0" smtClean="0"/>
              <a:t>14 </a:t>
            </a:r>
            <a:r>
              <a:rPr lang="en-US" dirty="0"/>
              <a:t>million individuals. </a:t>
            </a:r>
          </a:p>
          <a:p>
            <a:pPr algn="just"/>
            <a:endParaRPr lang="en-US" dirty="0" smtClean="0"/>
          </a:p>
          <a:p>
            <a:pPr algn="just"/>
            <a:endParaRPr lang="en-US" dirty="0"/>
          </a:p>
          <a:p>
            <a:pPr algn="just"/>
            <a:endParaRPr lang="en-US" dirty="0" smtClean="0"/>
          </a:p>
          <a:p>
            <a:pPr algn="just"/>
            <a:r>
              <a:rPr lang="en-US" dirty="0" smtClean="0"/>
              <a:t>We </a:t>
            </a:r>
            <a:r>
              <a:rPr lang="en-US" dirty="0"/>
              <a:t>are a leader in healthcare with a comprehensive portfolio of innovative solutions which includes coverage for Medicaid, Medicare and the Health Insurance Marketplace. We also contract with other healthcare and commercial organizations to provide specialty services to help people attain better health and quality of life.</a:t>
            </a:r>
            <a:endParaRPr lang="en-US" dirty="0" smtClean="0"/>
          </a:p>
          <a:p>
            <a:pPr algn="just"/>
            <a:endParaRPr lang="en-US" dirty="0"/>
          </a:p>
          <a:p>
            <a:pPr algn="just"/>
            <a:endParaRPr lang="en-US" dirty="0" smtClean="0"/>
          </a:p>
          <a:p>
            <a:pPr algn="just"/>
            <a:r>
              <a:rPr lang="en-US" dirty="0" smtClean="0"/>
              <a:t>Candid </a:t>
            </a:r>
            <a:r>
              <a:rPr lang="en-US" dirty="0"/>
              <a:t>Communication - We value diversity and trust in all aspects of our business. This is built through appropriate disclosure, honesty and consideration in all forms of communication and at all levels.</a:t>
            </a:r>
          </a:p>
          <a:p>
            <a:pPr algn="just"/>
            <a:endParaRPr lang="en-US" dirty="0"/>
          </a:p>
          <a:p>
            <a:pPr algn="just"/>
            <a:r>
              <a:rPr lang="en-US" dirty="0"/>
              <a:t>Purposeful Innovation - We will always look for, find and implement unique solutions that improve our business and reward our stakeholders.</a:t>
            </a:r>
          </a:p>
          <a:p>
            <a:pPr algn="just"/>
            <a:endParaRPr lang="en-US" dirty="0"/>
          </a:p>
          <a:p>
            <a:pPr algn="just"/>
            <a:r>
              <a:rPr lang="en-US" dirty="0"/>
              <a:t>Growth - We will achieve our Vision through clear and consistent decision making and strategies that produce reliable results for our customers and shareholders.</a:t>
            </a:r>
          </a:p>
          <a:p>
            <a:pPr algn="just"/>
            <a:endParaRPr lang="en-US" dirty="0"/>
          </a:p>
          <a:p>
            <a:pPr algn="just"/>
            <a:r>
              <a:rPr lang="en-US" dirty="0"/>
              <a:t>Entrepreneurial Spirit - We embrace the drive, creativity and open-mindedness of our people. We empower all individuals to take ownership of the business, at all levels.</a:t>
            </a:r>
          </a:p>
          <a:p>
            <a:pPr algn="just"/>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2</a:t>
            </a:fld>
            <a:endParaRPr lang="en-US" dirty="0"/>
          </a:p>
        </p:txBody>
      </p:sp>
    </p:spTree>
    <p:extLst>
      <p:ext uri="{BB962C8B-B14F-4D97-AF65-F5344CB8AC3E}">
        <p14:creationId xmlns:p14="http://schemas.microsoft.com/office/powerpoint/2010/main" val="150382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believe that we must focus on the whole person when transforming healthcare, not just the physical body</a:t>
            </a:r>
            <a:r>
              <a:rPr lang="en-US" dirty="0"/>
              <a:t>. </a:t>
            </a:r>
            <a:endParaRPr lang="en-US" dirty="0" smtClean="0"/>
          </a:p>
          <a:p>
            <a:endParaRPr lang="en-US" dirty="0"/>
          </a:p>
          <a:p>
            <a:r>
              <a:rPr lang="en-US" dirty="0" smtClean="0"/>
              <a:t>Health </a:t>
            </a:r>
            <a:r>
              <a:rPr lang="en-US" dirty="0"/>
              <a:t>care delivery drives only 20 percent of health outcomes, with behavioral and social determinants — including income, living environment, employment status, and access to transportation and healthy food — playing a much bigger role in overall health. </a:t>
            </a:r>
            <a:endParaRPr lang="en-US" dirty="0" smtClean="0"/>
          </a:p>
          <a:p>
            <a:endParaRPr lang="en-US" dirty="0">
              <a:effectLst/>
            </a:endParaRPr>
          </a:p>
          <a:p>
            <a:r>
              <a:rPr lang="en-US" dirty="0" smtClean="0"/>
              <a:t>We have initiated the process. Working closely with community partners we have already engaged in:</a:t>
            </a:r>
          </a:p>
          <a:p>
            <a:pPr marL="171450" indent="-171450">
              <a:buFont typeface="Arial" panose="020B0604020202020204" pitchFamily="34" charset="0"/>
              <a:buChar char="•"/>
            </a:pPr>
            <a:r>
              <a:rPr lang="en-US" dirty="0" smtClean="0"/>
              <a:t> A pilot to improve access to employment training services and supports; </a:t>
            </a:r>
          </a:p>
          <a:p>
            <a:pPr marL="171450" indent="-171450">
              <a:buFont typeface="Arial" panose="020B0604020202020204" pitchFamily="34" charset="0"/>
              <a:buChar char="•"/>
            </a:pPr>
            <a:r>
              <a:rPr lang="en-US" dirty="0" smtClean="0"/>
              <a:t>Developed a program to improve the supports provided by DCWs and hopefully reduce the turn-over rate;</a:t>
            </a:r>
          </a:p>
          <a:p>
            <a:pPr marL="171450" indent="-171450">
              <a:buFont typeface="Arial" panose="020B0604020202020204" pitchFamily="34" charset="0"/>
              <a:buChar char="•"/>
            </a:pPr>
            <a:r>
              <a:rPr lang="en-US" dirty="0" smtClean="0"/>
              <a:t>An alternative payment process for brain injury providers; </a:t>
            </a:r>
          </a:p>
          <a:p>
            <a:pPr marL="171450" indent="-171450">
              <a:buFont typeface="Arial" panose="020B0604020202020204" pitchFamily="34" charset="0"/>
              <a:buChar char="•"/>
            </a:pPr>
            <a:r>
              <a:rPr lang="en-US" dirty="0" smtClean="0"/>
              <a:t>And, we are exploring affordable and accessible housing options.</a:t>
            </a:r>
            <a:endParaRPr lang="en-US" dirty="0">
              <a:effectLst/>
            </a:endParaRPr>
          </a:p>
        </p:txBody>
      </p:sp>
      <p:sp>
        <p:nvSpPr>
          <p:cNvPr id="4" name="Slide Number Placeholder 3"/>
          <p:cNvSpPr>
            <a:spLocks noGrp="1"/>
          </p:cNvSpPr>
          <p:nvPr>
            <p:ph type="sldNum" sz="quarter" idx="10"/>
          </p:nvPr>
        </p:nvSpPr>
        <p:spPr/>
        <p:txBody>
          <a:bodyPr/>
          <a:lstStyle/>
          <a:p>
            <a:fld id="{E94D4578-B76D-4F75-A1C9-5B3128635ABC}" type="slidenum">
              <a:rPr lang="en-US" smtClean="0"/>
              <a:t>3</a:t>
            </a:fld>
            <a:endParaRPr lang="en-US" dirty="0"/>
          </a:p>
        </p:txBody>
      </p:sp>
    </p:spTree>
    <p:extLst>
      <p:ext uri="{BB962C8B-B14F-4D97-AF65-F5344CB8AC3E}">
        <p14:creationId xmlns:p14="http://schemas.microsoft.com/office/powerpoint/2010/main" val="139505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PHW has hired over 600 individuals, all based in PA. </a:t>
            </a:r>
          </a:p>
          <a:p>
            <a:endParaRPr lang="en-US" dirty="0"/>
          </a:p>
          <a:p>
            <a:r>
              <a:rPr lang="en-US" dirty="0" smtClean="0"/>
              <a:t>We are committed to a service coordination model that understands PA and its resources. This is critical as we assist some of the state’s most vulnerable older adults and people with disabilities to connect to appropriate supports in order to live in their own community safely and independently.</a:t>
            </a:r>
          </a:p>
          <a:p>
            <a:endParaRPr lang="en-US" dirty="0"/>
          </a:p>
          <a:p>
            <a:r>
              <a:rPr lang="en-US" dirty="0" smtClean="0"/>
              <a:t>Compliance is the foundation of our organization. PHW compliance program includes </a:t>
            </a:r>
            <a:r>
              <a:rPr lang="en-US" dirty="0"/>
              <a:t>the prevention, detection and resolution of instances of conduct that do not conform to federal and </a:t>
            </a:r>
            <a:r>
              <a:rPr lang="en-US" dirty="0" smtClean="0"/>
              <a:t>state </a:t>
            </a:r>
            <a:r>
              <a:rPr lang="en-US" dirty="0"/>
              <a:t>law, contract requirements and </a:t>
            </a:r>
            <a:r>
              <a:rPr lang="en-US" dirty="0" smtClean="0"/>
              <a:t>PHW’s </a:t>
            </a:r>
            <a:r>
              <a:rPr lang="en-US" dirty="0"/>
              <a:t>ethical business </a:t>
            </a:r>
            <a:r>
              <a:rPr lang="en-US" dirty="0" smtClean="0"/>
              <a:t>practices.</a:t>
            </a:r>
          </a:p>
          <a:p>
            <a:endParaRPr lang="en-US" dirty="0"/>
          </a:p>
          <a:p>
            <a:r>
              <a:rPr lang="en-US" dirty="0" smtClean="0"/>
              <a:t>Cultural Sensitivity -</a:t>
            </a:r>
            <a:r>
              <a:rPr lang="en-US" dirty="0"/>
              <a:t> At PHW, we are singularly focused in our purpose - transforming the health of our communities, one person at a time. In order to deliver culturally sensitive healthcare to our members, we depend on the diverse ideas, experiences and cultures that our company's more than 32,000 employees across the U.S. bring to the workplace.</a:t>
            </a:r>
            <a:r>
              <a:rPr lang="en-US" dirty="0" smtClean="0"/>
              <a:t> </a:t>
            </a:r>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4</a:t>
            </a:fld>
            <a:endParaRPr lang="en-US" dirty="0"/>
          </a:p>
        </p:txBody>
      </p:sp>
    </p:spTree>
    <p:extLst>
      <p:ext uri="{BB962C8B-B14F-4D97-AF65-F5344CB8AC3E}">
        <p14:creationId xmlns:p14="http://schemas.microsoft.com/office/powerpoint/2010/main" val="41248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D4578-B76D-4F75-A1C9-5B3128635ABC}" type="slidenum">
              <a:rPr lang="en-US" smtClean="0"/>
              <a:t>5</a:t>
            </a:fld>
            <a:endParaRPr lang="en-US" dirty="0"/>
          </a:p>
        </p:txBody>
      </p:sp>
    </p:spTree>
    <p:extLst>
      <p:ext uri="{BB962C8B-B14F-4D97-AF65-F5344CB8AC3E}">
        <p14:creationId xmlns:p14="http://schemas.microsoft.com/office/powerpoint/2010/main" val="401282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2018, there was a single focus – Participants getting services and providers getting paid. – This continues to be our mantra at PHW. </a:t>
            </a:r>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1977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a:endParaRPr lang="en-US" sz="1600" b="1"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3E473-CE6D-48E8-88D6-94ECC43B9338}"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86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600" b="1" dirty="0" smtClean="0"/>
              <a:t>For each SCE,</a:t>
            </a:r>
            <a:r>
              <a:rPr lang="en-US" sz="1600" b="1" baseline="0" dirty="0" smtClean="0"/>
              <a:t> PA Health &amp; Wellness works with their administration to identify several staff that will work as SCE Admins. This short video outlines the process of setting up accounts.</a:t>
            </a:r>
          </a:p>
          <a:p>
            <a:pPr defTabSz="933237"/>
            <a:endParaRPr lang="en-US" sz="1600" b="1" baseline="0" dirty="0" smtClean="0"/>
          </a:p>
          <a:p>
            <a:pPr defTabSz="933237"/>
            <a:endParaRPr lang="en-US" sz="1600" b="1" baseline="0" dirty="0" smtClean="0"/>
          </a:p>
          <a:p>
            <a:pPr defTabSz="933237"/>
            <a:r>
              <a:rPr lang="en-US" sz="1600" b="1" baseline="0" dirty="0" smtClean="0"/>
              <a:t>An Admin will have the responsibility of setting up user accounts in the Envolve Client Web Portal staff for the SCE with so the work with your members can get documented and submitted.  {CLIP OF ECWP}</a:t>
            </a:r>
          </a:p>
          <a:p>
            <a:pPr defTabSz="933237"/>
            <a:endParaRPr lang="en-US" sz="1600" b="1" baseline="0" dirty="0" smtClean="0"/>
          </a:p>
          <a:p>
            <a:pPr defTabSz="933237"/>
            <a:endParaRPr lang="en-US" sz="1600" b="1" baseline="0" dirty="0" smtClean="0"/>
          </a:p>
          <a:p>
            <a:pPr defTabSz="933237"/>
            <a:r>
              <a:rPr lang="en-US" sz="1600" b="1" baseline="0" dirty="0" smtClean="0"/>
              <a:t>Admins will set up accounts and also have the ability to work  with member records in Envolve.</a:t>
            </a:r>
          </a:p>
          <a:p>
            <a:pPr defTabSz="933237"/>
            <a:endParaRPr lang="en-US" sz="1600" b="1" baseline="0" dirty="0" smtClean="0"/>
          </a:p>
          <a:p>
            <a:pPr defTabSz="933237"/>
            <a:endParaRPr lang="en-US" sz="1600" b="1" baseline="0" dirty="0" smtClean="0"/>
          </a:p>
          <a:p>
            <a:pPr defTabSz="933237"/>
            <a:r>
              <a:rPr lang="en-US" sz="1600" b="1" baseline="0" dirty="0" smtClean="0"/>
              <a:t>This multiple step process has been set-up to ensure the security of information for our members.</a:t>
            </a:r>
          </a:p>
          <a:p>
            <a:pPr defTabSz="933237"/>
            <a:endParaRPr lang="en-US" sz="1600" b="1" baseline="0" dirty="0" smtClean="0"/>
          </a:p>
          <a:p>
            <a:pPr defTabSz="933237"/>
            <a:endParaRPr lang="en-US" sz="1600" b="1" baseline="0" dirty="0" smtClean="0"/>
          </a:p>
          <a:p>
            <a:pPr defTabSz="933237"/>
            <a:r>
              <a:rPr lang="en-US" sz="1600" b="1" baseline="0" dirty="0" smtClean="0"/>
              <a:t>SCE admins will experience this exact process while having their accounts set-up, then will replicate it as they work with their staff.</a:t>
            </a:r>
          </a:p>
          <a:p>
            <a:pPr defTabSz="933237"/>
            <a:endParaRPr lang="en-US" sz="1600" b="1" baseline="0" dirty="0" smtClean="0"/>
          </a:p>
          <a:p>
            <a:pPr defTabSz="933237"/>
            <a:endParaRPr lang="en-US" sz="1600" b="1" baseline="0" dirty="0" smtClean="0"/>
          </a:p>
          <a:p>
            <a:pPr defTabSz="933237"/>
            <a:r>
              <a:rPr lang="en-US" sz="1600" b="1" baseline="0" dirty="0" smtClean="0"/>
              <a:t>This video provides a refresher for SCE admins, but  is also a great tool for any staff being set up in accounts so they become familiar with the process which will lead to greater success.</a:t>
            </a:r>
          </a:p>
          <a:p>
            <a:pPr defTabSz="933237"/>
            <a:endParaRPr lang="en-US" sz="1600" b="1"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3E473-CE6D-48E8-88D6-94ECC43B9338}"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32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4EF518A-1A04-4056-9E81-DBBFDD55F6DA}" type="slidenum">
              <a:rPr lang="en-US" smtClean="0"/>
              <a:t>9</a:t>
            </a:fld>
            <a:endParaRPr lang="en-US"/>
          </a:p>
        </p:txBody>
      </p:sp>
    </p:spTree>
    <p:extLst>
      <p:ext uri="{BB962C8B-B14F-4D97-AF65-F5344CB8AC3E}">
        <p14:creationId xmlns:p14="http://schemas.microsoft.com/office/powerpoint/2010/main" val="935042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914679" y="210311"/>
            <a:ext cx="3037272" cy="46578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3605021" y="2420239"/>
            <a:ext cx="1933956" cy="1123314"/>
          </a:xfrm>
          <a:prstGeom prst="rect">
            <a:avLst/>
          </a:prstGeom>
        </p:spPr>
        <p:txBody>
          <a:bodyPr wrap="square" lIns="0" tIns="0" rIns="0" bIns="0">
            <a:spAutoFit/>
          </a:bodyPr>
          <a:lstStyle>
            <a:lvl1pPr>
              <a:defRPr sz="3600" b="1" i="0">
                <a:solidFill>
                  <a:srgbClr val="AAC731"/>
                </a:solidFill>
                <a:latin typeface="Calibri"/>
                <a:cs typeface="Calibri"/>
              </a:defRPr>
            </a:lvl1pPr>
          </a:lstStyle>
          <a:p>
            <a:endParaRPr/>
          </a:p>
        </p:txBody>
      </p:sp>
      <p:sp>
        <p:nvSpPr>
          <p:cNvPr id="3" name="Holder 3"/>
          <p:cNvSpPr>
            <a:spLocks noGrp="1"/>
          </p:cNvSpPr>
          <p:nvPr>
            <p:ph type="subTitle" idx="4"/>
          </p:nvPr>
        </p:nvSpPr>
        <p:spPr>
          <a:xfrm>
            <a:off x="459740" y="4217289"/>
            <a:ext cx="822451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098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914679" y="210311"/>
            <a:ext cx="3037272" cy="46578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AAC73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5" name="Holder 5"/>
          <p:cNvSpPr>
            <a:spLocks noGrp="1"/>
          </p:cNvSpPr>
          <p:nvPr>
            <p:ph type="dt" sz="half" idx="6"/>
          </p:nvPr>
        </p:nvSpPr>
        <p:spPr>
          <a:xfrm>
            <a:off x="457200" y="6516439"/>
            <a:ext cx="2103120" cy="138499"/>
          </a:xfrm>
        </p:spPr>
        <p:txBody>
          <a:bodyPr lIns="0" tIns="0" rIns="0" bIns="0"/>
          <a:lstStyle>
            <a:lvl1pPr algn="l">
              <a:defRPr sz="900" i="1">
                <a:solidFill>
                  <a:schemeClr val="tx1">
                    <a:tint val="75000"/>
                  </a:schemeClr>
                </a:solidFill>
              </a:defRPr>
            </a:lvl1pPr>
          </a:lstStyle>
          <a:p>
            <a:r>
              <a:rPr lang="en-US" dirty="0" smtClean="0"/>
              <a:t>Proprietary &amp; Confidential</a:t>
            </a:r>
            <a:endParaRPr lang="en-US" dirty="0"/>
          </a:p>
        </p:txBody>
      </p:sp>
      <p:sp>
        <p:nvSpPr>
          <p:cNvPr id="6" name="Holder 6"/>
          <p:cNvSpPr>
            <a:spLocks noGrp="1"/>
          </p:cNvSpPr>
          <p:nvPr>
            <p:ph type="sldNum" sz="quarter" idx="7"/>
          </p:nvPr>
        </p:nvSpPr>
        <p:spPr>
          <a:xfrm>
            <a:off x="6746035" y="6536173"/>
            <a:ext cx="2103120" cy="123111"/>
          </a:xfrm>
        </p:spPr>
        <p:txBody>
          <a:bodyPr lIns="0" tIns="0" rIns="0" bIns="0"/>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489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914679" y="210311"/>
            <a:ext cx="3037272" cy="46578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AAC73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26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914679" y="210311"/>
            <a:ext cx="3037272" cy="46578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AAC73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128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991407" y="1600200"/>
            <a:ext cx="6748192" cy="97486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191000" y="5334000"/>
            <a:ext cx="4495800" cy="0"/>
          </a:xfrm>
          <a:custGeom>
            <a:avLst/>
            <a:gdLst/>
            <a:ahLst/>
            <a:cxnLst/>
            <a:rect l="l" t="t" r="r" b="b"/>
            <a:pathLst>
              <a:path w="4495800">
                <a:moveTo>
                  <a:pt x="4495800" y="0"/>
                </a:moveTo>
                <a:lnTo>
                  <a:pt x="0" y="0"/>
                </a:lnTo>
              </a:path>
            </a:pathLst>
          </a:custGeom>
          <a:ln w="6096">
            <a:solidFill>
              <a:srgbClr val="AAC71E"/>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834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5"/>
            <a:ext cx="4825550" cy="881653"/>
          </a:xfrm>
          <a:prstGeom prst="rect">
            <a:avLst/>
          </a:prstGeom>
          <a:ln>
            <a:noFill/>
          </a:ln>
        </p:spPr>
        <p:txBody>
          <a:bodyPr/>
          <a:lstStyle>
            <a:lvl1pPr algn="l">
              <a:defRPr sz="3200" b="0" i="0">
                <a:ln>
                  <a:noFill/>
                </a:ln>
                <a:solidFill>
                  <a:schemeClr val="accent3"/>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5"/>
          <p:cNvSpPr txBox="1">
            <a:spLocks/>
          </p:cNvSpPr>
          <p:nvPr userDrawn="1"/>
        </p:nvSpPr>
        <p:spPr>
          <a:xfrm>
            <a:off x="4099595" y="5345487"/>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dirty="0">
              <a:solidFill>
                <a:schemeClr val="accent2"/>
              </a:solidFill>
              <a:latin typeface="Arial"/>
              <a:cs typeface="Arial"/>
            </a:endParaRPr>
          </a:p>
        </p:txBody>
      </p:sp>
    </p:spTree>
    <p:extLst>
      <p:ext uri="{BB962C8B-B14F-4D97-AF65-F5344CB8AC3E}">
        <p14:creationId xmlns:p14="http://schemas.microsoft.com/office/powerpoint/2010/main" val="4206254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1"/>
            <a:ext cx="84582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solidFill>
                  <a:prstClr val="white"/>
                </a:solidFill>
              </a:rPr>
              <a:pPr>
                <a:defRPr/>
              </a:pPr>
              <a:t>‹#›</a:t>
            </a:fld>
            <a:endParaRPr lang="en-US" dirty="0">
              <a:solidFill>
                <a:prstClr val="white"/>
              </a:solidFill>
            </a:endParaRPr>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b="1" smtClean="0">
                <a:solidFill>
                  <a:prstClr val="white"/>
                </a:solidFill>
                <a:latin typeface="Arial"/>
              </a:rPr>
              <a:pPr algn="l">
                <a:defRPr/>
              </a:pPr>
              <a:t>5/10/2019</a:t>
            </a:fld>
            <a:endParaRPr lang="en-US" b="1" dirty="0">
              <a:solidFill>
                <a:prstClr val="white"/>
              </a:solidFill>
              <a:latin typeface="Arial"/>
              <a:cs typeface="Arial"/>
            </a:endParaRPr>
          </a:p>
        </p:txBody>
      </p:sp>
      <p:sp>
        <p:nvSpPr>
          <p:cNvPr id="11" name="Title 10"/>
          <p:cNvSpPr>
            <a:spLocks noGrp="1"/>
          </p:cNvSpPr>
          <p:nvPr>
            <p:ph type="title"/>
          </p:nvPr>
        </p:nvSpPr>
        <p:spPr>
          <a:xfrm>
            <a:off x="381000" y="404091"/>
            <a:ext cx="5715000" cy="609599"/>
          </a:xfrm>
          <a:prstGeom prst="rect">
            <a:avLst/>
          </a:prstGeom>
        </p:spPr>
        <p:txBody>
          <a:bodyPr vert="horz"/>
          <a:lstStyle>
            <a:lvl1pPr algn="l">
              <a:defRPr sz="4000">
                <a:solidFill>
                  <a:srgbClr val="AAC81E"/>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5716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7"/>
            <a:ext cx="4825550" cy="881653"/>
          </a:xfrm>
          <a:prstGeom prst="rect">
            <a:avLst/>
          </a:prstGeom>
          <a:ln>
            <a:noFill/>
          </a:ln>
        </p:spPr>
        <p:txBody>
          <a:bodyPr/>
          <a:lstStyle>
            <a:lvl1pPr algn="l">
              <a:defRPr sz="2400" b="0" i="0">
                <a:ln>
                  <a:noFill/>
                </a:ln>
                <a:solidFill>
                  <a:schemeClr val="accent3"/>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1500" i="1">
                <a:solidFill>
                  <a:schemeClr val="accent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flipH="1">
            <a:off x="4191000" y="5334000"/>
            <a:ext cx="4495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a:xfrm>
            <a:off x="4099595" y="5345489"/>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z="900" smtClean="0">
                <a:solidFill>
                  <a:schemeClr val="accent2"/>
                </a:solidFill>
              </a:rPr>
              <a:pPr algn="l">
                <a:defRPr/>
              </a:pPr>
              <a:t>5/10/2019</a:t>
            </a:fld>
            <a:endParaRPr lang="en-US" sz="900" dirty="0">
              <a:solidFill>
                <a:schemeClr val="accent2"/>
              </a:solidFill>
              <a:latin typeface="Arial"/>
              <a:cs typeface="Arial"/>
            </a:endParaRPr>
          </a:p>
        </p:txBody>
      </p:sp>
    </p:spTree>
    <p:extLst>
      <p:ext uri="{BB962C8B-B14F-4D97-AF65-F5344CB8AC3E}">
        <p14:creationId xmlns:p14="http://schemas.microsoft.com/office/powerpoint/2010/main" val="17858058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00016"/>
            <a:ext cx="9144000" cy="115798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5076" y="584961"/>
            <a:ext cx="6410959" cy="1122680"/>
          </a:xfrm>
          <a:prstGeom prst="rect">
            <a:avLst/>
          </a:prstGeom>
        </p:spPr>
        <p:txBody>
          <a:bodyPr wrap="square" lIns="0" tIns="0" rIns="0" bIns="0">
            <a:spAutoFit/>
          </a:bodyPr>
          <a:lstStyle>
            <a:lvl1pPr>
              <a:defRPr sz="3600" b="1" i="0">
                <a:solidFill>
                  <a:srgbClr val="AAC731"/>
                </a:solidFill>
                <a:latin typeface="Calibri"/>
                <a:cs typeface="Calibri"/>
              </a:defRPr>
            </a:lvl1pPr>
          </a:lstStyle>
          <a:p>
            <a:endParaRPr/>
          </a:p>
        </p:txBody>
      </p:sp>
      <p:sp>
        <p:nvSpPr>
          <p:cNvPr id="3" name="Holder 3"/>
          <p:cNvSpPr>
            <a:spLocks noGrp="1"/>
          </p:cNvSpPr>
          <p:nvPr>
            <p:ph type="body" idx="1"/>
          </p:nvPr>
        </p:nvSpPr>
        <p:spPr>
          <a:xfrm>
            <a:off x="459740" y="1113536"/>
            <a:ext cx="8199755" cy="47205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985978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1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imeGradient_Wave_11in_forpp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11091"/>
            <a:ext cx="9144000" cy="1246909"/>
          </a:xfrm>
          <a:prstGeom prst="rect">
            <a:avLst/>
          </a:prstGeom>
        </p:spPr>
      </p:pic>
      <p:pic>
        <p:nvPicPr>
          <p:cNvPr id="3" name="Picture 2" descr="MCD_PA_logo_Horiz.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53200" y="381000"/>
            <a:ext cx="2331625" cy="609600"/>
          </a:xfrm>
          <a:prstGeom prst="rect">
            <a:avLst/>
          </a:prstGeom>
        </p:spPr>
      </p:pic>
    </p:spTree>
    <p:extLst>
      <p:ext uri="{BB962C8B-B14F-4D97-AF65-F5344CB8AC3E}">
        <p14:creationId xmlns:p14="http://schemas.microsoft.com/office/powerpoint/2010/main" val="3371944931"/>
      </p:ext>
    </p:extLst>
  </p:cSld>
  <p:clrMap bg1="lt1" tx1="dk1" bg2="lt2" tx2="dk2" accent1="accent1" accent2="accent2" accent3="accent3" accent4="accent4" accent5="accent5" accent6="accent6" hlink="hlink" folHlink="folHlink"/>
  <p:sldLayoutIdLst>
    <p:sldLayoutId id="2147483817" r:id="rId1"/>
    <p:sldLayoutId id="2147483818"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pahealthwellness.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Norris.E.Benns@PAHelathWellness.com" TargetMode="External"/><Relationship Id="rId2" Type="http://schemas.openxmlformats.org/officeDocument/2006/relationships/hyperlink" Target="mailto:Anna.M.Keith@PAHealthWellness.com" TargetMode="External"/><Relationship Id="rId1" Type="http://schemas.openxmlformats.org/officeDocument/2006/relationships/slideLayout" Target="../slideLayouts/slideLayout4.xml"/><Relationship Id="rId4" Type="http://schemas.openxmlformats.org/officeDocument/2006/relationships/hyperlink" Target="mailto:Jay.A.Pagni@PAHealthWelln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05021" y="3341836"/>
            <a:ext cx="5075340" cy="664797"/>
          </a:xfrm>
        </p:spPr>
        <p:txBody>
          <a:bodyPr/>
          <a:lstStyle/>
          <a:p>
            <a:pPr algn="r">
              <a:lnSpc>
                <a:spcPct val="120000"/>
              </a:lnSpc>
            </a:pPr>
            <a:r>
              <a:rPr lang="en-US" spc="-150" dirty="0" smtClean="0">
                <a:solidFill>
                  <a:srgbClr val="AAC832"/>
                </a:solidFill>
              </a:rPr>
              <a:t>Phase 3 Provider Summits</a:t>
            </a:r>
            <a:endParaRPr lang="en-US" spc="-150" dirty="0">
              <a:solidFill>
                <a:srgbClr val="002060"/>
              </a:solidFill>
            </a:endParaRPr>
          </a:p>
        </p:txBody>
      </p:sp>
      <p:sp>
        <p:nvSpPr>
          <p:cNvPr id="7" name="Date Placeholder 2"/>
          <p:cNvSpPr txBox="1">
            <a:spLocks/>
          </p:cNvSpPr>
          <p:nvPr/>
        </p:nvSpPr>
        <p:spPr>
          <a:xfrm>
            <a:off x="15716" y="6450980"/>
            <a:ext cx="3969067" cy="2711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i="1" dirty="0" smtClean="0">
                <a:solidFill>
                  <a:prstClr val="black">
                    <a:lumMod val="50000"/>
                    <a:lumOff val="50000"/>
                  </a:prstClr>
                </a:solidFill>
              </a:rPr>
              <a:t>Confidential and Proprietary Information</a:t>
            </a:r>
            <a:endParaRPr lang="en-US" sz="900" i="1" dirty="0">
              <a:solidFill>
                <a:prstClr val="black">
                  <a:lumMod val="50000"/>
                  <a:lumOff val="50000"/>
                </a:prstClr>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32321" y="2697691"/>
            <a:ext cx="2810452" cy="2780462"/>
          </a:xfrm>
          <a:prstGeom prst="rect">
            <a:avLst/>
          </a:prstGeom>
          <a:noFill/>
        </p:spPr>
      </p:pic>
      <p:sp>
        <p:nvSpPr>
          <p:cNvPr id="10" name="object 2"/>
          <p:cNvSpPr txBox="1"/>
          <p:nvPr/>
        </p:nvSpPr>
        <p:spPr>
          <a:xfrm>
            <a:off x="7416404" y="5379408"/>
            <a:ext cx="1109758"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smtClean="0">
                <a:solidFill>
                  <a:srgbClr val="6D6D6D"/>
                </a:solidFill>
                <a:latin typeface="Arial"/>
                <a:cs typeface="Arial"/>
              </a:rPr>
              <a:t>May 2019</a:t>
            </a:r>
            <a:endParaRPr sz="1200" dirty="0">
              <a:latin typeface="Arial"/>
              <a:cs typeface="Arial"/>
            </a:endParaRPr>
          </a:p>
        </p:txBody>
      </p:sp>
      <p:sp>
        <p:nvSpPr>
          <p:cNvPr id="11" name="object 3"/>
          <p:cNvSpPr txBox="1"/>
          <p:nvPr/>
        </p:nvSpPr>
        <p:spPr>
          <a:xfrm>
            <a:off x="4382152" y="4378832"/>
            <a:ext cx="4144010" cy="628377"/>
          </a:xfrm>
          <a:prstGeom prst="rect">
            <a:avLst/>
          </a:prstGeom>
        </p:spPr>
        <p:txBody>
          <a:bodyPr vert="horz" wrap="square" lIns="0" tIns="12700" rIns="0" bIns="0" rtlCol="0">
            <a:spAutoFit/>
          </a:bodyPr>
          <a:lstStyle/>
          <a:p>
            <a:pPr marL="12700" marR="5080" algn="r">
              <a:lnSpc>
                <a:spcPct val="100000"/>
              </a:lnSpc>
              <a:spcBef>
                <a:spcPts val="100"/>
              </a:spcBef>
            </a:pPr>
            <a:r>
              <a:rPr sz="2000" i="1" spc="-15" dirty="0">
                <a:solidFill>
                  <a:srgbClr val="6D6D6D"/>
                </a:solidFill>
                <a:latin typeface="Calibri"/>
                <a:cs typeface="Calibri"/>
              </a:rPr>
              <a:t>Transforming </a:t>
            </a:r>
            <a:r>
              <a:rPr sz="2000" i="1" dirty="0">
                <a:solidFill>
                  <a:srgbClr val="6D6D6D"/>
                </a:solidFill>
                <a:latin typeface="Calibri"/>
                <a:cs typeface="Calibri"/>
              </a:rPr>
              <a:t>the </a:t>
            </a:r>
            <a:r>
              <a:rPr sz="2000" i="1" spc="-5" dirty="0">
                <a:solidFill>
                  <a:srgbClr val="6D6D6D"/>
                </a:solidFill>
                <a:latin typeface="Calibri"/>
                <a:cs typeface="Calibri"/>
              </a:rPr>
              <a:t>Health of </a:t>
            </a:r>
            <a:r>
              <a:rPr lang="en-US" sz="2000" i="1" spc="-5" dirty="0" smtClean="0">
                <a:solidFill>
                  <a:srgbClr val="6D6D6D"/>
                </a:solidFill>
                <a:latin typeface="Calibri"/>
                <a:cs typeface="Calibri"/>
              </a:rPr>
              <a:t>the</a:t>
            </a:r>
            <a:r>
              <a:rPr sz="2000" i="1" spc="-5" dirty="0" smtClean="0">
                <a:solidFill>
                  <a:srgbClr val="6D6D6D"/>
                </a:solidFill>
                <a:latin typeface="Calibri"/>
                <a:cs typeface="Calibri"/>
              </a:rPr>
              <a:t> </a:t>
            </a:r>
            <a:r>
              <a:rPr sz="2000" i="1" spc="-5" dirty="0">
                <a:solidFill>
                  <a:srgbClr val="6D6D6D"/>
                </a:solidFill>
                <a:latin typeface="Calibri"/>
                <a:cs typeface="Calibri"/>
              </a:rPr>
              <a:t>Community One </a:t>
            </a:r>
            <a:r>
              <a:rPr sz="2000" i="1" spc="-10" dirty="0">
                <a:solidFill>
                  <a:srgbClr val="6D6D6D"/>
                </a:solidFill>
                <a:latin typeface="Calibri"/>
                <a:cs typeface="Calibri"/>
              </a:rPr>
              <a:t>Person </a:t>
            </a:r>
            <a:r>
              <a:rPr sz="2000" i="1" spc="-5" dirty="0">
                <a:solidFill>
                  <a:srgbClr val="6D6D6D"/>
                </a:solidFill>
                <a:latin typeface="Calibri"/>
                <a:cs typeface="Calibri"/>
              </a:rPr>
              <a:t>at </a:t>
            </a:r>
            <a:r>
              <a:rPr sz="2000" i="1" dirty="0">
                <a:solidFill>
                  <a:srgbClr val="6D6D6D"/>
                </a:solidFill>
                <a:latin typeface="Calibri"/>
                <a:cs typeface="Calibri"/>
              </a:rPr>
              <a:t>a</a:t>
            </a:r>
            <a:r>
              <a:rPr sz="2000" i="1" spc="-75" dirty="0">
                <a:solidFill>
                  <a:srgbClr val="6D6D6D"/>
                </a:solidFill>
                <a:latin typeface="Calibri"/>
                <a:cs typeface="Calibri"/>
              </a:rPr>
              <a:t> </a:t>
            </a:r>
            <a:r>
              <a:rPr sz="2000" i="1" spc="-5" dirty="0">
                <a:solidFill>
                  <a:srgbClr val="6D6D6D"/>
                </a:solidFill>
                <a:latin typeface="Calibri"/>
                <a:cs typeface="Calibri"/>
              </a:rPr>
              <a:t>Time</a:t>
            </a:r>
            <a:endParaRPr sz="2000" dirty="0">
              <a:latin typeface="Calibri"/>
              <a:cs typeface="Calibri"/>
            </a:endParaRPr>
          </a:p>
        </p:txBody>
      </p:sp>
    </p:spTree>
    <p:extLst>
      <p:ext uri="{BB962C8B-B14F-4D97-AF65-F5344CB8AC3E}">
        <p14:creationId xmlns:p14="http://schemas.microsoft.com/office/powerpoint/2010/main" val="3504745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076" y="168550"/>
            <a:ext cx="6410959" cy="1122680"/>
          </a:xfrm>
        </p:spPr>
        <p:txBody>
          <a:bodyPr/>
          <a:lstStyle/>
          <a:p>
            <a:r>
              <a:rPr lang="en-US" sz="3600" b="1" dirty="0" smtClean="0">
                <a:latin typeface="Calibri" panose="020F0502020204030204" pitchFamily="34" charset="0"/>
              </a:rPr>
              <a:t>Service Coordination</a:t>
            </a:r>
            <a:endParaRPr lang="en-US" sz="3600" b="1" dirty="0">
              <a:latin typeface="Calibri" panose="020F0502020204030204" pitchFamily="34" charset="0"/>
            </a:endParaRPr>
          </a:p>
        </p:txBody>
      </p:sp>
      <p:grpSp>
        <p:nvGrpSpPr>
          <p:cNvPr id="6" name="Group 5"/>
          <p:cNvGrpSpPr/>
          <p:nvPr/>
        </p:nvGrpSpPr>
        <p:grpSpPr>
          <a:xfrm>
            <a:off x="5705734" y="1231394"/>
            <a:ext cx="3209759" cy="3218857"/>
            <a:chOff x="5301915" y="1155032"/>
            <a:chExt cx="3676143" cy="368656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915" y="1155032"/>
              <a:ext cx="3676143" cy="3686563"/>
            </a:xfrm>
            <a:prstGeom prst="rect">
              <a:avLst/>
            </a:prstGeom>
          </p:spPr>
        </p:pic>
        <p:pic>
          <p:nvPicPr>
            <p:cNvPr id="5" name="Picture 2" descr="Image result for person logo"/>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0722" y="2550107"/>
              <a:ext cx="921759" cy="921756"/>
            </a:xfrm>
            <a:prstGeom prst="ellipse">
              <a:avLst/>
            </a:prstGeom>
            <a:ln w="762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grpSp>
      <p:sp>
        <p:nvSpPr>
          <p:cNvPr id="8" name="Content Placeholder 1"/>
          <p:cNvSpPr txBox="1">
            <a:spLocks/>
          </p:cNvSpPr>
          <p:nvPr/>
        </p:nvSpPr>
        <p:spPr>
          <a:xfrm>
            <a:off x="335075" y="1127420"/>
            <a:ext cx="6142997" cy="3200876"/>
          </a:xfrm>
          <a:prstGeom prst="rect">
            <a:avLst/>
          </a:prstGeom>
        </p:spPr>
        <p:txBody>
          <a:bodyPr wrap="square" lIns="0" tIns="0" rIns="0" bIns="0">
            <a:spAutoFit/>
          </a:bodyPr>
          <a:lstStyle>
            <a:lvl1pPr marL="0">
              <a:defRPr sz="24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b="1" kern="0" cap="all" dirty="0" smtClean="0">
                <a:solidFill>
                  <a:srgbClr val="8C8986"/>
                </a:solidFill>
              </a:rPr>
              <a:t>PHW’s approach:</a:t>
            </a:r>
            <a:br>
              <a:rPr lang="en-US" b="1" kern="0" cap="all" dirty="0" smtClean="0">
                <a:solidFill>
                  <a:srgbClr val="8C8986"/>
                </a:solidFill>
              </a:rPr>
            </a:br>
            <a:endParaRPr lang="en-US" b="1" kern="0" cap="all" dirty="0">
              <a:solidFill>
                <a:srgbClr val="8C8986"/>
              </a:solidFill>
            </a:endParaRP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Support a Community-Based SC Model</a:t>
            </a: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Assigned SC Account Managers </a:t>
            </a: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Internal NPO Approach</a:t>
            </a: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Drive QUALITY across the marketplace</a:t>
            </a: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Established Service Level Agreements with all participating SCEs</a:t>
            </a:r>
          </a:p>
          <a:p>
            <a:pPr marL="457200" lvl="4" indent="-457200" defTabSz="914400">
              <a:buFont typeface="Arial" panose="020B0604020202020204" pitchFamily="34" charset="0"/>
              <a:buChar char="•"/>
            </a:pPr>
            <a:r>
              <a:rPr lang="en-US" sz="2000" kern="0" dirty="0" smtClean="0">
                <a:solidFill>
                  <a:sysClr val="windowText" lastClr="000000"/>
                </a:solidFill>
                <a:latin typeface="Calibri" panose="020F0502020204030204" pitchFamily="34" charset="0"/>
              </a:rPr>
              <a:t>Introduction of PMPM payment methodology</a:t>
            </a:r>
          </a:p>
          <a:p>
            <a:pPr marL="457200" lvl="4" indent="-342900" defTabSz="914400">
              <a:buFont typeface="Arial" panose="020B0604020202020204" pitchFamily="34" charset="0"/>
              <a:buChar char="•"/>
            </a:pPr>
            <a:endParaRPr lang="en-US" sz="1600" u="sng" kern="0" dirty="0" smtClean="0">
              <a:solidFill>
                <a:sysClr val="windowText" lastClr="000000"/>
              </a:solidFill>
              <a:latin typeface="Calibri" panose="020F0502020204030204" pitchFamily="34" charset="0"/>
            </a:endParaRPr>
          </a:p>
          <a:p>
            <a:pPr lvl="1" defTabSz="914400"/>
            <a:endParaRPr lang="en-US" sz="400" kern="0" dirty="0" smtClean="0">
              <a:solidFill>
                <a:sysClr val="windowText" lastClr="000000"/>
              </a:solidFill>
              <a:latin typeface="Calibri" panose="020F0502020204030204" pitchFamily="34" charset="0"/>
            </a:endParaRPr>
          </a:p>
        </p:txBody>
      </p:sp>
    </p:spTree>
    <p:extLst>
      <p:ext uri="{BB962C8B-B14F-4D97-AF65-F5344CB8AC3E}">
        <p14:creationId xmlns:p14="http://schemas.microsoft.com/office/powerpoint/2010/main" val="324693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83728"/>
            <a:ext cx="6495596" cy="553998"/>
          </a:xfrm>
          <a:prstGeom prst="rect">
            <a:avLst/>
          </a:prstGeom>
        </p:spPr>
        <p:txBody>
          <a:bodyPr wrap="square" lIns="0" tIns="0" rIns="0" bIns="0">
            <a:spAutoFit/>
          </a:bodyPr>
          <a:lstStyle>
            <a:lvl1pPr>
              <a:defRPr sz="3600" b="1" i="0">
                <a:solidFill>
                  <a:srgbClr val="AAC731"/>
                </a:solidFill>
                <a:latin typeface="Calibri"/>
                <a:ea typeface="+mj-ea"/>
                <a:cs typeface="Calibri"/>
              </a:defRPr>
            </a:lvl1pPr>
          </a:lstStyle>
          <a:p>
            <a:pPr defTabSz="914400"/>
            <a:r>
              <a:rPr lang="en-US" kern="0" smtClean="0">
                <a:latin typeface="Calibri" panose="020F0502020204030204" pitchFamily="34" charset="0"/>
              </a:rPr>
              <a:t>Medicare</a:t>
            </a:r>
            <a:endParaRPr lang="en-US" kern="0" dirty="0">
              <a:latin typeface="Calibri" panose="020F0502020204030204" pitchFamily="34" charset="0"/>
            </a:endParaRPr>
          </a:p>
        </p:txBody>
      </p:sp>
      <p:sp>
        <p:nvSpPr>
          <p:cNvPr id="5" name="object 8"/>
          <p:cNvSpPr txBox="1"/>
          <p:nvPr/>
        </p:nvSpPr>
        <p:spPr>
          <a:xfrm>
            <a:off x="2747706" y="5340247"/>
            <a:ext cx="736600" cy="400685"/>
          </a:xfrm>
          <a:prstGeom prst="rect">
            <a:avLst/>
          </a:prstGeom>
        </p:spPr>
        <p:txBody>
          <a:bodyPr vert="horz" wrap="square" lIns="0" tIns="0" rIns="0" bIns="0" rtlCol="0">
            <a:spAutoFit/>
          </a:bodyPr>
          <a:lstStyle/>
          <a:p>
            <a:pPr marL="12700" marR="5080" indent="109220">
              <a:lnSpc>
                <a:spcPct val="79000"/>
              </a:lnSpc>
            </a:pPr>
            <a:r>
              <a:rPr sz="1600" spc="45" dirty="0">
                <a:solidFill>
                  <a:srgbClr val="6F2E8F"/>
                </a:solidFill>
                <a:latin typeface="Arial Narrow"/>
                <a:cs typeface="Arial Narrow"/>
              </a:rPr>
              <a:t>Vision  </a:t>
            </a:r>
            <a:r>
              <a:rPr sz="1600" spc="-40" dirty="0">
                <a:solidFill>
                  <a:srgbClr val="6F2E8F"/>
                </a:solidFill>
                <a:latin typeface="Arial Narrow"/>
                <a:cs typeface="Arial Narrow"/>
              </a:rPr>
              <a:t>B</a:t>
            </a:r>
            <a:r>
              <a:rPr sz="1600" spc="50" dirty="0">
                <a:solidFill>
                  <a:srgbClr val="6F2E8F"/>
                </a:solidFill>
                <a:latin typeface="Arial Narrow"/>
                <a:cs typeface="Arial Narrow"/>
              </a:rPr>
              <a:t>en</a:t>
            </a:r>
            <a:r>
              <a:rPr sz="1600" spc="35" dirty="0">
                <a:solidFill>
                  <a:srgbClr val="6F2E8F"/>
                </a:solidFill>
                <a:latin typeface="Arial Narrow"/>
                <a:cs typeface="Arial Narrow"/>
              </a:rPr>
              <a:t>e</a:t>
            </a:r>
            <a:r>
              <a:rPr sz="1600" spc="145" dirty="0">
                <a:solidFill>
                  <a:srgbClr val="6F2E8F"/>
                </a:solidFill>
                <a:latin typeface="Arial Narrow"/>
                <a:cs typeface="Arial Narrow"/>
              </a:rPr>
              <a:t>f</a:t>
            </a:r>
            <a:r>
              <a:rPr sz="1600" spc="75" dirty="0">
                <a:solidFill>
                  <a:srgbClr val="6F2E8F"/>
                </a:solidFill>
                <a:latin typeface="Arial Narrow"/>
                <a:cs typeface="Arial Narrow"/>
              </a:rPr>
              <a:t>i</a:t>
            </a:r>
            <a:r>
              <a:rPr sz="1600" spc="190" dirty="0">
                <a:solidFill>
                  <a:srgbClr val="6F2E8F"/>
                </a:solidFill>
                <a:latin typeface="Arial Narrow"/>
                <a:cs typeface="Arial Narrow"/>
              </a:rPr>
              <a:t>t</a:t>
            </a:r>
            <a:r>
              <a:rPr sz="1600" spc="-10" dirty="0">
                <a:solidFill>
                  <a:srgbClr val="6F2E8F"/>
                </a:solidFill>
                <a:latin typeface="Arial Narrow"/>
                <a:cs typeface="Arial Narrow"/>
              </a:rPr>
              <a:t>s</a:t>
            </a:r>
            <a:r>
              <a:rPr sz="1350" spc="-150" baseline="33950" dirty="0">
                <a:solidFill>
                  <a:srgbClr val="6F2E8F"/>
                </a:solidFill>
                <a:latin typeface="Arial Narrow"/>
                <a:cs typeface="Arial Narrow"/>
              </a:rPr>
              <a:t>1</a:t>
            </a:r>
            <a:endParaRPr sz="1350" baseline="33950">
              <a:latin typeface="Arial Narrow"/>
              <a:cs typeface="Arial Narrow"/>
            </a:endParaRPr>
          </a:p>
        </p:txBody>
      </p:sp>
      <p:sp>
        <p:nvSpPr>
          <p:cNvPr id="6" name="object 9"/>
          <p:cNvSpPr txBox="1"/>
          <p:nvPr/>
        </p:nvSpPr>
        <p:spPr>
          <a:xfrm>
            <a:off x="7021348" y="5340247"/>
            <a:ext cx="611505" cy="400685"/>
          </a:xfrm>
          <a:prstGeom prst="rect">
            <a:avLst/>
          </a:prstGeom>
        </p:spPr>
        <p:txBody>
          <a:bodyPr vert="horz" wrap="square" lIns="0" tIns="0" rIns="0" bIns="0" rtlCol="0">
            <a:spAutoFit/>
          </a:bodyPr>
          <a:lstStyle/>
          <a:p>
            <a:pPr marL="12700" marR="5080" indent="96520">
              <a:lnSpc>
                <a:spcPct val="79000"/>
              </a:lnSpc>
            </a:pPr>
            <a:r>
              <a:rPr sz="1600" spc="60" dirty="0">
                <a:solidFill>
                  <a:srgbClr val="6F2E8F"/>
                </a:solidFill>
                <a:latin typeface="Arial Narrow"/>
                <a:cs typeface="Arial Narrow"/>
              </a:rPr>
              <a:t>Meal  </a:t>
            </a:r>
            <a:r>
              <a:rPr sz="1600" spc="-40" dirty="0">
                <a:solidFill>
                  <a:srgbClr val="6F2E8F"/>
                </a:solidFill>
                <a:latin typeface="Arial Narrow"/>
                <a:cs typeface="Arial Narrow"/>
              </a:rPr>
              <a:t>B</a:t>
            </a:r>
            <a:r>
              <a:rPr sz="1600" spc="50" dirty="0">
                <a:solidFill>
                  <a:srgbClr val="6F2E8F"/>
                </a:solidFill>
                <a:latin typeface="Arial Narrow"/>
                <a:cs typeface="Arial Narrow"/>
              </a:rPr>
              <a:t>en</a:t>
            </a:r>
            <a:r>
              <a:rPr sz="1600" spc="35" dirty="0">
                <a:solidFill>
                  <a:srgbClr val="6F2E8F"/>
                </a:solidFill>
                <a:latin typeface="Arial Narrow"/>
                <a:cs typeface="Arial Narrow"/>
              </a:rPr>
              <a:t>e</a:t>
            </a:r>
            <a:r>
              <a:rPr sz="1600" spc="145" dirty="0">
                <a:solidFill>
                  <a:srgbClr val="6F2E8F"/>
                </a:solidFill>
                <a:latin typeface="Arial Narrow"/>
                <a:cs typeface="Arial Narrow"/>
              </a:rPr>
              <a:t>f</a:t>
            </a:r>
            <a:r>
              <a:rPr sz="1600" spc="75" dirty="0">
                <a:solidFill>
                  <a:srgbClr val="6F2E8F"/>
                </a:solidFill>
                <a:latin typeface="Arial Narrow"/>
                <a:cs typeface="Arial Narrow"/>
              </a:rPr>
              <a:t>i</a:t>
            </a:r>
            <a:r>
              <a:rPr sz="1600" spc="175" dirty="0">
                <a:solidFill>
                  <a:srgbClr val="6F2E8F"/>
                </a:solidFill>
                <a:latin typeface="Arial Narrow"/>
                <a:cs typeface="Arial Narrow"/>
              </a:rPr>
              <a:t>t</a:t>
            </a:r>
            <a:endParaRPr sz="1600">
              <a:latin typeface="Arial Narrow"/>
              <a:cs typeface="Arial Narrow"/>
            </a:endParaRPr>
          </a:p>
        </p:txBody>
      </p:sp>
      <p:sp>
        <p:nvSpPr>
          <p:cNvPr id="7" name="object 10"/>
          <p:cNvSpPr txBox="1"/>
          <p:nvPr/>
        </p:nvSpPr>
        <p:spPr>
          <a:xfrm>
            <a:off x="1575103" y="5340247"/>
            <a:ext cx="736600" cy="400685"/>
          </a:xfrm>
          <a:prstGeom prst="rect">
            <a:avLst/>
          </a:prstGeom>
        </p:spPr>
        <p:txBody>
          <a:bodyPr vert="horz" wrap="square" lIns="0" tIns="0" rIns="0" bIns="0" rtlCol="0">
            <a:spAutoFit/>
          </a:bodyPr>
          <a:lstStyle/>
          <a:p>
            <a:pPr marL="12700" marR="5080" indent="84455">
              <a:lnSpc>
                <a:spcPct val="79000"/>
              </a:lnSpc>
            </a:pPr>
            <a:r>
              <a:rPr sz="1600" spc="75" dirty="0">
                <a:solidFill>
                  <a:srgbClr val="6F2E8F"/>
                </a:solidFill>
                <a:latin typeface="Arial Narrow"/>
                <a:cs typeface="Arial Narrow"/>
              </a:rPr>
              <a:t>Dental  </a:t>
            </a:r>
            <a:r>
              <a:rPr sz="1600" spc="-40" dirty="0">
                <a:solidFill>
                  <a:srgbClr val="6F2E8F"/>
                </a:solidFill>
                <a:latin typeface="Arial Narrow"/>
                <a:cs typeface="Arial Narrow"/>
              </a:rPr>
              <a:t>B</a:t>
            </a:r>
            <a:r>
              <a:rPr sz="1600" spc="50" dirty="0">
                <a:solidFill>
                  <a:srgbClr val="6F2E8F"/>
                </a:solidFill>
                <a:latin typeface="Arial Narrow"/>
                <a:cs typeface="Arial Narrow"/>
              </a:rPr>
              <a:t>en</a:t>
            </a:r>
            <a:r>
              <a:rPr sz="1600" spc="35" dirty="0">
                <a:solidFill>
                  <a:srgbClr val="6F2E8F"/>
                </a:solidFill>
                <a:latin typeface="Arial Narrow"/>
                <a:cs typeface="Arial Narrow"/>
              </a:rPr>
              <a:t>e</a:t>
            </a:r>
            <a:r>
              <a:rPr sz="1600" spc="145" dirty="0">
                <a:solidFill>
                  <a:srgbClr val="6F2E8F"/>
                </a:solidFill>
                <a:latin typeface="Arial Narrow"/>
                <a:cs typeface="Arial Narrow"/>
              </a:rPr>
              <a:t>f</a:t>
            </a:r>
            <a:r>
              <a:rPr sz="1600" spc="75" dirty="0">
                <a:solidFill>
                  <a:srgbClr val="6F2E8F"/>
                </a:solidFill>
                <a:latin typeface="Arial Narrow"/>
                <a:cs typeface="Arial Narrow"/>
              </a:rPr>
              <a:t>i</a:t>
            </a:r>
            <a:r>
              <a:rPr sz="1600" spc="190" dirty="0">
                <a:solidFill>
                  <a:srgbClr val="6F2E8F"/>
                </a:solidFill>
                <a:latin typeface="Arial Narrow"/>
                <a:cs typeface="Arial Narrow"/>
              </a:rPr>
              <a:t>t</a:t>
            </a:r>
            <a:r>
              <a:rPr sz="1600" spc="-10" dirty="0">
                <a:solidFill>
                  <a:srgbClr val="6F2E8F"/>
                </a:solidFill>
                <a:latin typeface="Arial Narrow"/>
                <a:cs typeface="Arial Narrow"/>
              </a:rPr>
              <a:t>s</a:t>
            </a:r>
            <a:r>
              <a:rPr sz="1350" spc="-150" baseline="33950" dirty="0">
                <a:solidFill>
                  <a:srgbClr val="6F2E8F"/>
                </a:solidFill>
                <a:latin typeface="Arial Narrow"/>
                <a:cs typeface="Arial Narrow"/>
              </a:rPr>
              <a:t>1</a:t>
            </a:r>
            <a:endParaRPr sz="1350" baseline="33950">
              <a:latin typeface="Arial Narrow"/>
              <a:cs typeface="Arial Narrow"/>
            </a:endParaRPr>
          </a:p>
        </p:txBody>
      </p:sp>
      <p:sp>
        <p:nvSpPr>
          <p:cNvPr id="8" name="object 11"/>
          <p:cNvSpPr/>
          <p:nvPr/>
        </p:nvSpPr>
        <p:spPr>
          <a:xfrm>
            <a:off x="3104105" y="5149448"/>
            <a:ext cx="22860" cy="13335"/>
          </a:xfrm>
          <a:custGeom>
            <a:avLst/>
            <a:gdLst/>
            <a:ahLst/>
            <a:cxnLst/>
            <a:rect l="l" t="t" r="r" b="b"/>
            <a:pathLst>
              <a:path w="22860" h="13335">
                <a:moveTo>
                  <a:pt x="22402" y="0"/>
                </a:moveTo>
                <a:lnTo>
                  <a:pt x="152" y="0"/>
                </a:lnTo>
                <a:lnTo>
                  <a:pt x="0" y="1473"/>
                </a:lnTo>
                <a:lnTo>
                  <a:pt x="0" y="7696"/>
                </a:lnTo>
                <a:lnTo>
                  <a:pt x="5041" y="12725"/>
                </a:lnTo>
                <a:lnTo>
                  <a:pt x="17500" y="12725"/>
                </a:lnTo>
                <a:lnTo>
                  <a:pt x="22542" y="7696"/>
                </a:lnTo>
                <a:lnTo>
                  <a:pt x="22542" y="1473"/>
                </a:lnTo>
                <a:lnTo>
                  <a:pt x="22402" y="0"/>
                </a:lnTo>
                <a:close/>
              </a:path>
            </a:pathLst>
          </a:custGeom>
          <a:solidFill>
            <a:srgbClr val="6F2E8F"/>
          </a:solidFill>
        </p:spPr>
        <p:txBody>
          <a:bodyPr wrap="square" lIns="0" tIns="0" rIns="0" bIns="0" rtlCol="0"/>
          <a:lstStyle/>
          <a:p>
            <a:endParaRPr/>
          </a:p>
        </p:txBody>
      </p:sp>
      <p:sp>
        <p:nvSpPr>
          <p:cNvPr id="9" name="object 12"/>
          <p:cNvSpPr/>
          <p:nvPr/>
        </p:nvSpPr>
        <p:spPr>
          <a:xfrm>
            <a:off x="2860668" y="4765818"/>
            <a:ext cx="510540" cy="510540"/>
          </a:xfrm>
          <a:custGeom>
            <a:avLst/>
            <a:gdLst/>
            <a:ahLst/>
            <a:cxnLst/>
            <a:rect l="l" t="t" r="r" b="b"/>
            <a:pathLst>
              <a:path w="510539" h="510539">
                <a:moveTo>
                  <a:pt x="255168" y="0"/>
                </a:moveTo>
                <a:lnTo>
                  <a:pt x="209303" y="4110"/>
                </a:lnTo>
                <a:lnTo>
                  <a:pt x="166134" y="15963"/>
                </a:lnTo>
                <a:lnTo>
                  <a:pt x="126382" y="34837"/>
                </a:lnTo>
                <a:lnTo>
                  <a:pt x="90769" y="60011"/>
                </a:lnTo>
                <a:lnTo>
                  <a:pt x="60014" y="90766"/>
                </a:lnTo>
                <a:lnTo>
                  <a:pt x="34839" y="126380"/>
                </a:lnTo>
                <a:lnTo>
                  <a:pt x="15964" y="166135"/>
                </a:lnTo>
                <a:lnTo>
                  <a:pt x="4111" y="209308"/>
                </a:lnTo>
                <a:lnTo>
                  <a:pt x="0" y="255181"/>
                </a:lnTo>
                <a:lnTo>
                  <a:pt x="4111" y="301049"/>
                </a:lnTo>
                <a:lnTo>
                  <a:pt x="15964" y="344220"/>
                </a:lnTo>
                <a:lnTo>
                  <a:pt x="34839" y="383972"/>
                </a:lnTo>
                <a:lnTo>
                  <a:pt x="60014" y="419585"/>
                </a:lnTo>
                <a:lnTo>
                  <a:pt x="90769" y="450339"/>
                </a:lnTo>
                <a:lnTo>
                  <a:pt x="126382" y="475512"/>
                </a:lnTo>
                <a:lnTo>
                  <a:pt x="166134" y="494386"/>
                </a:lnTo>
                <a:lnTo>
                  <a:pt x="209303" y="506238"/>
                </a:lnTo>
                <a:lnTo>
                  <a:pt x="255168" y="510349"/>
                </a:lnTo>
                <a:lnTo>
                  <a:pt x="301036" y="506238"/>
                </a:lnTo>
                <a:lnTo>
                  <a:pt x="344207" y="494386"/>
                </a:lnTo>
                <a:lnTo>
                  <a:pt x="383959" y="475512"/>
                </a:lnTo>
                <a:lnTo>
                  <a:pt x="419572" y="450339"/>
                </a:lnTo>
                <a:lnTo>
                  <a:pt x="450326" y="419585"/>
                </a:lnTo>
                <a:lnTo>
                  <a:pt x="457393" y="409587"/>
                </a:lnTo>
                <a:lnTo>
                  <a:pt x="254711" y="409587"/>
                </a:lnTo>
                <a:lnTo>
                  <a:pt x="245181" y="407660"/>
                </a:lnTo>
                <a:lnTo>
                  <a:pt x="237401" y="402409"/>
                </a:lnTo>
                <a:lnTo>
                  <a:pt x="232154" y="394628"/>
                </a:lnTo>
                <a:lnTo>
                  <a:pt x="230225" y="385114"/>
                </a:lnTo>
                <a:lnTo>
                  <a:pt x="230314" y="383641"/>
                </a:lnTo>
                <a:lnTo>
                  <a:pt x="132308" y="383641"/>
                </a:lnTo>
                <a:lnTo>
                  <a:pt x="132308" y="154368"/>
                </a:lnTo>
                <a:lnTo>
                  <a:pt x="488787" y="154368"/>
                </a:lnTo>
                <a:lnTo>
                  <a:pt x="482396" y="140906"/>
                </a:lnTo>
                <a:lnTo>
                  <a:pt x="122834" y="140906"/>
                </a:lnTo>
                <a:lnTo>
                  <a:pt x="122834" y="100787"/>
                </a:lnTo>
                <a:lnTo>
                  <a:pt x="457409" y="100787"/>
                </a:lnTo>
                <a:lnTo>
                  <a:pt x="450326" y="90766"/>
                </a:lnTo>
                <a:lnTo>
                  <a:pt x="419572" y="60011"/>
                </a:lnTo>
                <a:lnTo>
                  <a:pt x="383959" y="34837"/>
                </a:lnTo>
                <a:lnTo>
                  <a:pt x="344207" y="15963"/>
                </a:lnTo>
                <a:lnTo>
                  <a:pt x="301036" y="4110"/>
                </a:lnTo>
                <a:lnTo>
                  <a:pt x="255168" y="0"/>
                </a:lnTo>
                <a:close/>
              </a:path>
              <a:path w="510539" h="510539">
                <a:moveTo>
                  <a:pt x="374678" y="295567"/>
                </a:moveTo>
                <a:lnTo>
                  <a:pt x="357619" y="295567"/>
                </a:lnTo>
                <a:lnTo>
                  <a:pt x="376478" y="314960"/>
                </a:lnTo>
                <a:lnTo>
                  <a:pt x="376478" y="383641"/>
                </a:lnTo>
                <a:lnTo>
                  <a:pt x="279120" y="383641"/>
                </a:lnTo>
                <a:lnTo>
                  <a:pt x="279184" y="385114"/>
                </a:lnTo>
                <a:lnTo>
                  <a:pt x="277260" y="394628"/>
                </a:lnTo>
                <a:lnTo>
                  <a:pt x="272014" y="402409"/>
                </a:lnTo>
                <a:lnTo>
                  <a:pt x="264235" y="407660"/>
                </a:lnTo>
                <a:lnTo>
                  <a:pt x="254711" y="409587"/>
                </a:lnTo>
                <a:lnTo>
                  <a:pt x="457393" y="409587"/>
                </a:lnTo>
                <a:lnTo>
                  <a:pt x="475500" y="383972"/>
                </a:lnTo>
                <a:lnTo>
                  <a:pt x="494325" y="344322"/>
                </a:lnTo>
                <a:lnTo>
                  <a:pt x="422097" y="344322"/>
                </a:lnTo>
                <a:lnTo>
                  <a:pt x="374678" y="295567"/>
                </a:lnTo>
                <a:close/>
              </a:path>
              <a:path w="510539" h="510539">
                <a:moveTo>
                  <a:pt x="357619" y="154368"/>
                </a:moveTo>
                <a:lnTo>
                  <a:pt x="151142" y="154368"/>
                </a:lnTo>
                <a:lnTo>
                  <a:pt x="151142" y="364769"/>
                </a:lnTo>
                <a:lnTo>
                  <a:pt x="357619" y="364769"/>
                </a:lnTo>
                <a:lnTo>
                  <a:pt x="357619" y="328422"/>
                </a:lnTo>
                <a:lnTo>
                  <a:pt x="200850" y="328422"/>
                </a:lnTo>
                <a:lnTo>
                  <a:pt x="196367" y="323926"/>
                </a:lnTo>
                <a:lnTo>
                  <a:pt x="196367" y="312813"/>
                </a:lnTo>
                <a:lnTo>
                  <a:pt x="200850" y="308292"/>
                </a:lnTo>
                <a:lnTo>
                  <a:pt x="357619" y="308292"/>
                </a:lnTo>
                <a:lnTo>
                  <a:pt x="357619" y="295567"/>
                </a:lnTo>
                <a:lnTo>
                  <a:pt x="374678" y="295567"/>
                </a:lnTo>
                <a:lnTo>
                  <a:pt x="357584" y="277990"/>
                </a:lnTo>
                <a:lnTo>
                  <a:pt x="222783" y="277990"/>
                </a:lnTo>
                <a:lnTo>
                  <a:pt x="217347" y="272554"/>
                </a:lnTo>
                <a:lnTo>
                  <a:pt x="217347" y="259181"/>
                </a:lnTo>
                <a:lnTo>
                  <a:pt x="222783" y="253758"/>
                </a:lnTo>
                <a:lnTo>
                  <a:pt x="334017" y="253758"/>
                </a:lnTo>
                <a:lnTo>
                  <a:pt x="307300" y="226288"/>
                </a:lnTo>
                <a:lnTo>
                  <a:pt x="227837" y="226275"/>
                </a:lnTo>
                <a:lnTo>
                  <a:pt x="227837" y="213652"/>
                </a:lnTo>
                <a:lnTo>
                  <a:pt x="234022" y="213652"/>
                </a:lnTo>
                <a:lnTo>
                  <a:pt x="234022" y="181508"/>
                </a:lnTo>
                <a:lnTo>
                  <a:pt x="227837" y="181508"/>
                </a:lnTo>
                <a:lnTo>
                  <a:pt x="227837" y="168871"/>
                </a:lnTo>
                <a:lnTo>
                  <a:pt x="357619" y="168871"/>
                </a:lnTo>
                <a:lnTo>
                  <a:pt x="357619" y="154368"/>
                </a:lnTo>
                <a:close/>
              </a:path>
              <a:path w="510539" h="510539">
                <a:moveTo>
                  <a:pt x="488787" y="154368"/>
                </a:moveTo>
                <a:lnTo>
                  <a:pt x="376478" y="154368"/>
                </a:lnTo>
                <a:lnTo>
                  <a:pt x="376478" y="278993"/>
                </a:lnTo>
                <a:lnTo>
                  <a:pt x="432752" y="333717"/>
                </a:lnTo>
                <a:lnTo>
                  <a:pt x="422097" y="344322"/>
                </a:lnTo>
                <a:lnTo>
                  <a:pt x="494325" y="344322"/>
                </a:lnTo>
                <a:lnTo>
                  <a:pt x="506225" y="301049"/>
                </a:lnTo>
                <a:lnTo>
                  <a:pt x="510336" y="255181"/>
                </a:lnTo>
                <a:lnTo>
                  <a:pt x="506225" y="209308"/>
                </a:lnTo>
                <a:lnTo>
                  <a:pt x="494373" y="166135"/>
                </a:lnTo>
                <a:lnTo>
                  <a:pt x="488787" y="154368"/>
                </a:lnTo>
                <a:close/>
              </a:path>
              <a:path w="510539" h="510539">
                <a:moveTo>
                  <a:pt x="248831" y="308292"/>
                </a:moveTo>
                <a:lnTo>
                  <a:pt x="211975" y="308292"/>
                </a:lnTo>
                <a:lnTo>
                  <a:pt x="216484" y="312813"/>
                </a:lnTo>
                <a:lnTo>
                  <a:pt x="216484" y="323926"/>
                </a:lnTo>
                <a:lnTo>
                  <a:pt x="211975" y="328422"/>
                </a:lnTo>
                <a:lnTo>
                  <a:pt x="248831" y="328422"/>
                </a:lnTo>
                <a:lnTo>
                  <a:pt x="244347" y="323926"/>
                </a:lnTo>
                <a:lnTo>
                  <a:pt x="244322" y="312813"/>
                </a:lnTo>
                <a:lnTo>
                  <a:pt x="248831" y="308292"/>
                </a:lnTo>
                <a:close/>
              </a:path>
              <a:path w="510539" h="510539">
                <a:moveTo>
                  <a:pt x="296824" y="308292"/>
                </a:moveTo>
                <a:lnTo>
                  <a:pt x="259968" y="308292"/>
                </a:lnTo>
                <a:lnTo>
                  <a:pt x="264464" y="312813"/>
                </a:lnTo>
                <a:lnTo>
                  <a:pt x="264439" y="323926"/>
                </a:lnTo>
                <a:lnTo>
                  <a:pt x="259968" y="328422"/>
                </a:lnTo>
                <a:lnTo>
                  <a:pt x="296824" y="328422"/>
                </a:lnTo>
                <a:lnTo>
                  <a:pt x="292315" y="323926"/>
                </a:lnTo>
                <a:lnTo>
                  <a:pt x="292315" y="312813"/>
                </a:lnTo>
                <a:lnTo>
                  <a:pt x="296824" y="308292"/>
                </a:lnTo>
                <a:close/>
              </a:path>
              <a:path w="510539" h="510539">
                <a:moveTo>
                  <a:pt x="357619" y="308292"/>
                </a:moveTo>
                <a:lnTo>
                  <a:pt x="307936" y="308292"/>
                </a:lnTo>
                <a:lnTo>
                  <a:pt x="312458" y="312813"/>
                </a:lnTo>
                <a:lnTo>
                  <a:pt x="312458" y="323926"/>
                </a:lnTo>
                <a:lnTo>
                  <a:pt x="307936" y="328422"/>
                </a:lnTo>
                <a:lnTo>
                  <a:pt x="357619" y="328422"/>
                </a:lnTo>
                <a:lnTo>
                  <a:pt x="357619" y="308292"/>
                </a:lnTo>
                <a:close/>
              </a:path>
              <a:path w="510539" h="510539">
                <a:moveTo>
                  <a:pt x="272643" y="253758"/>
                </a:moveTo>
                <a:lnTo>
                  <a:pt x="236143" y="253758"/>
                </a:lnTo>
                <a:lnTo>
                  <a:pt x="241553" y="259181"/>
                </a:lnTo>
                <a:lnTo>
                  <a:pt x="241553" y="272554"/>
                </a:lnTo>
                <a:lnTo>
                  <a:pt x="236143" y="277990"/>
                </a:lnTo>
                <a:lnTo>
                  <a:pt x="272643" y="277990"/>
                </a:lnTo>
                <a:lnTo>
                  <a:pt x="267220" y="272554"/>
                </a:lnTo>
                <a:lnTo>
                  <a:pt x="267220" y="259181"/>
                </a:lnTo>
                <a:lnTo>
                  <a:pt x="272643" y="253758"/>
                </a:lnTo>
                <a:close/>
              </a:path>
              <a:path w="510539" h="510539">
                <a:moveTo>
                  <a:pt x="334017" y="253758"/>
                </a:moveTo>
                <a:lnTo>
                  <a:pt x="286042" y="253758"/>
                </a:lnTo>
                <a:lnTo>
                  <a:pt x="291452" y="259181"/>
                </a:lnTo>
                <a:lnTo>
                  <a:pt x="291452" y="272554"/>
                </a:lnTo>
                <a:lnTo>
                  <a:pt x="286042" y="277990"/>
                </a:lnTo>
                <a:lnTo>
                  <a:pt x="357584" y="277990"/>
                </a:lnTo>
                <a:lnTo>
                  <a:pt x="334017" y="253758"/>
                </a:lnTo>
                <a:close/>
              </a:path>
              <a:path w="510539" h="510539">
                <a:moveTo>
                  <a:pt x="357619" y="208013"/>
                </a:moveTo>
                <a:lnTo>
                  <a:pt x="303529" y="208013"/>
                </a:lnTo>
                <a:lnTo>
                  <a:pt x="357619" y="260642"/>
                </a:lnTo>
                <a:lnTo>
                  <a:pt x="357619" y="208013"/>
                </a:lnTo>
                <a:close/>
              </a:path>
              <a:path w="510539" h="510539">
                <a:moveTo>
                  <a:pt x="302755" y="208788"/>
                </a:moveTo>
                <a:lnTo>
                  <a:pt x="280949" y="208788"/>
                </a:lnTo>
                <a:lnTo>
                  <a:pt x="280949" y="226288"/>
                </a:lnTo>
                <a:lnTo>
                  <a:pt x="307300" y="226288"/>
                </a:lnTo>
                <a:lnTo>
                  <a:pt x="296430" y="215112"/>
                </a:lnTo>
                <a:lnTo>
                  <a:pt x="302755" y="208788"/>
                </a:lnTo>
                <a:close/>
              </a:path>
              <a:path w="510539" h="510539">
                <a:moveTo>
                  <a:pt x="269989" y="181508"/>
                </a:moveTo>
                <a:lnTo>
                  <a:pt x="252348" y="181508"/>
                </a:lnTo>
                <a:lnTo>
                  <a:pt x="252348" y="191452"/>
                </a:lnTo>
                <a:lnTo>
                  <a:pt x="266306" y="191452"/>
                </a:lnTo>
                <a:lnTo>
                  <a:pt x="266306" y="204114"/>
                </a:lnTo>
                <a:lnTo>
                  <a:pt x="252348" y="204114"/>
                </a:lnTo>
                <a:lnTo>
                  <a:pt x="252348" y="213652"/>
                </a:lnTo>
                <a:lnTo>
                  <a:pt x="269989" y="213652"/>
                </a:lnTo>
                <a:lnTo>
                  <a:pt x="269989" y="208788"/>
                </a:lnTo>
                <a:lnTo>
                  <a:pt x="302755" y="208788"/>
                </a:lnTo>
                <a:lnTo>
                  <a:pt x="303529" y="208013"/>
                </a:lnTo>
                <a:lnTo>
                  <a:pt x="357619" y="208013"/>
                </a:lnTo>
                <a:lnTo>
                  <a:pt x="357619" y="186347"/>
                </a:lnTo>
                <a:lnTo>
                  <a:pt x="269989" y="186347"/>
                </a:lnTo>
                <a:lnTo>
                  <a:pt x="269989" y="181508"/>
                </a:lnTo>
                <a:close/>
              </a:path>
              <a:path w="510539" h="510539">
                <a:moveTo>
                  <a:pt x="357619" y="168871"/>
                </a:moveTo>
                <a:lnTo>
                  <a:pt x="280949" y="168871"/>
                </a:lnTo>
                <a:lnTo>
                  <a:pt x="280949" y="186347"/>
                </a:lnTo>
                <a:lnTo>
                  <a:pt x="357619" y="186347"/>
                </a:lnTo>
                <a:lnTo>
                  <a:pt x="357619" y="168871"/>
                </a:lnTo>
                <a:close/>
              </a:path>
              <a:path w="510539" h="510539">
                <a:moveTo>
                  <a:pt x="457409" y="100787"/>
                </a:moveTo>
                <a:lnTo>
                  <a:pt x="385965" y="100787"/>
                </a:lnTo>
                <a:lnTo>
                  <a:pt x="385965" y="140906"/>
                </a:lnTo>
                <a:lnTo>
                  <a:pt x="482396" y="140906"/>
                </a:lnTo>
                <a:lnTo>
                  <a:pt x="475500" y="126380"/>
                </a:lnTo>
                <a:lnTo>
                  <a:pt x="457409" y="100787"/>
                </a:lnTo>
                <a:close/>
              </a:path>
            </a:pathLst>
          </a:custGeom>
          <a:solidFill>
            <a:srgbClr val="6F2E8F"/>
          </a:solidFill>
        </p:spPr>
        <p:txBody>
          <a:bodyPr wrap="square" lIns="0" tIns="0" rIns="0" bIns="0" rtlCol="0"/>
          <a:lstStyle/>
          <a:p>
            <a:endParaRPr/>
          </a:p>
        </p:txBody>
      </p:sp>
      <p:sp>
        <p:nvSpPr>
          <p:cNvPr id="10" name="object 13"/>
          <p:cNvSpPr/>
          <p:nvPr/>
        </p:nvSpPr>
        <p:spPr>
          <a:xfrm>
            <a:off x="1688042" y="4765818"/>
            <a:ext cx="510540" cy="510540"/>
          </a:xfrm>
          <a:custGeom>
            <a:avLst/>
            <a:gdLst/>
            <a:ahLst/>
            <a:cxnLst/>
            <a:rect l="l" t="t" r="r" b="b"/>
            <a:pathLst>
              <a:path w="510540" h="510539">
                <a:moveTo>
                  <a:pt x="255155" y="0"/>
                </a:moveTo>
                <a:lnTo>
                  <a:pt x="209290" y="4110"/>
                </a:lnTo>
                <a:lnTo>
                  <a:pt x="166123" y="15963"/>
                </a:lnTo>
                <a:lnTo>
                  <a:pt x="126373" y="34837"/>
                </a:lnTo>
                <a:lnTo>
                  <a:pt x="90761" y="60013"/>
                </a:lnTo>
                <a:lnTo>
                  <a:pt x="60009" y="90770"/>
                </a:lnTo>
                <a:lnTo>
                  <a:pt x="34836" y="126388"/>
                </a:lnTo>
                <a:lnTo>
                  <a:pt x="15963" y="166147"/>
                </a:lnTo>
                <a:lnTo>
                  <a:pt x="4110" y="209326"/>
                </a:lnTo>
                <a:lnTo>
                  <a:pt x="0" y="255206"/>
                </a:lnTo>
                <a:lnTo>
                  <a:pt x="4110" y="301067"/>
                </a:lnTo>
                <a:lnTo>
                  <a:pt x="15963" y="344232"/>
                </a:lnTo>
                <a:lnTo>
                  <a:pt x="34836" y="383979"/>
                </a:lnTo>
                <a:lnTo>
                  <a:pt x="60009" y="419589"/>
                </a:lnTo>
                <a:lnTo>
                  <a:pt x="90761" y="450341"/>
                </a:lnTo>
                <a:lnTo>
                  <a:pt x="126373" y="475513"/>
                </a:lnTo>
                <a:lnTo>
                  <a:pt x="166123" y="494386"/>
                </a:lnTo>
                <a:lnTo>
                  <a:pt x="209290" y="506238"/>
                </a:lnTo>
                <a:lnTo>
                  <a:pt x="255155" y="510349"/>
                </a:lnTo>
                <a:lnTo>
                  <a:pt x="301021" y="506238"/>
                </a:lnTo>
                <a:lnTo>
                  <a:pt x="344192" y="494386"/>
                </a:lnTo>
                <a:lnTo>
                  <a:pt x="383947" y="475513"/>
                </a:lnTo>
                <a:lnTo>
                  <a:pt x="419565" y="450341"/>
                </a:lnTo>
                <a:lnTo>
                  <a:pt x="450324" y="419589"/>
                </a:lnTo>
                <a:lnTo>
                  <a:pt x="459908" y="406034"/>
                </a:lnTo>
                <a:lnTo>
                  <a:pt x="210724" y="406034"/>
                </a:lnTo>
                <a:lnTo>
                  <a:pt x="204620" y="404366"/>
                </a:lnTo>
                <a:lnTo>
                  <a:pt x="185332" y="370413"/>
                </a:lnTo>
                <a:lnTo>
                  <a:pt x="181180" y="300830"/>
                </a:lnTo>
                <a:lnTo>
                  <a:pt x="178320" y="263321"/>
                </a:lnTo>
                <a:lnTo>
                  <a:pt x="169048" y="232698"/>
                </a:lnTo>
                <a:lnTo>
                  <a:pt x="157000" y="199996"/>
                </a:lnTo>
                <a:lnTo>
                  <a:pt x="152881" y="167384"/>
                </a:lnTo>
                <a:lnTo>
                  <a:pt x="167398" y="137033"/>
                </a:lnTo>
                <a:lnTo>
                  <a:pt x="178659" y="128147"/>
                </a:lnTo>
                <a:lnTo>
                  <a:pt x="190822" y="124706"/>
                </a:lnTo>
                <a:lnTo>
                  <a:pt x="474310" y="124701"/>
                </a:lnTo>
                <a:lnTo>
                  <a:pt x="450324" y="90770"/>
                </a:lnTo>
                <a:lnTo>
                  <a:pt x="419565" y="60013"/>
                </a:lnTo>
                <a:lnTo>
                  <a:pt x="383947" y="34837"/>
                </a:lnTo>
                <a:lnTo>
                  <a:pt x="344192" y="15963"/>
                </a:lnTo>
                <a:lnTo>
                  <a:pt x="301021" y="4110"/>
                </a:lnTo>
                <a:lnTo>
                  <a:pt x="255155" y="0"/>
                </a:lnTo>
                <a:close/>
              </a:path>
              <a:path w="510540" h="510539">
                <a:moveTo>
                  <a:pt x="262229" y="275691"/>
                </a:moveTo>
                <a:lnTo>
                  <a:pt x="260502" y="275691"/>
                </a:lnTo>
                <a:lnTo>
                  <a:pt x="235049" y="293004"/>
                </a:lnTo>
                <a:lnTo>
                  <a:pt x="229789" y="331719"/>
                </a:lnTo>
                <a:lnTo>
                  <a:pt x="229264" y="374284"/>
                </a:lnTo>
                <a:lnTo>
                  <a:pt x="218020" y="403148"/>
                </a:lnTo>
                <a:lnTo>
                  <a:pt x="210724" y="406034"/>
                </a:lnTo>
                <a:lnTo>
                  <a:pt x="312019" y="406034"/>
                </a:lnTo>
                <a:lnTo>
                  <a:pt x="304711" y="403148"/>
                </a:lnTo>
                <a:lnTo>
                  <a:pt x="293488" y="374284"/>
                </a:lnTo>
                <a:lnTo>
                  <a:pt x="292971" y="331719"/>
                </a:lnTo>
                <a:lnTo>
                  <a:pt x="287703" y="293004"/>
                </a:lnTo>
                <a:lnTo>
                  <a:pt x="262229" y="275691"/>
                </a:lnTo>
                <a:close/>
              </a:path>
              <a:path w="510540" h="510539">
                <a:moveTo>
                  <a:pt x="474310" y="124701"/>
                </a:moveTo>
                <a:lnTo>
                  <a:pt x="321139" y="124701"/>
                </a:lnTo>
                <a:lnTo>
                  <a:pt x="331924" y="124706"/>
                </a:lnTo>
                <a:lnTo>
                  <a:pt x="344084" y="128147"/>
                </a:lnTo>
                <a:lnTo>
                  <a:pt x="355333" y="137033"/>
                </a:lnTo>
                <a:lnTo>
                  <a:pt x="369852" y="167384"/>
                </a:lnTo>
                <a:lnTo>
                  <a:pt x="365740" y="199996"/>
                </a:lnTo>
                <a:lnTo>
                  <a:pt x="353704" y="232698"/>
                </a:lnTo>
                <a:lnTo>
                  <a:pt x="344449" y="263321"/>
                </a:lnTo>
                <a:lnTo>
                  <a:pt x="341578" y="300830"/>
                </a:lnTo>
                <a:lnTo>
                  <a:pt x="340818" y="337619"/>
                </a:lnTo>
                <a:lnTo>
                  <a:pt x="337403" y="370413"/>
                </a:lnTo>
                <a:lnTo>
                  <a:pt x="326567" y="395935"/>
                </a:lnTo>
                <a:lnTo>
                  <a:pt x="322988" y="400285"/>
                </a:lnTo>
                <a:lnTo>
                  <a:pt x="318125" y="404366"/>
                </a:lnTo>
                <a:lnTo>
                  <a:pt x="312019" y="406034"/>
                </a:lnTo>
                <a:lnTo>
                  <a:pt x="459908" y="406034"/>
                </a:lnTo>
                <a:lnTo>
                  <a:pt x="475503" y="383979"/>
                </a:lnTo>
                <a:lnTo>
                  <a:pt x="494381" y="344232"/>
                </a:lnTo>
                <a:lnTo>
                  <a:pt x="506237" y="301067"/>
                </a:lnTo>
                <a:lnTo>
                  <a:pt x="510349" y="255206"/>
                </a:lnTo>
                <a:lnTo>
                  <a:pt x="506237" y="209326"/>
                </a:lnTo>
                <a:lnTo>
                  <a:pt x="494381" y="166147"/>
                </a:lnTo>
                <a:lnTo>
                  <a:pt x="475503" y="126388"/>
                </a:lnTo>
                <a:lnTo>
                  <a:pt x="474310" y="124701"/>
                </a:lnTo>
                <a:close/>
              </a:path>
              <a:path w="510540" h="510539">
                <a:moveTo>
                  <a:pt x="321139" y="124701"/>
                </a:moveTo>
                <a:lnTo>
                  <a:pt x="201601" y="124701"/>
                </a:lnTo>
                <a:lnTo>
                  <a:pt x="208711" y="126123"/>
                </a:lnTo>
                <a:lnTo>
                  <a:pt x="219991" y="131805"/>
                </a:lnTo>
                <a:lnTo>
                  <a:pt x="232697" y="138390"/>
                </a:lnTo>
                <a:lnTo>
                  <a:pt x="246357" y="143791"/>
                </a:lnTo>
                <a:lnTo>
                  <a:pt x="260502" y="145923"/>
                </a:lnTo>
                <a:lnTo>
                  <a:pt x="262229" y="145923"/>
                </a:lnTo>
                <a:lnTo>
                  <a:pt x="276381" y="143791"/>
                </a:lnTo>
                <a:lnTo>
                  <a:pt x="290044" y="138390"/>
                </a:lnTo>
                <a:lnTo>
                  <a:pt x="302747" y="131805"/>
                </a:lnTo>
                <a:lnTo>
                  <a:pt x="314020" y="126123"/>
                </a:lnTo>
                <a:lnTo>
                  <a:pt x="321139" y="124701"/>
                </a:lnTo>
                <a:close/>
              </a:path>
            </a:pathLst>
          </a:custGeom>
          <a:solidFill>
            <a:srgbClr val="6F2E8F"/>
          </a:solidFill>
        </p:spPr>
        <p:txBody>
          <a:bodyPr wrap="square" lIns="0" tIns="0" rIns="0" bIns="0" rtlCol="0"/>
          <a:lstStyle/>
          <a:p>
            <a:endParaRPr/>
          </a:p>
        </p:txBody>
      </p:sp>
      <p:sp>
        <p:nvSpPr>
          <p:cNvPr id="11" name="object 14"/>
          <p:cNvSpPr txBox="1"/>
          <p:nvPr/>
        </p:nvSpPr>
        <p:spPr>
          <a:xfrm>
            <a:off x="3830054" y="5289039"/>
            <a:ext cx="1295400" cy="705321"/>
          </a:xfrm>
          <a:prstGeom prst="rect">
            <a:avLst/>
          </a:prstGeom>
        </p:spPr>
        <p:txBody>
          <a:bodyPr vert="horz" wrap="square" lIns="0" tIns="0" rIns="0" bIns="0" rtlCol="0">
            <a:spAutoFit/>
          </a:bodyPr>
          <a:lstStyle/>
          <a:p>
            <a:pPr algn="ctr">
              <a:lnSpc>
                <a:spcPts val="1739"/>
              </a:lnSpc>
            </a:pPr>
            <a:r>
              <a:rPr sz="1600" spc="75" dirty="0">
                <a:solidFill>
                  <a:srgbClr val="6F2E8F"/>
                </a:solidFill>
                <a:latin typeface="Arial Narrow"/>
                <a:cs typeface="Arial Narrow"/>
              </a:rPr>
              <a:t>Transportation</a:t>
            </a:r>
            <a:endParaRPr sz="1600" dirty="0">
              <a:latin typeface="Arial Narrow"/>
              <a:cs typeface="Arial Narrow"/>
            </a:endParaRPr>
          </a:p>
          <a:p>
            <a:pPr marL="12700" marR="5080" indent="-635" algn="ctr">
              <a:lnSpc>
                <a:spcPts val="1160"/>
              </a:lnSpc>
              <a:spcBef>
                <a:spcPts val="90"/>
              </a:spcBef>
            </a:pPr>
            <a:r>
              <a:rPr sz="1200" spc="90" dirty="0">
                <a:solidFill>
                  <a:srgbClr val="6F2E8F"/>
                </a:solidFill>
                <a:latin typeface="Arial Narrow"/>
                <a:cs typeface="Arial Narrow"/>
              </a:rPr>
              <a:t>to </a:t>
            </a:r>
            <a:r>
              <a:rPr sz="1200" spc="55" dirty="0">
                <a:solidFill>
                  <a:srgbClr val="6F2E8F"/>
                </a:solidFill>
                <a:latin typeface="Arial Narrow"/>
                <a:cs typeface="Arial Narrow"/>
              </a:rPr>
              <a:t>and </a:t>
            </a:r>
            <a:r>
              <a:rPr sz="1200" spc="80" dirty="0">
                <a:solidFill>
                  <a:srgbClr val="6F2E8F"/>
                </a:solidFill>
                <a:latin typeface="Arial Narrow"/>
                <a:cs typeface="Arial Narrow"/>
              </a:rPr>
              <a:t>from  </a:t>
            </a:r>
            <a:r>
              <a:rPr sz="1200" spc="60" dirty="0">
                <a:solidFill>
                  <a:srgbClr val="6F2E8F"/>
                </a:solidFill>
                <a:latin typeface="Arial Narrow"/>
                <a:cs typeface="Arial Narrow"/>
              </a:rPr>
              <a:t>Approved</a:t>
            </a:r>
            <a:r>
              <a:rPr sz="1200" spc="-90" dirty="0">
                <a:solidFill>
                  <a:srgbClr val="6F2E8F"/>
                </a:solidFill>
                <a:latin typeface="Arial Narrow"/>
                <a:cs typeface="Arial Narrow"/>
              </a:rPr>
              <a:t> </a:t>
            </a:r>
            <a:r>
              <a:rPr sz="1200" spc="45" dirty="0" smtClean="0">
                <a:solidFill>
                  <a:srgbClr val="6F2E8F"/>
                </a:solidFill>
                <a:latin typeface="Arial Narrow"/>
                <a:cs typeface="Arial Narrow"/>
              </a:rPr>
              <a:t>Locations</a:t>
            </a:r>
            <a:endParaRPr lang="en-US" sz="1050" spc="67" baseline="31746" dirty="0">
              <a:solidFill>
                <a:srgbClr val="6F2E8F"/>
              </a:solidFill>
              <a:latin typeface="Arial Narrow"/>
              <a:cs typeface="Arial Narrow"/>
            </a:endParaRPr>
          </a:p>
          <a:p>
            <a:pPr marL="12700" marR="5080" indent="-635" algn="ctr">
              <a:lnSpc>
                <a:spcPts val="1160"/>
              </a:lnSpc>
              <a:spcBef>
                <a:spcPts val="90"/>
              </a:spcBef>
            </a:pPr>
            <a:endParaRPr sz="1050" baseline="31746" dirty="0">
              <a:latin typeface="Arial Narrow"/>
              <a:cs typeface="Arial Narrow"/>
            </a:endParaRPr>
          </a:p>
        </p:txBody>
      </p:sp>
      <p:sp>
        <p:nvSpPr>
          <p:cNvPr id="12" name="object 15"/>
          <p:cNvSpPr/>
          <p:nvPr/>
        </p:nvSpPr>
        <p:spPr>
          <a:xfrm>
            <a:off x="4222522" y="4765822"/>
            <a:ext cx="510540" cy="510540"/>
          </a:xfrm>
          <a:custGeom>
            <a:avLst/>
            <a:gdLst/>
            <a:ahLst/>
            <a:cxnLst/>
            <a:rect l="l" t="t" r="r" b="b"/>
            <a:pathLst>
              <a:path w="510539" h="510539">
                <a:moveTo>
                  <a:pt x="255155" y="0"/>
                </a:moveTo>
                <a:lnTo>
                  <a:pt x="209290" y="4110"/>
                </a:lnTo>
                <a:lnTo>
                  <a:pt x="166123" y="15963"/>
                </a:lnTo>
                <a:lnTo>
                  <a:pt x="126373" y="34836"/>
                </a:lnTo>
                <a:lnTo>
                  <a:pt x="90761" y="60010"/>
                </a:lnTo>
                <a:lnTo>
                  <a:pt x="60009" y="90764"/>
                </a:lnTo>
                <a:lnTo>
                  <a:pt x="34836" y="126377"/>
                </a:lnTo>
                <a:lnTo>
                  <a:pt x="15963" y="166129"/>
                </a:lnTo>
                <a:lnTo>
                  <a:pt x="4110" y="209299"/>
                </a:lnTo>
                <a:lnTo>
                  <a:pt x="0" y="255168"/>
                </a:lnTo>
                <a:lnTo>
                  <a:pt x="4110" y="301033"/>
                </a:lnTo>
                <a:lnTo>
                  <a:pt x="15963" y="344203"/>
                </a:lnTo>
                <a:lnTo>
                  <a:pt x="34836" y="383957"/>
                </a:lnTo>
                <a:lnTo>
                  <a:pt x="60009" y="419572"/>
                </a:lnTo>
                <a:lnTo>
                  <a:pt x="90761" y="450329"/>
                </a:lnTo>
                <a:lnTo>
                  <a:pt x="126373" y="475506"/>
                </a:lnTo>
                <a:lnTo>
                  <a:pt x="166123" y="494383"/>
                </a:lnTo>
                <a:lnTo>
                  <a:pt x="209290" y="506237"/>
                </a:lnTo>
                <a:lnTo>
                  <a:pt x="255155" y="510349"/>
                </a:lnTo>
                <a:lnTo>
                  <a:pt x="301028" y="506237"/>
                </a:lnTo>
                <a:lnTo>
                  <a:pt x="344203" y="494383"/>
                </a:lnTo>
                <a:lnTo>
                  <a:pt x="383959" y="475506"/>
                </a:lnTo>
                <a:lnTo>
                  <a:pt x="419575" y="450329"/>
                </a:lnTo>
                <a:lnTo>
                  <a:pt x="450332" y="419572"/>
                </a:lnTo>
                <a:lnTo>
                  <a:pt x="475509" y="383957"/>
                </a:lnTo>
                <a:lnTo>
                  <a:pt x="491530" y="350215"/>
                </a:lnTo>
                <a:lnTo>
                  <a:pt x="148348" y="350215"/>
                </a:lnTo>
                <a:lnTo>
                  <a:pt x="133956" y="347859"/>
                </a:lnTo>
                <a:lnTo>
                  <a:pt x="121499" y="341323"/>
                </a:lnTo>
                <a:lnTo>
                  <a:pt x="111735" y="331375"/>
                </a:lnTo>
                <a:lnTo>
                  <a:pt x="105422" y="318782"/>
                </a:lnTo>
                <a:lnTo>
                  <a:pt x="96494" y="318782"/>
                </a:lnTo>
                <a:lnTo>
                  <a:pt x="71742" y="316153"/>
                </a:lnTo>
                <a:lnTo>
                  <a:pt x="67983" y="316153"/>
                </a:lnTo>
                <a:lnTo>
                  <a:pt x="65272" y="313157"/>
                </a:lnTo>
                <a:lnTo>
                  <a:pt x="65330" y="311962"/>
                </a:lnTo>
                <a:lnTo>
                  <a:pt x="65595" y="309372"/>
                </a:lnTo>
                <a:lnTo>
                  <a:pt x="65620" y="286905"/>
                </a:lnTo>
                <a:lnTo>
                  <a:pt x="66319" y="284988"/>
                </a:lnTo>
                <a:lnTo>
                  <a:pt x="66979" y="283425"/>
                </a:lnTo>
                <a:lnTo>
                  <a:pt x="67703" y="282232"/>
                </a:lnTo>
                <a:lnTo>
                  <a:pt x="67267" y="275311"/>
                </a:lnTo>
                <a:lnTo>
                  <a:pt x="66560" y="259287"/>
                </a:lnTo>
                <a:lnTo>
                  <a:pt x="66482" y="241271"/>
                </a:lnTo>
                <a:lnTo>
                  <a:pt x="67932" y="228371"/>
                </a:lnTo>
                <a:lnTo>
                  <a:pt x="94710" y="186934"/>
                </a:lnTo>
                <a:lnTo>
                  <a:pt x="155089" y="170491"/>
                </a:lnTo>
                <a:lnTo>
                  <a:pt x="213329" y="169444"/>
                </a:lnTo>
                <a:lnTo>
                  <a:pt x="495294" y="169444"/>
                </a:lnTo>
                <a:lnTo>
                  <a:pt x="494384" y="166129"/>
                </a:lnTo>
                <a:lnTo>
                  <a:pt x="475509" y="126377"/>
                </a:lnTo>
                <a:lnTo>
                  <a:pt x="450332" y="90764"/>
                </a:lnTo>
                <a:lnTo>
                  <a:pt x="419575" y="60010"/>
                </a:lnTo>
                <a:lnTo>
                  <a:pt x="383959" y="34836"/>
                </a:lnTo>
                <a:lnTo>
                  <a:pt x="344203" y="15963"/>
                </a:lnTo>
                <a:lnTo>
                  <a:pt x="301028" y="4110"/>
                </a:lnTo>
                <a:lnTo>
                  <a:pt x="255155" y="0"/>
                </a:lnTo>
                <a:close/>
              </a:path>
              <a:path w="510539" h="510539">
                <a:moveTo>
                  <a:pt x="332930" y="318782"/>
                </a:moveTo>
                <a:lnTo>
                  <a:pt x="191274" y="318782"/>
                </a:lnTo>
                <a:lnTo>
                  <a:pt x="184965" y="331375"/>
                </a:lnTo>
                <a:lnTo>
                  <a:pt x="175198" y="341323"/>
                </a:lnTo>
                <a:lnTo>
                  <a:pt x="162737" y="347859"/>
                </a:lnTo>
                <a:lnTo>
                  <a:pt x="148348" y="350215"/>
                </a:lnTo>
                <a:lnTo>
                  <a:pt x="375856" y="350215"/>
                </a:lnTo>
                <a:lnTo>
                  <a:pt x="361466" y="347859"/>
                </a:lnTo>
                <a:lnTo>
                  <a:pt x="349002" y="341323"/>
                </a:lnTo>
                <a:lnTo>
                  <a:pt x="339234" y="331375"/>
                </a:lnTo>
                <a:lnTo>
                  <a:pt x="332930" y="318782"/>
                </a:lnTo>
                <a:close/>
              </a:path>
              <a:path w="510539" h="510539">
                <a:moveTo>
                  <a:pt x="495294" y="169444"/>
                </a:moveTo>
                <a:lnTo>
                  <a:pt x="213329" y="169444"/>
                </a:lnTo>
                <a:lnTo>
                  <a:pt x="273077" y="171686"/>
                </a:lnTo>
                <a:lnTo>
                  <a:pt x="316610" y="177101"/>
                </a:lnTo>
                <a:lnTo>
                  <a:pt x="329218" y="184486"/>
                </a:lnTo>
                <a:lnTo>
                  <a:pt x="345178" y="198940"/>
                </a:lnTo>
                <a:lnTo>
                  <a:pt x="362668" y="216140"/>
                </a:lnTo>
                <a:lnTo>
                  <a:pt x="379869" y="231762"/>
                </a:lnTo>
                <a:lnTo>
                  <a:pt x="418717" y="247650"/>
                </a:lnTo>
                <a:lnTo>
                  <a:pt x="444423" y="272973"/>
                </a:lnTo>
                <a:lnTo>
                  <a:pt x="444423" y="280098"/>
                </a:lnTo>
                <a:lnTo>
                  <a:pt x="446620" y="281228"/>
                </a:lnTo>
                <a:lnTo>
                  <a:pt x="448097" y="283425"/>
                </a:lnTo>
                <a:lnTo>
                  <a:pt x="448157" y="315722"/>
                </a:lnTo>
                <a:lnTo>
                  <a:pt x="445084" y="318782"/>
                </a:lnTo>
                <a:lnTo>
                  <a:pt x="418769" y="318782"/>
                </a:lnTo>
                <a:lnTo>
                  <a:pt x="412461" y="331375"/>
                </a:lnTo>
                <a:lnTo>
                  <a:pt x="402694" y="341323"/>
                </a:lnTo>
                <a:lnTo>
                  <a:pt x="390237" y="347859"/>
                </a:lnTo>
                <a:lnTo>
                  <a:pt x="375856" y="350215"/>
                </a:lnTo>
                <a:lnTo>
                  <a:pt x="491530" y="350215"/>
                </a:lnTo>
                <a:lnTo>
                  <a:pt x="494384" y="344203"/>
                </a:lnTo>
                <a:lnTo>
                  <a:pt x="506238" y="301033"/>
                </a:lnTo>
                <a:lnTo>
                  <a:pt x="510349" y="255168"/>
                </a:lnTo>
                <a:lnTo>
                  <a:pt x="506238" y="209299"/>
                </a:lnTo>
                <a:lnTo>
                  <a:pt x="495294" y="169444"/>
                </a:lnTo>
                <a:close/>
              </a:path>
              <a:path w="510539" h="510539">
                <a:moveTo>
                  <a:pt x="148348" y="284721"/>
                </a:moveTo>
                <a:lnTo>
                  <a:pt x="140379" y="286328"/>
                </a:lnTo>
                <a:lnTo>
                  <a:pt x="133878" y="290714"/>
                </a:lnTo>
                <a:lnTo>
                  <a:pt x="129494" y="297221"/>
                </a:lnTo>
                <a:lnTo>
                  <a:pt x="127876" y="305193"/>
                </a:lnTo>
                <a:lnTo>
                  <a:pt x="129498" y="313157"/>
                </a:lnTo>
                <a:lnTo>
                  <a:pt x="133888" y="319657"/>
                </a:lnTo>
                <a:lnTo>
                  <a:pt x="140390" y="324040"/>
                </a:lnTo>
                <a:lnTo>
                  <a:pt x="148348" y="325653"/>
                </a:lnTo>
                <a:lnTo>
                  <a:pt x="156306" y="324038"/>
                </a:lnTo>
                <a:lnTo>
                  <a:pt x="162807" y="319652"/>
                </a:lnTo>
                <a:lnTo>
                  <a:pt x="167190" y="313157"/>
                </a:lnTo>
                <a:lnTo>
                  <a:pt x="168808" y="305193"/>
                </a:lnTo>
                <a:lnTo>
                  <a:pt x="167193" y="297221"/>
                </a:lnTo>
                <a:lnTo>
                  <a:pt x="162807" y="290714"/>
                </a:lnTo>
                <a:lnTo>
                  <a:pt x="156306" y="286328"/>
                </a:lnTo>
                <a:lnTo>
                  <a:pt x="148348" y="284721"/>
                </a:lnTo>
                <a:close/>
              </a:path>
              <a:path w="510539" h="510539">
                <a:moveTo>
                  <a:pt x="375856" y="284721"/>
                </a:moveTo>
                <a:lnTo>
                  <a:pt x="367887" y="286328"/>
                </a:lnTo>
                <a:lnTo>
                  <a:pt x="361386" y="290714"/>
                </a:lnTo>
                <a:lnTo>
                  <a:pt x="357002" y="297221"/>
                </a:lnTo>
                <a:lnTo>
                  <a:pt x="355384" y="305193"/>
                </a:lnTo>
                <a:lnTo>
                  <a:pt x="357002" y="313157"/>
                </a:lnTo>
                <a:lnTo>
                  <a:pt x="361386" y="319657"/>
                </a:lnTo>
                <a:lnTo>
                  <a:pt x="367887" y="324040"/>
                </a:lnTo>
                <a:lnTo>
                  <a:pt x="375856" y="325653"/>
                </a:lnTo>
                <a:lnTo>
                  <a:pt x="383809" y="324038"/>
                </a:lnTo>
                <a:lnTo>
                  <a:pt x="390310" y="319652"/>
                </a:lnTo>
                <a:lnTo>
                  <a:pt x="394696" y="313157"/>
                </a:lnTo>
                <a:lnTo>
                  <a:pt x="396316" y="305193"/>
                </a:lnTo>
                <a:lnTo>
                  <a:pt x="394699" y="297221"/>
                </a:lnTo>
                <a:lnTo>
                  <a:pt x="390310" y="290714"/>
                </a:lnTo>
                <a:lnTo>
                  <a:pt x="383809" y="286328"/>
                </a:lnTo>
                <a:lnTo>
                  <a:pt x="375856" y="284721"/>
                </a:lnTo>
                <a:close/>
              </a:path>
              <a:path w="510539" h="510539">
                <a:moveTo>
                  <a:pt x="269189" y="193014"/>
                </a:moveTo>
                <a:lnTo>
                  <a:pt x="269189" y="236677"/>
                </a:lnTo>
                <a:lnTo>
                  <a:pt x="340702" y="236842"/>
                </a:lnTo>
                <a:lnTo>
                  <a:pt x="344220" y="236893"/>
                </a:lnTo>
                <a:lnTo>
                  <a:pt x="344779" y="231584"/>
                </a:lnTo>
                <a:lnTo>
                  <a:pt x="341947" y="229450"/>
                </a:lnTo>
                <a:lnTo>
                  <a:pt x="329715" y="211093"/>
                </a:lnTo>
                <a:lnTo>
                  <a:pt x="277394" y="193612"/>
                </a:lnTo>
                <a:lnTo>
                  <a:pt x="269189" y="193014"/>
                </a:lnTo>
                <a:close/>
              </a:path>
              <a:path w="510539" h="510539">
                <a:moveTo>
                  <a:pt x="209472" y="189949"/>
                </a:moveTo>
                <a:lnTo>
                  <a:pt x="190080" y="190008"/>
                </a:lnTo>
                <a:lnTo>
                  <a:pt x="171297" y="190576"/>
                </a:lnTo>
                <a:lnTo>
                  <a:pt x="171297" y="235407"/>
                </a:lnTo>
                <a:lnTo>
                  <a:pt x="248704" y="235635"/>
                </a:lnTo>
                <a:lnTo>
                  <a:pt x="248704" y="191389"/>
                </a:lnTo>
                <a:lnTo>
                  <a:pt x="229128" y="190406"/>
                </a:lnTo>
                <a:lnTo>
                  <a:pt x="209472" y="189949"/>
                </a:lnTo>
                <a:close/>
              </a:path>
              <a:path w="510539" h="510539">
                <a:moveTo>
                  <a:pt x="150825" y="191897"/>
                </a:moveTo>
                <a:lnTo>
                  <a:pt x="111956" y="206495"/>
                </a:lnTo>
                <a:lnTo>
                  <a:pt x="104211" y="223552"/>
                </a:lnTo>
                <a:lnTo>
                  <a:pt x="104354" y="229539"/>
                </a:lnTo>
                <a:lnTo>
                  <a:pt x="108285" y="233107"/>
                </a:lnTo>
                <a:lnTo>
                  <a:pt x="116471" y="234289"/>
                </a:lnTo>
                <a:lnTo>
                  <a:pt x="150825" y="234353"/>
                </a:lnTo>
                <a:lnTo>
                  <a:pt x="150825" y="191897"/>
                </a:lnTo>
                <a:close/>
              </a:path>
            </a:pathLst>
          </a:custGeom>
          <a:solidFill>
            <a:srgbClr val="6F2E8F"/>
          </a:solidFill>
        </p:spPr>
        <p:txBody>
          <a:bodyPr wrap="square" lIns="0" tIns="0" rIns="0" bIns="0" rtlCol="0"/>
          <a:lstStyle/>
          <a:p>
            <a:endParaRPr/>
          </a:p>
        </p:txBody>
      </p:sp>
      <p:sp>
        <p:nvSpPr>
          <p:cNvPr id="13" name="object 16"/>
          <p:cNvSpPr txBox="1"/>
          <p:nvPr/>
        </p:nvSpPr>
        <p:spPr>
          <a:xfrm>
            <a:off x="5453494" y="5289039"/>
            <a:ext cx="1149350" cy="543560"/>
          </a:xfrm>
          <a:prstGeom prst="rect">
            <a:avLst/>
          </a:prstGeom>
        </p:spPr>
        <p:txBody>
          <a:bodyPr vert="horz" wrap="square" lIns="0" tIns="0" rIns="0" bIns="0" rtlCol="0">
            <a:spAutoFit/>
          </a:bodyPr>
          <a:lstStyle/>
          <a:p>
            <a:pPr marL="12700">
              <a:lnSpc>
                <a:spcPts val="1739"/>
              </a:lnSpc>
            </a:pPr>
            <a:r>
              <a:rPr sz="1600" spc="70" dirty="0">
                <a:solidFill>
                  <a:srgbClr val="6F2E8F"/>
                </a:solidFill>
                <a:latin typeface="Arial Narrow"/>
                <a:cs typeface="Arial Narrow"/>
              </a:rPr>
              <a:t>Allowance</a:t>
            </a:r>
            <a:r>
              <a:rPr sz="1600" spc="-75" dirty="0">
                <a:solidFill>
                  <a:srgbClr val="6F2E8F"/>
                </a:solidFill>
                <a:latin typeface="Arial Narrow"/>
                <a:cs typeface="Arial Narrow"/>
              </a:rPr>
              <a:t> </a:t>
            </a:r>
            <a:r>
              <a:rPr sz="1600" spc="95" dirty="0">
                <a:solidFill>
                  <a:srgbClr val="6F2E8F"/>
                </a:solidFill>
                <a:latin typeface="Arial Narrow"/>
                <a:cs typeface="Arial Narrow"/>
              </a:rPr>
              <a:t>for</a:t>
            </a:r>
            <a:endParaRPr sz="1600">
              <a:latin typeface="Arial Narrow"/>
              <a:cs typeface="Arial Narrow"/>
            </a:endParaRPr>
          </a:p>
          <a:p>
            <a:pPr marL="403225" marR="15875" indent="-381000">
              <a:lnSpc>
                <a:spcPts val="1160"/>
              </a:lnSpc>
              <a:spcBef>
                <a:spcPts val="90"/>
              </a:spcBef>
            </a:pPr>
            <a:r>
              <a:rPr sz="1200" spc="-15" dirty="0">
                <a:solidFill>
                  <a:srgbClr val="6F2E8F"/>
                </a:solidFill>
                <a:latin typeface="Arial Narrow"/>
                <a:cs typeface="Arial Narrow"/>
              </a:rPr>
              <a:t>O</a:t>
            </a:r>
            <a:r>
              <a:rPr sz="1200" spc="20" dirty="0">
                <a:solidFill>
                  <a:srgbClr val="6F2E8F"/>
                </a:solidFill>
                <a:latin typeface="Arial Narrow"/>
                <a:cs typeface="Arial Narrow"/>
              </a:rPr>
              <a:t>v</a:t>
            </a:r>
            <a:r>
              <a:rPr sz="1200" spc="75" dirty="0">
                <a:solidFill>
                  <a:srgbClr val="6F2E8F"/>
                </a:solidFill>
                <a:latin typeface="Arial Narrow"/>
                <a:cs typeface="Arial Narrow"/>
              </a:rPr>
              <a:t>e</a:t>
            </a:r>
            <a:r>
              <a:rPr sz="1200" spc="-5" dirty="0">
                <a:solidFill>
                  <a:srgbClr val="6F2E8F"/>
                </a:solidFill>
                <a:latin typeface="Arial Narrow"/>
                <a:cs typeface="Arial Narrow"/>
              </a:rPr>
              <a:t>r</a:t>
            </a:r>
            <a:r>
              <a:rPr sz="1200" spc="35" dirty="0">
                <a:solidFill>
                  <a:srgbClr val="6F2E8F"/>
                </a:solidFill>
                <a:latin typeface="Arial Narrow"/>
                <a:cs typeface="Arial Narrow"/>
              </a:rPr>
              <a:t>-</a:t>
            </a:r>
            <a:r>
              <a:rPr sz="1200" spc="-55" dirty="0">
                <a:solidFill>
                  <a:srgbClr val="6F2E8F"/>
                </a:solidFill>
                <a:latin typeface="Arial Narrow"/>
                <a:cs typeface="Arial Narrow"/>
              </a:rPr>
              <a:t>T</a:t>
            </a:r>
            <a:r>
              <a:rPr sz="1200" spc="40" dirty="0">
                <a:solidFill>
                  <a:srgbClr val="6F2E8F"/>
                </a:solidFill>
                <a:latin typeface="Arial Narrow"/>
                <a:cs typeface="Arial Narrow"/>
              </a:rPr>
              <a:t>h</a:t>
            </a:r>
            <a:r>
              <a:rPr sz="1200" spc="45" dirty="0">
                <a:solidFill>
                  <a:srgbClr val="6F2E8F"/>
                </a:solidFill>
                <a:latin typeface="Arial Narrow"/>
                <a:cs typeface="Arial Narrow"/>
              </a:rPr>
              <a:t>e</a:t>
            </a:r>
            <a:r>
              <a:rPr sz="1200" spc="120" dirty="0">
                <a:solidFill>
                  <a:srgbClr val="6F2E8F"/>
                </a:solidFill>
                <a:latin typeface="Arial Narrow"/>
                <a:cs typeface="Arial Narrow"/>
              </a:rPr>
              <a:t>-</a:t>
            </a:r>
            <a:r>
              <a:rPr sz="1200" spc="-35" dirty="0">
                <a:solidFill>
                  <a:srgbClr val="6F2E8F"/>
                </a:solidFill>
                <a:latin typeface="Arial Narrow"/>
                <a:cs typeface="Arial Narrow"/>
              </a:rPr>
              <a:t>C</a:t>
            </a:r>
            <a:r>
              <a:rPr sz="1200" spc="55" dirty="0">
                <a:solidFill>
                  <a:srgbClr val="6F2E8F"/>
                </a:solidFill>
                <a:latin typeface="Arial Narrow"/>
                <a:cs typeface="Arial Narrow"/>
              </a:rPr>
              <a:t>o</a:t>
            </a:r>
            <a:r>
              <a:rPr sz="1200" spc="45" dirty="0">
                <a:solidFill>
                  <a:srgbClr val="6F2E8F"/>
                </a:solidFill>
                <a:latin typeface="Arial Narrow"/>
                <a:cs typeface="Arial Narrow"/>
              </a:rPr>
              <a:t>u</a:t>
            </a:r>
            <a:r>
              <a:rPr sz="1200" spc="65" dirty="0">
                <a:solidFill>
                  <a:srgbClr val="6F2E8F"/>
                </a:solidFill>
                <a:latin typeface="Arial Narrow"/>
                <a:cs typeface="Arial Narrow"/>
              </a:rPr>
              <a:t>n</a:t>
            </a:r>
            <a:r>
              <a:rPr sz="1200" spc="120" dirty="0">
                <a:solidFill>
                  <a:srgbClr val="6F2E8F"/>
                </a:solidFill>
                <a:latin typeface="Arial Narrow"/>
                <a:cs typeface="Arial Narrow"/>
              </a:rPr>
              <a:t>t</a:t>
            </a:r>
            <a:r>
              <a:rPr sz="1200" spc="45" dirty="0">
                <a:solidFill>
                  <a:srgbClr val="6F2E8F"/>
                </a:solidFill>
                <a:latin typeface="Arial Narrow"/>
                <a:cs typeface="Arial Narrow"/>
              </a:rPr>
              <a:t>er  </a:t>
            </a:r>
            <a:r>
              <a:rPr sz="1200" spc="65" dirty="0">
                <a:solidFill>
                  <a:srgbClr val="6F2E8F"/>
                </a:solidFill>
                <a:latin typeface="Arial Narrow"/>
                <a:cs typeface="Arial Narrow"/>
              </a:rPr>
              <a:t>items</a:t>
            </a:r>
            <a:endParaRPr sz="1200">
              <a:latin typeface="Arial Narrow"/>
              <a:cs typeface="Arial Narrow"/>
            </a:endParaRPr>
          </a:p>
        </p:txBody>
      </p:sp>
      <p:sp>
        <p:nvSpPr>
          <p:cNvPr id="14" name="object 17"/>
          <p:cNvSpPr/>
          <p:nvPr/>
        </p:nvSpPr>
        <p:spPr>
          <a:xfrm>
            <a:off x="5772701" y="4765817"/>
            <a:ext cx="510540" cy="510540"/>
          </a:xfrm>
          <a:custGeom>
            <a:avLst/>
            <a:gdLst/>
            <a:ahLst/>
            <a:cxnLst/>
            <a:rect l="l" t="t" r="r" b="b"/>
            <a:pathLst>
              <a:path w="510539" h="510539">
                <a:moveTo>
                  <a:pt x="255181" y="0"/>
                </a:moveTo>
                <a:lnTo>
                  <a:pt x="209318" y="4110"/>
                </a:lnTo>
                <a:lnTo>
                  <a:pt x="166150" y="15962"/>
                </a:lnTo>
                <a:lnTo>
                  <a:pt x="126397" y="34834"/>
                </a:lnTo>
                <a:lnTo>
                  <a:pt x="90781" y="60008"/>
                </a:lnTo>
                <a:lnTo>
                  <a:pt x="60023" y="90763"/>
                </a:lnTo>
                <a:lnTo>
                  <a:pt x="34845" y="126379"/>
                </a:lnTo>
                <a:lnTo>
                  <a:pt x="15967" y="166136"/>
                </a:lnTo>
                <a:lnTo>
                  <a:pt x="4112" y="209314"/>
                </a:lnTo>
                <a:lnTo>
                  <a:pt x="0" y="255193"/>
                </a:lnTo>
                <a:lnTo>
                  <a:pt x="4112" y="301051"/>
                </a:lnTo>
                <a:lnTo>
                  <a:pt x="15967" y="344215"/>
                </a:lnTo>
                <a:lnTo>
                  <a:pt x="34845" y="383964"/>
                </a:lnTo>
                <a:lnTo>
                  <a:pt x="60023" y="419577"/>
                </a:lnTo>
                <a:lnTo>
                  <a:pt x="90781" y="450331"/>
                </a:lnTo>
                <a:lnTo>
                  <a:pt x="126397" y="475507"/>
                </a:lnTo>
                <a:lnTo>
                  <a:pt x="166150" y="494383"/>
                </a:lnTo>
                <a:lnTo>
                  <a:pt x="209318" y="506237"/>
                </a:lnTo>
                <a:lnTo>
                  <a:pt x="255181" y="510349"/>
                </a:lnTo>
                <a:lnTo>
                  <a:pt x="261952" y="510255"/>
                </a:lnTo>
                <a:lnTo>
                  <a:pt x="268682" y="509979"/>
                </a:lnTo>
                <a:lnTo>
                  <a:pt x="275367" y="509529"/>
                </a:lnTo>
                <a:lnTo>
                  <a:pt x="282003" y="508914"/>
                </a:lnTo>
                <a:lnTo>
                  <a:pt x="282003" y="315785"/>
                </a:lnTo>
                <a:lnTo>
                  <a:pt x="107226" y="315785"/>
                </a:lnTo>
                <a:lnTo>
                  <a:pt x="107226" y="212978"/>
                </a:lnTo>
                <a:lnTo>
                  <a:pt x="107708" y="212978"/>
                </a:lnTo>
                <a:lnTo>
                  <a:pt x="107365" y="208089"/>
                </a:lnTo>
                <a:lnTo>
                  <a:pt x="107242" y="206768"/>
                </a:lnTo>
                <a:lnTo>
                  <a:pt x="107226" y="94538"/>
                </a:lnTo>
                <a:lnTo>
                  <a:pt x="453007" y="94538"/>
                </a:lnTo>
                <a:lnTo>
                  <a:pt x="450339" y="90763"/>
                </a:lnTo>
                <a:lnTo>
                  <a:pt x="419585" y="60008"/>
                </a:lnTo>
                <a:lnTo>
                  <a:pt x="383972" y="34834"/>
                </a:lnTo>
                <a:lnTo>
                  <a:pt x="344220" y="15962"/>
                </a:lnTo>
                <a:lnTo>
                  <a:pt x="301049" y="4110"/>
                </a:lnTo>
                <a:lnTo>
                  <a:pt x="255181" y="0"/>
                </a:lnTo>
                <a:close/>
              </a:path>
              <a:path w="510539" h="510539">
                <a:moveTo>
                  <a:pt x="482596" y="141300"/>
                </a:moveTo>
                <a:lnTo>
                  <a:pt x="390880" y="141300"/>
                </a:lnTo>
                <a:lnTo>
                  <a:pt x="416370" y="146323"/>
                </a:lnTo>
                <a:lnTo>
                  <a:pt x="437162" y="160019"/>
                </a:lnTo>
                <a:lnTo>
                  <a:pt x="451177" y="180326"/>
                </a:lnTo>
                <a:lnTo>
                  <a:pt x="456336" y="205181"/>
                </a:lnTo>
                <a:lnTo>
                  <a:pt x="456174" y="208864"/>
                </a:lnTo>
                <a:lnTo>
                  <a:pt x="455866" y="212978"/>
                </a:lnTo>
                <a:lnTo>
                  <a:pt x="456336" y="212978"/>
                </a:lnTo>
                <a:lnTo>
                  <a:pt x="456336" y="315785"/>
                </a:lnTo>
                <a:lnTo>
                  <a:pt x="303390" y="315785"/>
                </a:lnTo>
                <a:lnTo>
                  <a:pt x="303390" y="505650"/>
                </a:lnTo>
                <a:lnTo>
                  <a:pt x="351967" y="491194"/>
                </a:lnTo>
                <a:lnTo>
                  <a:pt x="395966" y="467882"/>
                </a:lnTo>
                <a:lnTo>
                  <a:pt x="434330" y="436762"/>
                </a:lnTo>
                <a:lnTo>
                  <a:pt x="466006" y="398884"/>
                </a:lnTo>
                <a:lnTo>
                  <a:pt x="489938" y="355297"/>
                </a:lnTo>
                <a:lnTo>
                  <a:pt x="505070" y="307051"/>
                </a:lnTo>
                <a:lnTo>
                  <a:pt x="510349" y="255193"/>
                </a:lnTo>
                <a:lnTo>
                  <a:pt x="506238" y="209314"/>
                </a:lnTo>
                <a:lnTo>
                  <a:pt x="494386" y="166136"/>
                </a:lnTo>
                <a:lnTo>
                  <a:pt x="482596" y="141300"/>
                </a:lnTo>
                <a:close/>
              </a:path>
              <a:path w="510539" h="510539">
                <a:moveTo>
                  <a:pt x="202057" y="141300"/>
                </a:moveTo>
                <a:lnTo>
                  <a:pt x="172694" y="141300"/>
                </a:lnTo>
                <a:lnTo>
                  <a:pt x="198184" y="146323"/>
                </a:lnTo>
                <a:lnTo>
                  <a:pt x="218965" y="160019"/>
                </a:lnTo>
                <a:lnTo>
                  <a:pt x="232971" y="180326"/>
                </a:lnTo>
                <a:lnTo>
                  <a:pt x="238137" y="205181"/>
                </a:lnTo>
                <a:lnTo>
                  <a:pt x="238033" y="208051"/>
                </a:lnTo>
                <a:lnTo>
                  <a:pt x="237680" y="212978"/>
                </a:lnTo>
                <a:lnTo>
                  <a:pt x="238137" y="212978"/>
                </a:lnTo>
                <a:lnTo>
                  <a:pt x="238137" y="315785"/>
                </a:lnTo>
                <a:lnTo>
                  <a:pt x="244373" y="315785"/>
                </a:lnTo>
                <a:lnTo>
                  <a:pt x="244411" y="205181"/>
                </a:lnTo>
                <a:lnTo>
                  <a:pt x="241279" y="184710"/>
                </a:lnTo>
                <a:lnTo>
                  <a:pt x="232559" y="166663"/>
                </a:lnTo>
                <a:lnTo>
                  <a:pt x="219176" y="151904"/>
                </a:lnTo>
                <a:lnTo>
                  <a:pt x="202057" y="141300"/>
                </a:lnTo>
                <a:close/>
              </a:path>
              <a:path w="510539" h="510539">
                <a:moveTo>
                  <a:pt x="148742" y="206286"/>
                </a:moveTo>
                <a:lnTo>
                  <a:pt x="142430" y="206768"/>
                </a:lnTo>
                <a:lnTo>
                  <a:pt x="139293" y="209880"/>
                </a:lnTo>
                <a:lnTo>
                  <a:pt x="134635" y="216920"/>
                </a:lnTo>
                <a:lnTo>
                  <a:pt x="133083" y="224932"/>
                </a:lnTo>
                <a:lnTo>
                  <a:pt x="134635" y="232940"/>
                </a:lnTo>
                <a:lnTo>
                  <a:pt x="139293" y="239966"/>
                </a:lnTo>
                <a:lnTo>
                  <a:pt x="168363" y="268719"/>
                </a:lnTo>
                <a:lnTo>
                  <a:pt x="197421" y="239966"/>
                </a:lnTo>
                <a:lnTo>
                  <a:pt x="202093" y="232940"/>
                </a:lnTo>
                <a:lnTo>
                  <a:pt x="203650" y="224932"/>
                </a:lnTo>
                <a:lnTo>
                  <a:pt x="203373" y="223507"/>
                </a:lnTo>
                <a:lnTo>
                  <a:pt x="168363" y="223507"/>
                </a:lnTo>
                <a:lnTo>
                  <a:pt x="167652" y="217119"/>
                </a:lnTo>
                <a:lnTo>
                  <a:pt x="161366" y="211480"/>
                </a:lnTo>
                <a:lnTo>
                  <a:pt x="148742" y="206286"/>
                </a:lnTo>
                <a:close/>
              </a:path>
              <a:path w="510539" h="510539">
                <a:moveTo>
                  <a:pt x="188175" y="206425"/>
                </a:moveTo>
                <a:lnTo>
                  <a:pt x="182333" y="208864"/>
                </a:lnTo>
                <a:lnTo>
                  <a:pt x="176999" y="211035"/>
                </a:lnTo>
                <a:lnTo>
                  <a:pt x="169443" y="216534"/>
                </a:lnTo>
                <a:lnTo>
                  <a:pt x="168363" y="223507"/>
                </a:lnTo>
                <a:lnTo>
                  <a:pt x="203373" y="223507"/>
                </a:lnTo>
                <a:lnTo>
                  <a:pt x="202093" y="216920"/>
                </a:lnTo>
                <a:lnTo>
                  <a:pt x="197421" y="209880"/>
                </a:lnTo>
                <a:lnTo>
                  <a:pt x="194386" y="206857"/>
                </a:lnTo>
                <a:lnTo>
                  <a:pt x="188175" y="206425"/>
                </a:lnTo>
                <a:close/>
              </a:path>
              <a:path w="510539" h="510539">
                <a:moveTo>
                  <a:pt x="453007" y="94538"/>
                </a:moveTo>
                <a:lnTo>
                  <a:pt x="149313" y="94538"/>
                </a:lnTo>
                <a:lnTo>
                  <a:pt x="149313" y="119468"/>
                </a:lnTo>
                <a:lnTo>
                  <a:pt x="116586" y="119468"/>
                </a:lnTo>
                <a:lnTo>
                  <a:pt x="116586" y="172465"/>
                </a:lnTo>
                <a:lnTo>
                  <a:pt x="126806" y="159725"/>
                </a:lnTo>
                <a:lnTo>
                  <a:pt x="139954" y="149886"/>
                </a:lnTo>
                <a:lnTo>
                  <a:pt x="155444" y="143546"/>
                </a:lnTo>
                <a:lnTo>
                  <a:pt x="172694" y="141300"/>
                </a:lnTo>
                <a:lnTo>
                  <a:pt x="482596" y="141300"/>
                </a:lnTo>
                <a:lnTo>
                  <a:pt x="475512" y="126379"/>
                </a:lnTo>
                <a:lnTo>
                  <a:pt x="453007" y="94538"/>
                </a:lnTo>
                <a:close/>
              </a:path>
            </a:pathLst>
          </a:custGeom>
          <a:solidFill>
            <a:srgbClr val="6F2E8F"/>
          </a:solidFill>
        </p:spPr>
        <p:txBody>
          <a:bodyPr wrap="square" lIns="0" tIns="0" rIns="0" bIns="0" rtlCol="0"/>
          <a:lstStyle/>
          <a:p>
            <a:endParaRPr/>
          </a:p>
        </p:txBody>
      </p:sp>
      <p:sp>
        <p:nvSpPr>
          <p:cNvPr id="15" name="object 18"/>
          <p:cNvSpPr/>
          <p:nvPr/>
        </p:nvSpPr>
        <p:spPr>
          <a:xfrm>
            <a:off x="7071870" y="4765818"/>
            <a:ext cx="510540" cy="510540"/>
          </a:xfrm>
          <a:custGeom>
            <a:avLst/>
            <a:gdLst/>
            <a:ahLst/>
            <a:cxnLst/>
            <a:rect l="l" t="t" r="r" b="b"/>
            <a:pathLst>
              <a:path w="510540" h="510539">
                <a:moveTo>
                  <a:pt x="226779" y="119507"/>
                </a:moveTo>
                <a:lnTo>
                  <a:pt x="155384" y="119507"/>
                </a:lnTo>
                <a:lnTo>
                  <a:pt x="156946" y="122186"/>
                </a:lnTo>
                <a:lnTo>
                  <a:pt x="162717" y="176051"/>
                </a:lnTo>
                <a:lnTo>
                  <a:pt x="166849" y="238931"/>
                </a:lnTo>
                <a:lnTo>
                  <a:pt x="169229" y="293303"/>
                </a:lnTo>
                <a:lnTo>
                  <a:pt x="169875" y="324662"/>
                </a:lnTo>
                <a:lnTo>
                  <a:pt x="167115" y="335704"/>
                </a:lnTo>
                <a:lnTo>
                  <a:pt x="160867" y="343766"/>
                </a:lnTo>
                <a:lnTo>
                  <a:pt x="153290" y="349462"/>
                </a:lnTo>
                <a:lnTo>
                  <a:pt x="142252" y="355892"/>
                </a:lnTo>
                <a:lnTo>
                  <a:pt x="138353" y="361061"/>
                </a:lnTo>
                <a:lnTo>
                  <a:pt x="137375" y="365556"/>
                </a:lnTo>
                <a:lnTo>
                  <a:pt x="136466" y="372984"/>
                </a:lnTo>
                <a:lnTo>
                  <a:pt x="136507" y="380517"/>
                </a:lnTo>
                <a:lnTo>
                  <a:pt x="136964" y="388715"/>
                </a:lnTo>
                <a:lnTo>
                  <a:pt x="137210" y="395630"/>
                </a:lnTo>
                <a:lnTo>
                  <a:pt x="137730" y="440690"/>
                </a:lnTo>
                <a:lnTo>
                  <a:pt x="138976" y="482854"/>
                </a:lnTo>
                <a:lnTo>
                  <a:pt x="185766" y="501354"/>
                </a:lnTo>
                <a:lnTo>
                  <a:pt x="236537" y="510349"/>
                </a:lnTo>
                <a:lnTo>
                  <a:pt x="237196" y="473853"/>
                </a:lnTo>
                <a:lnTo>
                  <a:pt x="237451" y="454761"/>
                </a:lnTo>
                <a:lnTo>
                  <a:pt x="237801" y="444863"/>
                </a:lnTo>
                <a:lnTo>
                  <a:pt x="238266" y="435309"/>
                </a:lnTo>
                <a:lnTo>
                  <a:pt x="238423" y="425054"/>
                </a:lnTo>
                <a:lnTo>
                  <a:pt x="237744" y="415213"/>
                </a:lnTo>
                <a:lnTo>
                  <a:pt x="226569" y="376757"/>
                </a:lnTo>
                <a:lnTo>
                  <a:pt x="213853" y="343184"/>
                </a:lnTo>
                <a:lnTo>
                  <a:pt x="207135" y="322048"/>
                </a:lnTo>
                <a:lnTo>
                  <a:pt x="201901" y="293303"/>
                </a:lnTo>
                <a:lnTo>
                  <a:pt x="199428" y="252857"/>
                </a:lnTo>
                <a:lnTo>
                  <a:pt x="207035" y="249770"/>
                </a:lnTo>
                <a:lnTo>
                  <a:pt x="199669" y="244995"/>
                </a:lnTo>
                <a:lnTo>
                  <a:pt x="207302" y="239623"/>
                </a:lnTo>
                <a:lnTo>
                  <a:pt x="199986" y="233857"/>
                </a:lnTo>
                <a:lnTo>
                  <a:pt x="207822" y="228879"/>
                </a:lnTo>
                <a:lnTo>
                  <a:pt x="200748" y="222821"/>
                </a:lnTo>
                <a:lnTo>
                  <a:pt x="208775" y="218135"/>
                </a:lnTo>
                <a:lnTo>
                  <a:pt x="201942" y="211823"/>
                </a:lnTo>
                <a:lnTo>
                  <a:pt x="210108" y="207390"/>
                </a:lnTo>
                <a:lnTo>
                  <a:pt x="203454" y="200888"/>
                </a:lnTo>
                <a:lnTo>
                  <a:pt x="211759" y="196697"/>
                </a:lnTo>
                <a:lnTo>
                  <a:pt x="205270" y="190004"/>
                </a:lnTo>
                <a:lnTo>
                  <a:pt x="213652" y="186016"/>
                </a:lnTo>
                <a:lnTo>
                  <a:pt x="207302" y="179184"/>
                </a:lnTo>
                <a:lnTo>
                  <a:pt x="215760" y="175361"/>
                </a:lnTo>
                <a:lnTo>
                  <a:pt x="209537" y="168427"/>
                </a:lnTo>
                <a:lnTo>
                  <a:pt x="218109" y="164744"/>
                </a:lnTo>
                <a:lnTo>
                  <a:pt x="212013" y="157695"/>
                </a:lnTo>
                <a:lnTo>
                  <a:pt x="220649" y="154165"/>
                </a:lnTo>
                <a:lnTo>
                  <a:pt x="214630" y="147027"/>
                </a:lnTo>
                <a:lnTo>
                  <a:pt x="223316" y="143598"/>
                </a:lnTo>
                <a:lnTo>
                  <a:pt x="217436" y="136385"/>
                </a:lnTo>
                <a:lnTo>
                  <a:pt x="226187" y="133108"/>
                </a:lnTo>
                <a:lnTo>
                  <a:pt x="220421" y="125780"/>
                </a:lnTo>
                <a:lnTo>
                  <a:pt x="229184" y="122669"/>
                </a:lnTo>
                <a:lnTo>
                  <a:pt x="226779" y="119507"/>
                </a:lnTo>
                <a:close/>
              </a:path>
              <a:path w="510540" h="510539">
                <a:moveTo>
                  <a:pt x="386391" y="36626"/>
                </a:moveTo>
                <a:lnTo>
                  <a:pt x="272783" y="36626"/>
                </a:lnTo>
                <a:lnTo>
                  <a:pt x="280428" y="41998"/>
                </a:lnTo>
                <a:lnTo>
                  <a:pt x="280347" y="81381"/>
                </a:lnTo>
                <a:lnTo>
                  <a:pt x="279454" y="354523"/>
                </a:lnTo>
                <a:lnTo>
                  <a:pt x="279329" y="459600"/>
                </a:lnTo>
                <a:lnTo>
                  <a:pt x="280022" y="502678"/>
                </a:lnTo>
                <a:lnTo>
                  <a:pt x="280200" y="510057"/>
                </a:lnTo>
                <a:lnTo>
                  <a:pt x="298529" y="507555"/>
                </a:lnTo>
                <a:lnTo>
                  <a:pt x="316420" y="503769"/>
                </a:lnTo>
                <a:lnTo>
                  <a:pt x="333835" y="498761"/>
                </a:lnTo>
                <a:lnTo>
                  <a:pt x="350735" y="492594"/>
                </a:lnTo>
                <a:lnTo>
                  <a:pt x="350862" y="490029"/>
                </a:lnTo>
                <a:lnTo>
                  <a:pt x="351129" y="487476"/>
                </a:lnTo>
                <a:lnTo>
                  <a:pt x="352933" y="440690"/>
                </a:lnTo>
                <a:lnTo>
                  <a:pt x="353628" y="395630"/>
                </a:lnTo>
                <a:lnTo>
                  <a:pt x="353879" y="386350"/>
                </a:lnTo>
                <a:lnTo>
                  <a:pt x="354105" y="380517"/>
                </a:lnTo>
                <a:lnTo>
                  <a:pt x="354141" y="369244"/>
                </a:lnTo>
                <a:lnTo>
                  <a:pt x="353174" y="360260"/>
                </a:lnTo>
                <a:lnTo>
                  <a:pt x="352488" y="356400"/>
                </a:lnTo>
                <a:lnTo>
                  <a:pt x="349910" y="352691"/>
                </a:lnTo>
                <a:lnTo>
                  <a:pt x="346786" y="349732"/>
                </a:lnTo>
                <a:lnTo>
                  <a:pt x="336590" y="340179"/>
                </a:lnTo>
                <a:lnTo>
                  <a:pt x="322529" y="322805"/>
                </a:lnTo>
                <a:lnTo>
                  <a:pt x="310078" y="296283"/>
                </a:lnTo>
                <a:lnTo>
                  <a:pt x="304711" y="259283"/>
                </a:lnTo>
                <a:lnTo>
                  <a:pt x="309556" y="220100"/>
                </a:lnTo>
                <a:lnTo>
                  <a:pt x="322535" y="189398"/>
                </a:lnTo>
                <a:lnTo>
                  <a:pt x="341315" y="169368"/>
                </a:lnTo>
                <a:lnTo>
                  <a:pt x="363562" y="162204"/>
                </a:lnTo>
                <a:lnTo>
                  <a:pt x="492378" y="162204"/>
                </a:lnTo>
                <a:lnTo>
                  <a:pt x="475509" y="126614"/>
                </a:lnTo>
                <a:lnTo>
                  <a:pt x="450332" y="90936"/>
                </a:lnTo>
                <a:lnTo>
                  <a:pt x="419575" y="60125"/>
                </a:lnTo>
                <a:lnTo>
                  <a:pt x="386391" y="36626"/>
                </a:lnTo>
                <a:close/>
              </a:path>
              <a:path w="510540" h="510539">
                <a:moveTo>
                  <a:pt x="492378" y="162204"/>
                </a:moveTo>
                <a:lnTo>
                  <a:pt x="363562" y="162204"/>
                </a:lnTo>
                <a:lnTo>
                  <a:pt x="385799" y="169368"/>
                </a:lnTo>
                <a:lnTo>
                  <a:pt x="404580" y="189398"/>
                </a:lnTo>
                <a:lnTo>
                  <a:pt x="417566" y="220100"/>
                </a:lnTo>
                <a:lnTo>
                  <a:pt x="422414" y="259283"/>
                </a:lnTo>
                <a:lnTo>
                  <a:pt x="417044" y="296283"/>
                </a:lnTo>
                <a:lnTo>
                  <a:pt x="404583" y="322805"/>
                </a:lnTo>
                <a:lnTo>
                  <a:pt x="390503" y="340179"/>
                </a:lnTo>
                <a:lnTo>
                  <a:pt x="380276" y="349732"/>
                </a:lnTo>
                <a:lnTo>
                  <a:pt x="377151" y="352691"/>
                </a:lnTo>
                <a:lnTo>
                  <a:pt x="374637" y="356400"/>
                </a:lnTo>
                <a:lnTo>
                  <a:pt x="373926" y="360260"/>
                </a:lnTo>
                <a:lnTo>
                  <a:pt x="372942" y="369244"/>
                </a:lnTo>
                <a:lnTo>
                  <a:pt x="372983" y="380517"/>
                </a:lnTo>
                <a:lnTo>
                  <a:pt x="373273" y="388088"/>
                </a:lnTo>
                <a:lnTo>
                  <a:pt x="373471" y="395630"/>
                </a:lnTo>
                <a:lnTo>
                  <a:pt x="374180" y="440690"/>
                </a:lnTo>
                <a:lnTo>
                  <a:pt x="375678" y="480999"/>
                </a:lnTo>
                <a:lnTo>
                  <a:pt x="413484" y="456106"/>
                </a:lnTo>
                <a:lnTo>
                  <a:pt x="446233" y="425054"/>
                </a:lnTo>
                <a:lnTo>
                  <a:pt x="473070" y="388715"/>
                </a:lnTo>
                <a:lnTo>
                  <a:pt x="493245" y="347818"/>
                </a:lnTo>
                <a:lnTo>
                  <a:pt x="505939" y="303188"/>
                </a:lnTo>
                <a:lnTo>
                  <a:pt x="510349" y="255625"/>
                </a:lnTo>
                <a:lnTo>
                  <a:pt x="506238" y="209681"/>
                </a:lnTo>
                <a:lnTo>
                  <a:pt x="494384" y="166436"/>
                </a:lnTo>
                <a:lnTo>
                  <a:pt x="492378" y="162204"/>
                </a:lnTo>
                <a:close/>
              </a:path>
              <a:path w="510540" h="510539">
                <a:moveTo>
                  <a:pt x="255155" y="0"/>
                </a:moveTo>
                <a:lnTo>
                  <a:pt x="209294" y="4119"/>
                </a:lnTo>
                <a:lnTo>
                  <a:pt x="166128" y="15994"/>
                </a:lnTo>
                <a:lnTo>
                  <a:pt x="126379" y="34904"/>
                </a:lnTo>
                <a:lnTo>
                  <a:pt x="90767" y="60125"/>
                </a:lnTo>
                <a:lnTo>
                  <a:pt x="60013" y="90936"/>
                </a:lnTo>
                <a:lnTo>
                  <a:pt x="34838" y="126614"/>
                </a:lnTo>
                <a:lnTo>
                  <a:pt x="15964" y="166436"/>
                </a:lnTo>
                <a:lnTo>
                  <a:pt x="4111" y="209681"/>
                </a:lnTo>
                <a:lnTo>
                  <a:pt x="0" y="255625"/>
                </a:lnTo>
                <a:lnTo>
                  <a:pt x="5147" y="306848"/>
                </a:lnTo>
                <a:lnTo>
                  <a:pt x="19905" y="354523"/>
                </a:lnTo>
                <a:lnTo>
                  <a:pt x="43246" y="397671"/>
                </a:lnTo>
                <a:lnTo>
                  <a:pt x="74143" y="435309"/>
                </a:lnTo>
                <a:lnTo>
                  <a:pt x="111569" y="466458"/>
                </a:lnTo>
                <a:lnTo>
                  <a:pt x="111681" y="462795"/>
                </a:lnTo>
                <a:lnTo>
                  <a:pt x="111775" y="460849"/>
                </a:lnTo>
                <a:lnTo>
                  <a:pt x="112256" y="440690"/>
                </a:lnTo>
                <a:lnTo>
                  <a:pt x="112526" y="425054"/>
                </a:lnTo>
                <a:lnTo>
                  <a:pt x="112639" y="415213"/>
                </a:lnTo>
                <a:lnTo>
                  <a:pt x="112763" y="395630"/>
                </a:lnTo>
                <a:lnTo>
                  <a:pt x="113015" y="388715"/>
                </a:lnTo>
                <a:lnTo>
                  <a:pt x="113485" y="380517"/>
                </a:lnTo>
                <a:lnTo>
                  <a:pt x="113540" y="372984"/>
                </a:lnTo>
                <a:lnTo>
                  <a:pt x="112636" y="365556"/>
                </a:lnTo>
                <a:lnTo>
                  <a:pt x="111658" y="361061"/>
                </a:lnTo>
                <a:lnTo>
                  <a:pt x="107696" y="355892"/>
                </a:lnTo>
                <a:lnTo>
                  <a:pt x="96690" y="349462"/>
                </a:lnTo>
                <a:lnTo>
                  <a:pt x="89122" y="343766"/>
                </a:lnTo>
                <a:lnTo>
                  <a:pt x="82878" y="335704"/>
                </a:lnTo>
                <a:lnTo>
                  <a:pt x="80098" y="324662"/>
                </a:lnTo>
                <a:lnTo>
                  <a:pt x="80670" y="296283"/>
                </a:lnTo>
                <a:lnTo>
                  <a:pt x="83123" y="238931"/>
                </a:lnTo>
                <a:lnTo>
                  <a:pt x="87248" y="176051"/>
                </a:lnTo>
                <a:lnTo>
                  <a:pt x="93014" y="122186"/>
                </a:lnTo>
                <a:lnTo>
                  <a:pt x="94589" y="119507"/>
                </a:lnTo>
                <a:lnTo>
                  <a:pt x="226779" y="119507"/>
                </a:lnTo>
                <a:lnTo>
                  <a:pt x="223545" y="115252"/>
                </a:lnTo>
                <a:lnTo>
                  <a:pt x="232333" y="112255"/>
                </a:lnTo>
                <a:lnTo>
                  <a:pt x="226834" y="104762"/>
                </a:lnTo>
                <a:lnTo>
                  <a:pt x="235686" y="101892"/>
                </a:lnTo>
                <a:lnTo>
                  <a:pt x="230263" y="94310"/>
                </a:lnTo>
                <a:lnTo>
                  <a:pt x="239128" y="91554"/>
                </a:lnTo>
                <a:lnTo>
                  <a:pt x="233883" y="83921"/>
                </a:lnTo>
                <a:lnTo>
                  <a:pt x="242811" y="81381"/>
                </a:lnTo>
                <a:lnTo>
                  <a:pt x="237705" y="73596"/>
                </a:lnTo>
                <a:lnTo>
                  <a:pt x="246722" y="71285"/>
                </a:lnTo>
                <a:lnTo>
                  <a:pt x="241871" y="63334"/>
                </a:lnTo>
                <a:lnTo>
                  <a:pt x="250977" y="61455"/>
                </a:lnTo>
                <a:lnTo>
                  <a:pt x="247116" y="53365"/>
                </a:lnTo>
                <a:lnTo>
                  <a:pt x="253731" y="45188"/>
                </a:lnTo>
                <a:lnTo>
                  <a:pt x="259967" y="40052"/>
                </a:lnTo>
                <a:lnTo>
                  <a:pt x="265238" y="37388"/>
                </a:lnTo>
                <a:lnTo>
                  <a:pt x="268960" y="36626"/>
                </a:lnTo>
                <a:lnTo>
                  <a:pt x="386391" y="36626"/>
                </a:lnTo>
                <a:lnTo>
                  <a:pt x="383959" y="34904"/>
                </a:lnTo>
                <a:lnTo>
                  <a:pt x="344203" y="15994"/>
                </a:lnTo>
                <a:lnTo>
                  <a:pt x="301028" y="4119"/>
                </a:lnTo>
                <a:lnTo>
                  <a:pt x="255155" y="0"/>
                </a:lnTo>
                <a:close/>
              </a:path>
              <a:path w="510540" h="510539">
                <a:moveTo>
                  <a:pt x="114973" y="119507"/>
                </a:moveTo>
                <a:lnTo>
                  <a:pt x="94589" y="119507"/>
                </a:lnTo>
                <a:lnTo>
                  <a:pt x="96113" y="122580"/>
                </a:lnTo>
                <a:lnTo>
                  <a:pt x="96472" y="137491"/>
                </a:lnTo>
                <a:lnTo>
                  <a:pt x="97095" y="168427"/>
                </a:lnTo>
                <a:lnTo>
                  <a:pt x="97321" y="186016"/>
                </a:lnTo>
                <a:lnTo>
                  <a:pt x="97430" y="228879"/>
                </a:lnTo>
                <a:lnTo>
                  <a:pt x="97330" y="238931"/>
                </a:lnTo>
                <a:lnTo>
                  <a:pt x="97231" y="243840"/>
                </a:lnTo>
                <a:lnTo>
                  <a:pt x="104711" y="243840"/>
                </a:lnTo>
                <a:lnTo>
                  <a:pt x="107226" y="240652"/>
                </a:lnTo>
                <a:lnTo>
                  <a:pt x="107343" y="221488"/>
                </a:lnTo>
                <a:lnTo>
                  <a:pt x="108185" y="207390"/>
                </a:lnTo>
                <a:lnTo>
                  <a:pt x="110595" y="175361"/>
                </a:lnTo>
                <a:lnTo>
                  <a:pt x="114743" y="122186"/>
                </a:lnTo>
                <a:lnTo>
                  <a:pt x="114973" y="119507"/>
                </a:lnTo>
                <a:close/>
              </a:path>
              <a:path w="510540" h="510539">
                <a:moveTo>
                  <a:pt x="155384" y="119507"/>
                </a:moveTo>
                <a:lnTo>
                  <a:pt x="134988" y="119507"/>
                </a:lnTo>
                <a:lnTo>
                  <a:pt x="135306" y="122669"/>
                </a:lnTo>
                <a:lnTo>
                  <a:pt x="136451" y="137491"/>
                </a:lnTo>
                <a:lnTo>
                  <a:pt x="139026" y="171694"/>
                </a:lnTo>
                <a:lnTo>
                  <a:pt x="141579" y="207670"/>
                </a:lnTo>
                <a:lnTo>
                  <a:pt x="142741" y="228879"/>
                </a:lnTo>
                <a:lnTo>
                  <a:pt x="142773" y="240652"/>
                </a:lnTo>
                <a:lnTo>
                  <a:pt x="145300" y="243840"/>
                </a:lnTo>
                <a:lnTo>
                  <a:pt x="152755" y="243840"/>
                </a:lnTo>
                <a:lnTo>
                  <a:pt x="152194" y="218135"/>
                </a:lnTo>
                <a:lnTo>
                  <a:pt x="152264" y="189398"/>
                </a:lnTo>
                <a:lnTo>
                  <a:pt x="152665" y="169368"/>
                </a:lnTo>
                <a:lnTo>
                  <a:pt x="153898" y="122580"/>
                </a:lnTo>
                <a:lnTo>
                  <a:pt x="155384" y="119507"/>
                </a:lnTo>
                <a:close/>
              </a:path>
              <a:path w="510540" h="510539">
                <a:moveTo>
                  <a:pt x="131660" y="119507"/>
                </a:moveTo>
                <a:lnTo>
                  <a:pt x="118351" y="119507"/>
                </a:lnTo>
                <a:lnTo>
                  <a:pt x="118262" y="126614"/>
                </a:lnTo>
                <a:lnTo>
                  <a:pt x="119850" y="199730"/>
                </a:lnTo>
                <a:lnTo>
                  <a:pt x="120675" y="230898"/>
                </a:lnTo>
                <a:lnTo>
                  <a:pt x="120777" y="234099"/>
                </a:lnTo>
                <a:lnTo>
                  <a:pt x="119583" y="242951"/>
                </a:lnTo>
                <a:lnTo>
                  <a:pt x="130390" y="242951"/>
                </a:lnTo>
                <a:lnTo>
                  <a:pt x="129209" y="234099"/>
                </a:lnTo>
                <a:lnTo>
                  <a:pt x="130373" y="192076"/>
                </a:lnTo>
                <a:lnTo>
                  <a:pt x="131805" y="122186"/>
                </a:lnTo>
                <a:lnTo>
                  <a:pt x="131660" y="119507"/>
                </a:lnTo>
                <a:close/>
              </a:path>
            </a:pathLst>
          </a:custGeom>
          <a:solidFill>
            <a:srgbClr val="6F2E8F"/>
          </a:solidFill>
        </p:spPr>
        <p:txBody>
          <a:bodyPr wrap="square" lIns="0" tIns="0" rIns="0" bIns="0" rtlCol="0"/>
          <a:lstStyle/>
          <a:p>
            <a:endParaRPr/>
          </a:p>
        </p:txBody>
      </p:sp>
      <p:pic>
        <p:nvPicPr>
          <p:cNvPr id="16" name="Picture 15"/>
          <p:cNvPicPr>
            <a:picLocks noChangeAspect="1"/>
          </p:cNvPicPr>
          <p:nvPr/>
        </p:nvPicPr>
        <p:blipFill>
          <a:blip r:embed="rId3"/>
          <a:stretch>
            <a:fillRect/>
          </a:stretch>
        </p:blipFill>
        <p:spPr>
          <a:xfrm>
            <a:off x="3239266" y="1090784"/>
            <a:ext cx="2799899" cy="1001498"/>
          </a:xfrm>
          <a:prstGeom prst="rect">
            <a:avLst/>
          </a:prstGeom>
        </p:spPr>
      </p:pic>
      <p:sp>
        <p:nvSpPr>
          <p:cNvPr id="17" name="Content Placeholder 2"/>
          <p:cNvSpPr txBox="1">
            <a:spLocks/>
          </p:cNvSpPr>
          <p:nvPr/>
        </p:nvSpPr>
        <p:spPr>
          <a:xfrm>
            <a:off x="524415" y="2092283"/>
            <a:ext cx="8229600" cy="24454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 goal of Community </a:t>
            </a:r>
            <a:r>
              <a:rPr lang="en-US" sz="2000" dirty="0" err="1" smtClean="0"/>
              <a:t>HealthChoices</a:t>
            </a:r>
            <a:r>
              <a:rPr lang="en-US" sz="2000" dirty="0" smtClean="0"/>
              <a:t> is to align and coordinate participants’ Medicare and Medicaid benefits</a:t>
            </a:r>
          </a:p>
          <a:p>
            <a:r>
              <a:rPr lang="en-US" sz="2000" dirty="0" smtClean="0"/>
              <a:t>One card, one-stop shop for assistance</a:t>
            </a:r>
          </a:p>
          <a:p>
            <a:r>
              <a:rPr lang="en-US" sz="2000" dirty="0" smtClean="0"/>
              <a:t>More </a:t>
            </a:r>
            <a:r>
              <a:rPr lang="en-US" sz="2000" dirty="0"/>
              <a:t>services for no </a:t>
            </a:r>
            <a:r>
              <a:rPr lang="en-US" sz="2000" dirty="0" smtClean="0"/>
              <a:t>cost</a:t>
            </a:r>
          </a:p>
          <a:p>
            <a:r>
              <a:rPr lang="en-US" sz="2000" dirty="0"/>
              <a:t>D-SNP participants will have more services covered by Medicare that would not have to be covered by </a:t>
            </a:r>
            <a:r>
              <a:rPr lang="en-US" sz="2000" dirty="0" smtClean="0"/>
              <a:t>CHC</a:t>
            </a:r>
          </a:p>
          <a:p>
            <a:r>
              <a:rPr lang="en-US" sz="2000" dirty="0" smtClean="0"/>
              <a:t>Continuous </a:t>
            </a:r>
            <a:r>
              <a:rPr lang="en-US" sz="2000" dirty="0"/>
              <a:t>service and delivery improvements for the participants</a:t>
            </a:r>
          </a:p>
          <a:p>
            <a:endParaRPr lang="en-US" sz="2400" dirty="0"/>
          </a:p>
          <a:p>
            <a:pPr lvl="7"/>
            <a:endParaRPr lang="en-US" sz="1200" dirty="0"/>
          </a:p>
          <a:p>
            <a:endParaRPr lang="en-US" dirty="0" smtClean="0"/>
          </a:p>
        </p:txBody>
      </p:sp>
    </p:spTree>
    <p:extLst>
      <p:ext uri="{BB962C8B-B14F-4D97-AF65-F5344CB8AC3E}">
        <p14:creationId xmlns:p14="http://schemas.microsoft.com/office/powerpoint/2010/main" val="714433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31" y="257583"/>
            <a:ext cx="6410959" cy="553998"/>
          </a:xfrm>
        </p:spPr>
        <p:txBody>
          <a:bodyPr/>
          <a:lstStyle/>
          <a:p>
            <a:r>
              <a:rPr lang="en-US" dirty="0" smtClean="0"/>
              <a:t>CHC Non-Medical Transport</a:t>
            </a:r>
            <a:endParaRPr lang="en-US" dirty="0"/>
          </a:p>
        </p:txBody>
      </p:sp>
      <p:pic>
        <p:nvPicPr>
          <p:cNvPr id="3" name="Picture 2"/>
          <p:cNvPicPr>
            <a:picLocks noChangeAspect="1"/>
          </p:cNvPicPr>
          <p:nvPr/>
        </p:nvPicPr>
        <p:blipFill>
          <a:blip r:embed="rId3"/>
          <a:stretch>
            <a:fillRect/>
          </a:stretch>
        </p:blipFill>
        <p:spPr>
          <a:xfrm>
            <a:off x="933386" y="1049865"/>
            <a:ext cx="7172036" cy="4810512"/>
          </a:xfrm>
          <a:prstGeom prst="rect">
            <a:avLst/>
          </a:prstGeom>
        </p:spPr>
      </p:pic>
    </p:spTree>
    <p:extLst>
      <p:ext uri="{BB962C8B-B14F-4D97-AF65-F5344CB8AC3E}">
        <p14:creationId xmlns:p14="http://schemas.microsoft.com/office/powerpoint/2010/main" val="53404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076" y="144847"/>
            <a:ext cx="6410959" cy="1122680"/>
          </a:xfrm>
        </p:spPr>
        <p:txBody>
          <a:bodyPr/>
          <a:lstStyle/>
          <a:p>
            <a:r>
              <a:rPr lang="en-US" sz="3600" b="1" dirty="0"/>
              <a:t>How We Support You…</a:t>
            </a:r>
          </a:p>
        </p:txBody>
      </p:sp>
      <p:sp>
        <p:nvSpPr>
          <p:cNvPr id="8" name="TextBox 7"/>
          <p:cNvSpPr txBox="1"/>
          <p:nvPr/>
        </p:nvSpPr>
        <p:spPr>
          <a:xfrm>
            <a:off x="731135" y="1405217"/>
            <a:ext cx="2287016" cy="1631216"/>
          </a:xfrm>
          <a:prstGeom prst="rect">
            <a:avLst/>
          </a:prstGeom>
          <a:solidFill>
            <a:srgbClr val="92D050"/>
          </a:solidFill>
        </p:spPr>
        <p:txBody>
          <a:bodyPr wrap="square" rtlCol="0">
            <a:spAutoFit/>
          </a:bodyPr>
          <a:lstStyle/>
          <a:p>
            <a:pPr algn="ctr"/>
            <a:r>
              <a:rPr lang="en-US" sz="2800" b="1" dirty="0" smtClean="0">
                <a:solidFill>
                  <a:schemeClr val="bg1"/>
                </a:solidFill>
              </a:rPr>
              <a:t>SUPPORT:</a:t>
            </a:r>
          </a:p>
          <a:p>
            <a:pPr algn="ctr"/>
            <a:r>
              <a:rPr lang="en-US" sz="2400" b="1" dirty="0" smtClean="0">
                <a:solidFill>
                  <a:schemeClr val="bg1"/>
                </a:solidFill>
              </a:rPr>
              <a:t>Pre go-live</a:t>
            </a:r>
          </a:p>
          <a:p>
            <a:pPr algn="ctr"/>
            <a:r>
              <a:rPr lang="en-US" sz="2400" b="1" dirty="0" smtClean="0">
                <a:solidFill>
                  <a:schemeClr val="bg1"/>
                </a:solidFill>
              </a:rPr>
              <a:t>Post go-live</a:t>
            </a:r>
          </a:p>
          <a:p>
            <a:pPr algn="ctr"/>
            <a:r>
              <a:rPr lang="en-US" sz="2400" b="1" dirty="0" smtClean="0">
                <a:solidFill>
                  <a:schemeClr val="bg1"/>
                </a:solidFill>
              </a:rPr>
              <a:t>On-going</a:t>
            </a:r>
          </a:p>
        </p:txBody>
      </p:sp>
      <p:grpSp>
        <p:nvGrpSpPr>
          <p:cNvPr id="15" name="Group 14"/>
          <p:cNvGrpSpPr/>
          <p:nvPr/>
        </p:nvGrpSpPr>
        <p:grpSpPr>
          <a:xfrm>
            <a:off x="4331949" y="1111818"/>
            <a:ext cx="4441085" cy="4441092"/>
            <a:chOff x="2044604" y="1468829"/>
            <a:chExt cx="4524324" cy="4524324"/>
          </a:xfrm>
        </p:grpSpPr>
        <p:grpSp>
          <p:nvGrpSpPr>
            <p:cNvPr id="16" name="Group 15"/>
            <p:cNvGrpSpPr/>
            <p:nvPr/>
          </p:nvGrpSpPr>
          <p:grpSpPr>
            <a:xfrm>
              <a:off x="2044604" y="1468829"/>
              <a:ext cx="4524324" cy="4524324"/>
              <a:chOff x="-1062920" y="989986"/>
              <a:chExt cx="4524324" cy="4524324"/>
            </a:xfrm>
          </p:grpSpPr>
          <p:sp>
            <p:nvSpPr>
              <p:cNvPr id="20" name="Freeform 19"/>
              <p:cNvSpPr/>
              <p:nvPr/>
            </p:nvSpPr>
            <p:spPr>
              <a:xfrm>
                <a:off x="-996978" y="995850"/>
                <a:ext cx="4435221" cy="4435221"/>
              </a:xfrm>
              <a:custGeom>
                <a:avLst/>
                <a:gdLst>
                  <a:gd name="connsiteX0" fmla="*/ 2217610 w 4435221"/>
                  <a:gd name="connsiteY0" fmla="*/ 0 h 4435221"/>
                  <a:gd name="connsiteX1" fmla="*/ 4435221 w 4435221"/>
                  <a:gd name="connsiteY1" fmla="*/ 2217611 h 4435221"/>
                  <a:gd name="connsiteX2" fmla="*/ 2217611 w 4435221"/>
                  <a:gd name="connsiteY2" fmla="*/ 2217611 h 4435221"/>
                  <a:gd name="connsiteX3" fmla="*/ 2217610 w 4435221"/>
                  <a:gd name="connsiteY3" fmla="*/ 0 h 4435221"/>
                </a:gdLst>
                <a:ahLst/>
                <a:cxnLst>
                  <a:cxn ang="0">
                    <a:pos x="connsiteX0" y="connsiteY0"/>
                  </a:cxn>
                  <a:cxn ang="0">
                    <a:pos x="connsiteX1" y="connsiteY1"/>
                  </a:cxn>
                  <a:cxn ang="0">
                    <a:pos x="connsiteX2" y="connsiteY2"/>
                  </a:cxn>
                  <a:cxn ang="0">
                    <a:pos x="connsiteX3" y="connsiteY3"/>
                  </a:cxn>
                </a:cxnLst>
                <a:rect l="l" t="t" r="r" b="b"/>
                <a:pathLst>
                  <a:path w="4435221" h="4435221">
                    <a:moveTo>
                      <a:pt x="2217610" y="0"/>
                    </a:moveTo>
                    <a:cubicBezTo>
                      <a:pt x="3442363" y="0"/>
                      <a:pt x="4435221" y="992858"/>
                      <a:pt x="4435221" y="2217611"/>
                    </a:cubicBezTo>
                    <a:lnTo>
                      <a:pt x="2217611" y="2217611"/>
                    </a:lnTo>
                    <a:cubicBezTo>
                      <a:pt x="2217611" y="1478407"/>
                      <a:pt x="2217610" y="739204"/>
                      <a:pt x="2217610" y="0"/>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300049" tIns="852266" rIns="561865" bIns="2326449"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500" b="1" kern="1200" dirty="0" smtClean="0"/>
                  <a:t>ON-SITE</a:t>
                </a:r>
              </a:p>
              <a:p>
                <a:pPr lvl="0" algn="ctr" defTabSz="1022350">
                  <a:lnSpc>
                    <a:spcPct val="90000"/>
                  </a:lnSpc>
                  <a:spcBef>
                    <a:spcPct val="0"/>
                  </a:spcBef>
                  <a:spcAft>
                    <a:spcPct val="35000"/>
                  </a:spcAft>
                </a:pPr>
                <a:r>
                  <a:rPr lang="en-US" sz="2500" b="1" kern="1200" dirty="0" smtClean="0"/>
                  <a:t>TRAININGS</a:t>
                </a:r>
              </a:p>
              <a:p>
                <a:pPr lvl="0" algn="ctr" defTabSz="1022350">
                  <a:lnSpc>
                    <a:spcPct val="90000"/>
                  </a:lnSpc>
                  <a:spcBef>
                    <a:spcPct val="0"/>
                  </a:spcBef>
                  <a:spcAft>
                    <a:spcPct val="35000"/>
                  </a:spcAft>
                </a:pPr>
                <a:endParaRPr lang="en-US" sz="2500" b="1" kern="1200" dirty="0" smtClean="0"/>
              </a:p>
            </p:txBody>
          </p:sp>
          <p:sp>
            <p:nvSpPr>
              <p:cNvPr id="21" name="Freeform 20"/>
              <p:cNvSpPr/>
              <p:nvPr/>
            </p:nvSpPr>
            <p:spPr>
              <a:xfrm>
                <a:off x="-998157" y="1034538"/>
                <a:ext cx="4435221" cy="4435221"/>
              </a:xfrm>
              <a:custGeom>
                <a:avLst/>
                <a:gdLst>
                  <a:gd name="connsiteX0" fmla="*/ 4435221 w 4435221"/>
                  <a:gd name="connsiteY0" fmla="*/ 2217611 h 4435221"/>
                  <a:gd name="connsiteX1" fmla="*/ 2217610 w 4435221"/>
                  <a:gd name="connsiteY1" fmla="*/ 4435222 h 4435221"/>
                  <a:gd name="connsiteX2" fmla="*/ 2217611 w 4435221"/>
                  <a:gd name="connsiteY2" fmla="*/ 2217611 h 4435221"/>
                  <a:gd name="connsiteX3" fmla="*/ 4435221 w 4435221"/>
                  <a:gd name="connsiteY3" fmla="*/ 2217611 h 4435221"/>
                </a:gdLst>
                <a:ahLst/>
                <a:cxnLst>
                  <a:cxn ang="0">
                    <a:pos x="connsiteX0" y="connsiteY0"/>
                  </a:cxn>
                  <a:cxn ang="0">
                    <a:pos x="connsiteX1" y="connsiteY1"/>
                  </a:cxn>
                  <a:cxn ang="0">
                    <a:pos x="connsiteX2" y="connsiteY2"/>
                  </a:cxn>
                  <a:cxn ang="0">
                    <a:pos x="connsiteX3" y="connsiteY3"/>
                  </a:cxn>
                </a:cxnLst>
                <a:rect l="l" t="t" r="r" b="b"/>
                <a:pathLst>
                  <a:path w="4435221" h="4435221">
                    <a:moveTo>
                      <a:pt x="4435221" y="2217611"/>
                    </a:moveTo>
                    <a:cubicBezTo>
                      <a:pt x="4435221" y="3442364"/>
                      <a:pt x="3442363" y="4435222"/>
                      <a:pt x="2217610" y="4435222"/>
                    </a:cubicBezTo>
                    <a:cubicBezTo>
                      <a:pt x="2217610" y="3696018"/>
                      <a:pt x="2217611" y="2956815"/>
                      <a:pt x="2217611" y="2217611"/>
                    </a:cubicBezTo>
                    <a:lnTo>
                      <a:pt x="4435221" y="2217611"/>
                    </a:lnTo>
                    <a:close/>
                  </a:path>
                </a:pathLst>
              </a:custGeom>
            </p:spPr>
            <p:style>
              <a:lnRef idx="3">
                <a:schemeClr val="lt1">
                  <a:hueOff val="0"/>
                  <a:satOff val="0"/>
                  <a:lumOff val="0"/>
                  <a:alphaOff val="0"/>
                </a:schemeClr>
              </a:lnRef>
              <a:fillRef idx="1">
                <a:schemeClr val="accent2">
                  <a:hueOff val="1560506"/>
                  <a:satOff val="-1946"/>
                  <a:lumOff val="458"/>
                  <a:alphaOff val="0"/>
                </a:schemeClr>
              </a:fillRef>
              <a:effectRef idx="1">
                <a:schemeClr val="accent2">
                  <a:hueOff val="1560506"/>
                  <a:satOff val="-1946"/>
                  <a:lumOff val="458"/>
                  <a:alphaOff val="0"/>
                </a:schemeClr>
              </a:effectRef>
              <a:fontRef idx="minor">
                <a:schemeClr val="lt1"/>
              </a:fontRef>
            </p:style>
            <p:txBody>
              <a:bodyPr spcFirstLastPara="0" vert="horz" wrap="square" lIns="2328561" tIns="2328561" rIns="533353" bIns="850154" numCol="1" spcCol="1270" anchor="ctr" anchorCtr="0">
                <a:noAutofit/>
              </a:bodyPr>
              <a:lstStyle/>
              <a:p>
                <a:pPr lvl="0" algn="ctr" defTabSz="1111250">
                  <a:lnSpc>
                    <a:spcPct val="90000"/>
                  </a:lnSpc>
                  <a:spcBef>
                    <a:spcPct val="0"/>
                  </a:spcBef>
                  <a:spcAft>
                    <a:spcPct val="35000"/>
                  </a:spcAft>
                </a:pPr>
                <a:endParaRPr lang="en-US" sz="2500" b="1" kern="1200" dirty="0" smtClean="0"/>
              </a:p>
              <a:p>
                <a:pPr lvl="0" algn="ctr" defTabSz="1111250">
                  <a:lnSpc>
                    <a:spcPct val="90000"/>
                  </a:lnSpc>
                  <a:spcBef>
                    <a:spcPct val="0"/>
                  </a:spcBef>
                  <a:spcAft>
                    <a:spcPct val="35000"/>
                  </a:spcAft>
                </a:pPr>
                <a:r>
                  <a:rPr lang="en-US" sz="2500" b="1" kern="1200" dirty="0" smtClean="0"/>
                  <a:t>WEBINARS</a:t>
                </a:r>
                <a:endParaRPr lang="en-US" sz="2500" b="1" kern="1200" dirty="0"/>
              </a:p>
            </p:txBody>
          </p:sp>
          <p:sp>
            <p:nvSpPr>
              <p:cNvPr id="22" name="Freeform 21"/>
              <p:cNvSpPr/>
              <p:nvPr/>
            </p:nvSpPr>
            <p:spPr>
              <a:xfrm>
                <a:off x="-1032960" y="1044784"/>
                <a:ext cx="4435221" cy="4435221"/>
              </a:xfrm>
              <a:custGeom>
                <a:avLst/>
                <a:gdLst>
                  <a:gd name="connsiteX0" fmla="*/ 2217611 w 4435221"/>
                  <a:gd name="connsiteY0" fmla="*/ 4435221 h 4435221"/>
                  <a:gd name="connsiteX1" fmla="*/ 0 w 4435221"/>
                  <a:gd name="connsiteY1" fmla="*/ 2217610 h 4435221"/>
                  <a:gd name="connsiteX2" fmla="*/ 2217611 w 4435221"/>
                  <a:gd name="connsiteY2" fmla="*/ 2217611 h 4435221"/>
                  <a:gd name="connsiteX3" fmla="*/ 2217611 w 4435221"/>
                  <a:gd name="connsiteY3" fmla="*/ 4435221 h 4435221"/>
                </a:gdLst>
                <a:ahLst/>
                <a:cxnLst>
                  <a:cxn ang="0">
                    <a:pos x="connsiteX0" y="connsiteY0"/>
                  </a:cxn>
                  <a:cxn ang="0">
                    <a:pos x="connsiteX1" y="connsiteY1"/>
                  </a:cxn>
                  <a:cxn ang="0">
                    <a:pos x="connsiteX2" y="connsiteY2"/>
                  </a:cxn>
                  <a:cxn ang="0">
                    <a:pos x="connsiteX3" y="connsiteY3"/>
                  </a:cxn>
                </a:cxnLst>
                <a:rect l="l" t="t" r="r" b="b"/>
                <a:pathLst>
                  <a:path w="4435221" h="4435221">
                    <a:moveTo>
                      <a:pt x="2217611" y="4435221"/>
                    </a:moveTo>
                    <a:cubicBezTo>
                      <a:pt x="992858" y="4435221"/>
                      <a:pt x="0" y="3442363"/>
                      <a:pt x="0" y="2217610"/>
                    </a:cubicBezTo>
                    <a:lnTo>
                      <a:pt x="2217611" y="2217611"/>
                    </a:lnTo>
                    <a:lnTo>
                      <a:pt x="2217611" y="4435221"/>
                    </a:lnTo>
                    <a:close/>
                  </a:path>
                </a:pathLst>
              </a:custGeom>
            </p:spPr>
            <p:style>
              <a:lnRef idx="3">
                <a:schemeClr val="lt1">
                  <a:hueOff val="0"/>
                  <a:satOff val="0"/>
                  <a:lumOff val="0"/>
                  <a:alphaOff val="0"/>
                </a:schemeClr>
              </a:lnRef>
              <a:fillRef idx="1">
                <a:schemeClr val="accent2">
                  <a:hueOff val="3121013"/>
                  <a:satOff val="-3893"/>
                  <a:lumOff val="915"/>
                  <a:alphaOff val="0"/>
                </a:schemeClr>
              </a:fillRef>
              <a:effectRef idx="1">
                <a:schemeClr val="accent2">
                  <a:hueOff val="3121013"/>
                  <a:satOff val="-3893"/>
                  <a:lumOff val="915"/>
                  <a:alphaOff val="0"/>
                </a:schemeClr>
              </a:effectRef>
              <a:fontRef idx="minor">
                <a:schemeClr val="lt1"/>
              </a:fontRef>
            </p:style>
            <p:txBody>
              <a:bodyPr spcFirstLastPara="0" vert="horz" wrap="square" lIns="533352" tIns="2328560" rIns="2328562" bIns="850155" numCol="1" spcCol="1270" anchor="ctr" anchorCtr="0">
                <a:noAutofit/>
              </a:bodyPr>
              <a:lstStyle/>
              <a:p>
                <a:pPr lvl="0" algn="ctr" defTabSz="1111250">
                  <a:lnSpc>
                    <a:spcPct val="90000"/>
                  </a:lnSpc>
                  <a:spcBef>
                    <a:spcPct val="0"/>
                  </a:spcBef>
                  <a:spcAft>
                    <a:spcPct val="35000"/>
                  </a:spcAft>
                </a:pPr>
                <a:r>
                  <a:rPr lang="en-US" sz="2500" b="1" kern="1200" dirty="0" smtClean="0"/>
                  <a:t/>
                </a:r>
                <a:br>
                  <a:rPr lang="en-US" sz="2500" b="1" kern="1200" dirty="0" smtClean="0"/>
                </a:br>
                <a:r>
                  <a:rPr lang="en-US" sz="2500" b="1" kern="1200" dirty="0" smtClean="0"/>
                  <a:t>LOCAL REPS         </a:t>
                </a:r>
                <a:endParaRPr lang="en-US" sz="2500" kern="1200" dirty="0"/>
              </a:p>
            </p:txBody>
          </p:sp>
          <p:sp>
            <p:nvSpPr>
              <p:cNvPr id="23" name="Freeform 22"/>
              <p:cNvSpPr/>
              <p:nvPr/>
            </p:nvSpPr>
            <p:spPr>
              <a:xfrm>
                <a:off x="-1062920" y="989986"/>
                <a:ext cx="4524324" cy="4524324"/>
              </a:xfrm>
              <a:custGeom>
                <a:avLst/>
                <a:gdLst>
                  <a:gd name="connsiteX0" fmla="*/ 0 w 4524324"/>
                  <a:gd name="connsiteY0" fmla="*/ 2262162 h 4524324"/>
                  <a:gd name="connsiteX1" fmla="*/ 2262162 w 4524324"/>
                  <a:gd name="connsiteY1" fmla="*/ 0 h 4524324"/>
                  <a:gd name="connsiteX2" fmla="*/ 2262162 w 4524324"/>
                  <a:gd name="connsiteY2" fmla="*/ 2262162 h 4524324"/>
                  <a:gd name="connsiteX3" fmla="*/ 0 w 4524324"/>
                  <a:gd name="connsiteY3" fmla="*/ 2262162 h 4524324"/>
                </a:gdLst>
                <a:ahLst/>
                <a:cxnLst>
                  <a:cxn ang="0">
                    <a:pos x="connsiteX0" y="connsiteY0"/>
                  </a:cxn>
                  <a:cxn ang="0">
                    <a:pos x="connsiteX1" y="connsiteY1"/>
                  </a:cxn>
                  <a:cxn ang="0">
                    <a:pos x="connsiteX2" y="connsiteY2"/>
                  </a:cxn>
                  <a:cxn ang="0">
                    <a:pos x="connsiteX3" y="connsiteY3"/>
                  </a:cxn>
                </a:cxnLst>
                <a:rect l="l" t="t" r="r" b="b"/>
                <a:pathLst>
                  <a:path w="4524324" h="4524324">
                    <a:moveTo>
                      <a:pt x="0" y="2262162"/>
                    </a:moveTo>
                    <a:cubicBezTo>
                      <a:pt x="0" y="1012804"/>
                      <a:pt x="1012804" y="0"/>
                      <a:pt x="2262162" y="0"/>
                    </a:cubicBezTo>
                    <a:lnTo>
                      <a:pt x="2262162" y="2262162"/>
                    </a:lnTo>
                    <a:lnTo>
                      <a:pt x="0" y="2262162"/>
                    </a:lnTo>
                    <a:close/>
                  </a:path>
                </a:pathLst>
              </a:custGeom>
            </p:spPr>
            <p:style>
              <a:lnRef idx="3">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lt1"/>
              </a:fontRef>
            </p:style>
            <p:txBody>
              <a:bodyPr spcFirstLastPara="0" vert="horz" wrap="square" lIns="543429" tIns="866596" rIns="2374704" bIns="2374703" numCol="1" spcCol="1270" anchor="ctr" anchorCtr="0">
                <a:noAutofit/>
              </a:bodyPr>
              <a:lstStyle/>
              <a:p>
                <a:pPr lvl="0" algn="ctr" defTabSz="1111250">
                  <a:lnSpc>
                    <a:spcPct val="90000"/>
                  </a:lnSpc>
                  <a:spcBef>
                    <a:spcPct val="0"/>
                  </a:spcBef>
                  <a:spcAft>
                    <a:spcPct val="35000"/>
                  </a:spcAft>
                </a:pPr>
                <a:r>
                  <a:rPr lang="en-US" sz="2500" b="1" kern="1200" dirty="0" smtClean="0"/>
                  <a:t>CALL CENTER</a:t>
                </a:r>
              </a:p>
              <a:p>
                <a:pPr lvl="0" algn="ctr" defTabSz="1111250">
                  <a:lnSpc>
                    <a:spcPct val="90000"/>
                  </a:lnSpc>
                  <a:spcBef>
                    <a:spcPct val="0"/>
                  </a:spcBef>
                  <a:spcAft>
                    <a:spcPct val="35000"/>
                  </a:spcAft>
                </a:pPr>
                <a:endParaRPr lang="en-US" sz="2500" b="1" kern="1200" dirty="0"/>
              </a:p>
            </p:txBody>
          </p:sp>
        </p:grpSp>
        <p:grpSp>
          <p:nvGrpSpPr>
            <p:cNvPr id="17" name="Group 16"/>
            <p:cNvGrpSpPr/>
            <p:nvPr/>
          </p:nvGrpSpPr>
          <p:grpSpPr>
            <a:xfrm>
              <a:off x="3685378" y="3085978"/>
              <a:ext cx="1285556" cy="1310518"/>
              <a:chOff x="2554514" y="2942168"/>
              <a:chExt cx="1285556" cy="1310518"/>
            </a:xfrm>
          </p:grpSpPr>
          <p:sp>
            <p:nvSpPr>
              <p:cNvPr id="18" name="Flowchart: Connector 17"/>
              <p:cNvSpPr/>
              <p:nvPr/>
            </p:nvSpPr>
            <p:spPr>
              <a:xfrm>
                <a:off x="2554514" y="2942168"/>
                <a:ext cx="1285556" cy="1310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Related image"/>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9118" y="3127086"/>
                <a:ext cx="946730" cy="84189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Rectangle 3"/>
          <p:cNvSpPr/>
          <p:nvPr/>
        </p:nvSpPr>
        <p:spPr>
          <a:xfrm>
            <a:off x="111184" y="3535508"/>
            <a:ext cx="4572000" cy="1754326"/>
          </a:xfrm>
          <a:prstGeom prst="rect">
            <a:avLst/>
          </a:prstGeom>
        </p:spPr>
        <p:txBody>
          <a:bodyPr>
            <a:spAutoFit/>
          </a:bodyPr>
          <a:lstStyle/>
          <a:p>
            <a:pPr marL="285750" indent="-285750">
              <a:buFont typeface="Arial" panose="020B0604020202020204" pitchFamily="34" charset="0"/>
              <a:buChar char="•"/>
            </a:pPr>
            <a:r>
              <a:rPr lang="en-US" dirty="0" smtClean="0"/>
              <a:t>Participant </a:t>
            </a:r>
            <a:r>
              <a:rPr lang="en-US" dirty="0"/>
              <a:t>needs or concerns</a:t>
            </a:r>
          </a:p>
          <a:p>
            <a:pPr marL="285750" indent="-285750">
              <a:buFont typeface="Arial" panose="020B0604020202020204" pitchFamily="34" charset="0"/>
              <a:buChar char="•"/>
            </a:pPr>
            <a:r>
              <a:rPr lang="en-US" dirty="0"/>
              <a:t>S</a:t>
            </a:r>
            <a:r>
              <a:rPr lang="en-US" dirty="0" smtClean="0"/>
              <a:t>ervice </a:t>
            </a:r>
            <a:r>
              <a:rPr lang="en-US" dirty="0"/>
              <a:t>related matters</a:t>
            </a:r>
          </a:p>
          <a:p>
            <a:pPr marL="285750" indent="-285750">
              <a:buFont typeface="Arial" panose="020B0604020202020204" pitchFamily="34" charset="0"/>
              <a:buChar char="•"/>
            </a:pPr>
            <a:r>
              <a:rPr lang="en-US" dirty="0" smtClean="0"/>
              <a:t>Critical Incidents</a:t>
            </a:r>
          </a:p>
          <a:p>
            <a:pPr marL="285750" indent="-285750">
              <a:buFont typeface="Arial" panose="020B0604020202020204" pitchFamily="34" charset="0"/>
              <a:buChar char="•"/>
            </a:pPr>
            <a:r>
              <a:rPr lang="en-US" dirty="0" smtClean="0"/>
              <a:t>Admits/Discharges/Changes </a:t>
            </a:r>
            <a:r>
              <a:rPr lang="en-US" dirty="0"/>
              <a:t>in </a:t>
            </a:r>
            <a:r>
              <a:rPr lang="en-US" dirty="0" smtClean="0"/>
              <a:t>Conditions</a:t>
            </a:r>
            <a:endParaRPr lang="en-US" dirty="0"/>
          </a:p>
          <a:p>
            <a:pPr marL="285750" indent="-285750">
              <a:buFont typeface="Arial" panose="020B0604020202020204" pitchFamily="34" charset="0"/>
              <a:buChar char="•"/>
            </a:pPr>
            <a:r>
              <a:rPr lang="en-US" dirty="0"/>
              <a:t>Authorization </a:t>
            </a:r>
            <a:r>
              <a:rPr lang="en-US" dirty="0" smtClean="0"/>
              <a:t>Corrections</a:t>
            </a:r>
            <a:r>
              <a:rPr lang="en-US" dirty="0"/>
              <a:t>, </a:t>
            </a:r>
            <a:r>
              <a:rPr lang="en-US" dirty="0" smtClean="0"/>
              <a:t>Updates &amp; Changes</a:t>
            </a:r>
            <a:r>
              <a:rPr lang="en-US" dirty="0"/>
              <a:t>, </a:t>
            </a:r>
            <a:r>
              <a:rPr lang="en-US" dirty="0" smtClean="0"/>
              <a:t>Claim-</a:t>
            </a:r>
            <a:r>
              <a:rPr lang="en-US" dirty="0" err="1" smtClean="0"/>
              <a:t>Auth</a:t>
            </a:r>
            <a:r>
              <a:rPr lang="en-US" dirty="0" smtClean="0"/>
              <a:t> Related</a:t>
            </a:r>
            <a:endParaRPr lang="en-US" dirty="0"/>
          </a:p>
        </p:txBody>
      </p:sp>
    </p:spTree>
    <p:extLst>
      <p:ext uri="{BB962C8B-B14F-4D97-AF65-F5344CB8AC3E}">
        <p14:creationId xmlns:p14="http://schemas.microsoft.com/office/powerpoint/2010/main" val="201149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53000" y="1905000"/>
            <a:ext cx="3924300" cy="2661784"/>
            <a:chOff x="1219200" y="-228600"/>
            <a:chExt cx="11277600" cy="6400800"/>
          </a:xfrm>
        </p:grpSpPr>
        <p:pic>
          <p:nvPicPr>
            <p:cNvPr id="4" name="Picture 3"/>
            <p:cNvPicPr>
              <a:picLocks noChangeAspect="1"/>
            </p:cNvPicPr>
            <p:nvPr/>
          </p:nvPicPr>
          <p:blipFill rotWithShape="1">
            <a:blip r:embed="rId2"/>
            <a:srcRect l="50169" r="277"/>
            <a:stretch/>
          </p:blipFill>
          <p:spPr>
            <a:xfrm>
              <a:off x="1219200" y="-228600"/>
              <a:ext cx="11277600" cy="6400800"/>
            </a:xfrm>
            <a:prstGeom prst="rect">
              <a:avLst/>
            </a:prstGeom>
          </p:spPr>
        </p:pic>
        <p:sp>
          <p:nvSpPr>
            <p:cNvPr id="5" name="Rectangle 4"/>
            <p:cNvSpPr/>
            <p:nvPr/>
          </p:nvSpPr>
          <p:spPr>
            <a:xfrm>
              <a:off x="1219200" y="237185"/>
              <a:ext cx="11277600" cy="1819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bject 2"/>
          <p:cNvSpPr txBox="1">
            <a:spLocks noGrp="1"/>
          </p:cNvSpPr>
          <p:nvPr>
            <p:ph type="title"/>
          </p:nvPr>
        </p:nvSpPr>
        <p:spPr>
          <a:xfrm>
            <a:off x="383540" y="199085"/>
            <a:ext cx="3258185" cy="574675"/>
          </a:xfrm>
          <a:prstGeom prst="rect">
            <a:avLst/>
          </a:prstGeom>
        </p:spPr>
        <p:txBody>
          <a:bodyPr vert="horz" wrap="square" lIns="0" tIns="12700" rIns="0" bIns="0" rtlCol="0">
            <a:spAutoFit/>
          </a:bodyPr>
          <a:lstStyle/>
          <a:p>
            <a:pPr marL="12700">
              <a:lnSpc>
                <a:spcPct val="100000"/>
              </a:lnSpc>
              <a:spcBef>
                <a:spcPts val="100"/>
              </a:spcBef>
            </a:pPr>
            <a:r>
              <a:rPr spc="-15" dirty="0"/>
              <a:t>Web-Based</a:t>
            </a:r>
            <a:r>
              <a:rPr spc="-80" dirty="0"/>
              <a:t> </a:t>
            </a:r>
            <a:r>
              <a:rPr spc="-65" dirty="0"/>
              <a:t>Tools</a:t>
            </a:r>
          </a:p>
        </p:txBody>
      </p:sp>
      <p:sp>
        <p:nvSpPr>
          <p:cNvPr id="3" name="object 3"/>
          <p:cNvSpPr txBox="1"/>
          <p:nvPr/>
        </p:nvSpPr>
        <p:spPr>
          <a:xfrm>
            <a:off x="383540" y="773760"/>
            <a:ext cx="8303260" cy="4817344"/>
          </a:xfrm>
          <a:prstGeom prst="rect">
            <a:avLst/>
          </a:prstGeom>
        </p:spPr>
        <p:txBody>
          <a:bodyPr vert="horz" wrap="square" lIns="0" tIns="244475" rIns="0" bIns="0" rtlCol="0">
            <a:spAutoFit/>
          </a:bodyPr>
          <a:lstStyle/>
          <a:p>
            <a:pPr marL="927100">
              <a:lnSpc>
                <a:spcPct val="100000"/>
              </a:lnSpc>
              <a:spcBef>
                <a:spcPts val="1925"/>
              </a:spcBef>
            </a:pPr>
            <a:r>
              <a:rPr sz="3600" spc="-15" dirty="0">
                <a:solidFill>
                  <a:srgbClr val="F05A21"/>
                </a:solidFill>
                <a:latin typeface="Calibri"/>
                <a:cs typeface="Calibri"/>
                <a:hlinkClick r:id="rId3"/>
              </a:rPr>
              <a:t>www.pahealthwellness.com</a:t>
            </a:r>
            <a:endParaRPr sz="3600" dirty="0">
              <a:latin typeface="Calibri"/>
              <a:cs typeface="Calibri"/>
            </a:endParaRPr>
          </a:p>
          <a:p>
            <a:pPr marL="355600" indent="-342900">
              <a:spcBef>
                <a:spcPts val="580"/>
              </a:spcBef>
              <a:buFont typeface="Arial"/>
              <a:buChar char="•"/>
              <a:tabLst>
                <a:tab pos="354965" algn="l"/>
                <a:tab pos="355600" algn="l"/>
              </a:tabLst>
            </a:pPr>
            <a:endParaRPr lang="en-US" sz="2400" spc="-5" dirty="0" smtClean="0">
              <a:solidFill>
                <a:srgbClr val="6D6D6D"/>
              </a:solidFill>
              <a:latin typeface="Arial"/>
              <a:cs typeface="Arial"/>
            </a:endParaRPr>
          </a:p>
          <a:p>
            <a:pPr marL="355600" indent="-342900">
              <a:spcBef>
                <a:spcPts val="580"/>
              </a:spcBef>
              <a:buFont typeface="Arial"/>
              <a:buChar char="•"/>
              <a:tabLst>
                <a:tab pos="354965" algn="l"/>
                <a:tab pos="355600" algn="l"/>
              </a:tabLst>
            </a:pPr>
            <a:endParaRPr lang="en-US" sz="2400" spc="-5" dirty="0" smtClean="0">
              <a:solidFill>
                <a:srgbClr val="6D6D6D"/>
              </a:solidFill>
              <a:latin typeface="Arial"/>
              <a:cs typeface="Arial"/>
            </a:endParaRPr>
          </a:p>
          <a:p>
            <a:pPr marL="355600" indent="-342900">
              <a:spcBef>
                <a:spcPts val="580"/>
              </a:spcBef>
              <a:buFont typeface="Arial"/>
              <a:buChar char="•"/>
              <a:tabLst>
                <a:tab pos="354965" algn="l"/>
                <a:tab pos="355600" algn="l"/>
              </a:tabLst>
            </a:pPr>
            <a:r>
              <a:rPr sz="2400" spc="-5" dirty="0" smtClean="0">
                <a:solidFill>
                  <a:srgbClr val="6D6D6D"/>
                </a:solidFill>
                <a:latin typeface="Arial"/>
                <a:cs typeface="Arial"/>
              </a:rPr>
              <a:t>Provider </a:t>
            </a:r>
            <a:r>
              <a:rPr sz="2400" spc="-5" dirty="0">
                <a:solidFill>
                  <a:srgbClr val="6D6D6D"/>
                </a:solidFill>
                <a:latin typeface="Arial"/>
                <a:cs typeface="Arial"/>
              </a:rPr>
              <a:t>Manuals</a:t>
            </a:r>
          </a:p>
          <a:p>
            <a:pPr marL="355600" indent="-342900">
              <a:spcBef>
                <a:spcPts val="575"/>
              </a:spcBef>
              <a:buFont typeface="Arial"/>
              <a:buChar char="•"/>
              <a:tabLst>
                <a:tab pos="354965" algn="l"/>
                <a:tab pos="355600" algn="l"/>
              </a:tabLst>
            </a:pPr>
            <a:r>
              <a:rPr sz="2400" spc="-5" dirty="0">
                <a:solidFill>
                  <a:srgbClr val="6D6D6D"/>
                </a:solidFill>
                <a:latin typeface="Arial"/>
                <a:cs typeface="Arial"/>
              </a:rPr>
              <a:t>Prior Authorization List</a:t>
            </a:r>
          </a:p>
          <a:p>
            <a:pPr marL="355600" indent="-342900">
              <a:spcBef>
                <a:spcPts val="575"/>
              </a:spcBef>
              <a:buFont typeface="Arial"/>
              <a:buChar char="•"/>
              <a:tabLst>
                <a:tab pos="354965" algn="l"/>
                <a:tab pos="355600" algn="l"/>
              </a:tabLst>
            </a:pPr>
            <a:r>
              <a:rPr sz="2400" spc="-5" dirty="0">
                <a:solidFill>
                  <a:srgbClr val="6D6D6D"/>
                </a:solidFill>
                <a:latin typeface="Arial"/>
                <a:cs typeface="Arial"/>
              </a:rPr>
              <a:t>Authorization Search by Code</a:t>
            </a:r>
          </a:p>
          <a:p>
            <a:pPr marL="355600" indent="-342900">
              <a:spcBef>
                <a:spcPts val="580"/>
              </a:spcBef>
              <a:buFont typeface="Arial"/>
              <a:buChar char="•"/>
              <a:tabLst>
                <a:tab pos="354965" algn="l"/>
                <a:tab pos="355600" algn="l"/>
              </a:tabLst>
            </a:pPr>
            <a:r>
              <a:rPr sz="2400" spc="-5" dirty="0">
                <a:solidFill>
                  <a:srgbClr val="6D6D6D"/>
                </a:solidFill>
                <a:latin typeface="Arial"/>
                <a:cs typeface="Arial"/>
              </a:rPr>
              <a:t>Operational Forms</a:t>
            </a:r>
          </a:p>
          <a:p>
            <a:pPr marL="355600" indent="-342900">
              <a:spcBef>
                <a:spcPts val="575"/>
              </a:spcBef>
              <a:buFont typeface="Arial"/>
              <a:buChar char="•"/>
              <a:tabLst>
                <a:tab pos="354965" algn="l"/>
                <a:tab pos="355600" algn="l"/>
              </a:tabLst>
            </a:pPr>
            <a:r>
              <a:rPr sz="2400" spc="-5" dirty="0">
                <a:solidFill>
                  <a:srgbClr val="6D6D6D"/>
                </a:solidFill>
                <a:latin typeface="Arial"/>
                <a:cs typeface="Arial"/>
              </a:rPr>
              <a:t>Clinical Guidelines</a:t>
            </a:r>
          </a:p>
          <a:p>
            <a:pPr marL="355600" indent="-342900">
              <a:spcBef>
                <a:spcPts val="575"/>
              </a:spcBef>
              <a:buFont typeface="Arial"/>
              <a:buChar char="•"/>
              <a:tabLst>
                <a:tab pos="354965" algn="l"/>
                <a:tab pos="355600" algn="l"/>
              </a:tabLst>
            </a:pPr>
            <a:r>
              <a:rPr sz="2400" spc="-5" dirty="0">
                <a:solidFill>
                  <a:srgbClr val="6D6D6D"/>
                </a:solidFill>
                <a:latin typeface="Arial"/>
                <a:cs typeface="Arial"/>
              </a:rPr>
              <a:t>PHW Plan News &amp; Provider </a:t>
            </a:r>
            <a:r>
              <a:rPr sz="2400" spc="-5" dirty="0" smtClean="0">
                <a:solidFill>
                  <a:srgbClr val="6D6D6D"/>
                </a:solidFill>
                <a:latin typeface="Arial"/>
                <a:cs typeface="Arial"/>
              </a:rPr>
              <a:t>Newsletter</a:t>
            </a:r>
            <a:endParaRPr lang="en-US" sz="2400" spc="-5" dirty="0" smtClean="0">
              <a:solidFill>
                <a:srgbClr val="6D6D6D"/>
              </a:solidFill>
              <a:latin typeface="Arial"/>
              <a:cs typeface="Arial"/>
            </a:endParaRPr>
          </a:p>
          <a:p>
            <a:pPr marL="355600" indent="-342900">
              <a:spcBef>
                <a:spcPts val="575"/>
              </a:spcBef>
              <a:buFont typeface="Arial"/>
              <a:buChar char="•"/>
              <a:tabLst>
                <a:tab pos="354965" algn="l"/>
                <a:tab pos="355600" algn="l"/>
              </a:tabLst>
            </a:pPr>
            <a:r>
              <a:rPr lang="en-US" sz="2400" spc="-5" dirty="0" smtClean="0">
                <a:solidFill>
                  <a:srgbClr val="6D6D6D"/>
                </a:solidFill>
                <a:latin typeface="Arial"/>
                <a:cs typeface="Arial"/>
              </a:rPr>
              <a:t>Training Opportunities</a:t>
            </a:r>
            <a:endParaRPr sz="2400" spc="-5" dirty="0">
              <a:solidFill>
                <a:srgbClr val="6D6D6D"/>
              </a:solidFill>
              <a:latin typeface="Arial"/>
              <a:cs typeface="Arial"/>
            </a:endParaRPr>
          </a:p>
        </p:txBody>
      </p:sp>
    </p:spTree>
    <p:extLst>
      <p:ext uri="{BB962C8B-B14F-4D97-AF65-F5344CB8AC3E}">
        <p14:creationId xmlns:p14="http://schemas.microsoft.com/office/powerpoint/2010/main" val="412965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1" y="142602"/>
            <a:ext cx="6410959" cy="1122680"/>
          </a:xfrm>
        </p:spPr>
        <p:txBody>
          <a:bodyPr/>
          <a:lstStyle/>
          <a:p>
            <a:r>
              <a:rPr lang="en-US" sz="3600" dirty="0" smtClean="0"/>
              <a:t>How We </a:t>
            </a:r>
            <a:r>
              <a:rPr lang="en-US" sz="3600" dirty="0"/>
              <a:t>Support</a:t>
            </a:r>
            <a:r>
              <a:rPr lang="en-US" sz="3600" dirty="0" smtClean="0"/>
              <a:t> You…</a:t>
            </a:r>
            <a:endParaRPr lang="en-US" sz="3600" dirty="0"/>
          </a:p>
        </p:txBody>
      </p:sp>
      <p:graphicFrame>
        <p:nvGraphicFramePr>
          <p:cNvPr id="6" name="Diagram 5"/>
          <p:cNvGraphicFramePr/>
          <p:nvPr>
            <p:extLst>
              <p:ext uri="{D42A27DB-BD31-4B8C-83A1-F6EECF244321}">
                <p14:modId xmlns:p14="http://schemas.microsoft.com/office/powerpoint/2010/main" val="260214928"/>
              </p:ext>
            </p:extLst>
          </p:nvPr>
        </p:nvGraphicFramePr>
        <p:xfrm>
          <a:off x="274321" y="1233093"/>
          <a:ext cx="4777047" cy="339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entagon 8"/>
          <p:cNvSpPr/>
          <p:nvPr/>
        </p:nvSpPr>
        <p:spPr>
          <a:xfrm>
            <a:off x="5359704" y="1234113"/>
            <a:ext cx="1019400" cy="3391132"/>
          </a:xfrm>
          <a:prstGeom prst="homePlate">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400" b="1" dirty="0" smtClean="0">
                <a:solidFill>
                  <a:schemeClr val="tx1"/>
                </a:solidFill>
              </a:rPr>
              <a:t>ANY </a:t>
            </a:r>
          </a:p>
          <a:p>
            <a:pPr algn="ctr"/>
            <a:r>
              <a:rPr lang="en-US" sz="2400" b="1" dirty="0" smtClean="0">
                <a:solidFill>
                  <a:schemeClr val="tx1"/>
                </a:solidFill>
              </a:rPr>
              <a:t>TIME SUPPORT</a:t>
            </a:r>
            <a:endParaRPr lang="en-US" sz="2400" b="1" dirty="0">
              <a:solidFill>
                <a:schemeClr val="tx1"/>
              </a:solidFill>
            </a:endParaRPr>
          </a:p>
        </p:txBody>
      </p:sp>
      <p:sp>
        <p:nvSpPr>
          <p:cNvPr id="10" name="Rectangle 9"/>
          <p:cNvSpPr/>
          <p:nvPr/>
        </p:nvSpPr>
        <p:spPr>
          <a:xfrm>
            <a:off x="6687440" y="1233092"/>
            <a:ext cx="1829386" cy="3391131"/>
          </a:xfrm>
          <a:prstGeom prst="rect">
            <a:avLst/>
          </a:prstGeom>
          <a:solidFill>
            <a:srgbClr val="AFCA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PROGRAM COORDINATION TEAM (PCs)</a:t>
            </a:r>
          </a:p>
        </p:txBody>
      </p:sp>
      <p:sp>
        <p:nvSpPr>
          <p:cNvPr id="2" name="TextBox 1"/>
          <p:cNvSpPr txBox="1"/>
          <p:nvPr/>
        </p:nvSpPr>
        <p:spPr>
          <a:xfrm>
            <a:off x="338530" y="4820976"/>
            <a:ext cx="8354723" cy="1200329"/>
          </a:xfrm>
          <a:prstGeom prst="rect">
            <a:avLst/>
          </a:prstGeom>
          <a:noFill/>
        </p:spPr>
        <p:txBody>
          <a:bodyPr wrap="none" rtlCol="0">
            <a:spAutoFit/>
          </a:bodyPr>
          <a:lstStyle/>
          <a:p>
            <a:r>
              <a:rPr lang="en-US" sz="5400" b="1" dirty="0" smtClean="0">
                <a:solidFill>
                  <a:srgbClr val="DF6421"/>
                </a:solidFill>
              </a:rPr>
              <a:t>844-626-6813 </a:t>
            </a:r>
            <a:r>
              <a:rPr lang="en-US" sz="5400" b="1" dirty="0">
                <a:solidFill>
                  <a:srgbClr val="DF6421"/>
                </a:solidFill>
              </a:rPr>
              <a:t>OPTION 2 or 3</a:t>
            </a:r>
          </a:p>
          <a:p>
            <a:endParaRPr lang="en-US" dirty="0"/>
          </a:p>
        </p:txBody>
      </p:sp>
    </p:spTree>
    <p:extLst>
      <p:ext uri="{BB962C8B-B14F-4D97-AF65-F5344CB8AC3E}">
        <p14:creationId xmlns:p14="http://schemas.microsoft.com/office/powerpoint/2010/main" val="3393228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059" y="237232"/>
            <a:ext cx="6410959" cy="1122680"/>
          </a:xfrm>
          <a:prstGeom prst="rect">
            <a:avLst/>
          </a:prstGeom>
        </p:spPr>
        <p:txBody>
          <a:bodyPr vert="horz" wrap="square" lIns="0" tIns="12700" rIns="0" bIns="0" rtlCol="0">
            <a:spAutoFit/>
          </a:bodyPr>
          <a:lstStyle/>
          <a:p>
            <a:pPr marL="12700">
              <a:lnSpc>
                <a:spcPct val="100000"/>
              </a:lnSpc>
              <a:spcBef>
                <a:spcPts val="100"/>
              </a:spcBef>
            </a:pPr>
            <a:r>
              <a:rPr spc="-15" dirty="0"/>
              <a:t>Provider</a:t>
            </a:r>
            <a:r>
              <a:rPr spc="-35" dirty="0"/>
              <a:t> </a:t>
            </a:r>
            <a:r>
              <a:rPr spc="-10" dirty="0"/>
              <a:t>Network</a:t>
            </a:r>
          </a:p>
        </p:txBody>
      </p:sp>
      <p:sp>
        <p:nvSpPr>
          <p:cNvPr id="4" name="object 4"/>
          <p:cNvSpPr txBox="1"/>
          <p:nvPr/>
        </p:nvSpPr>
        <p:spPr>
          <a:xfrm>
            <a:off x="353059" y="921004"/>
            <a:ext cx="8531860" cy="4814138"/>
          </a:xfrm>
          <a:prstGeom prst="rect">
            <a:avLst/>
          </a:prstGeom>
        </p:spPr>
        <p:txBody>
          <a:bodyPr vert="horz" wrap="square" lIns="0" tIns="12700" rIns="0" bIns="0" rtlCol="0">
            <a:spAutoFit/>
          </a:bodyPr>
          <a:lstStyle/>
          <a:p>
            <a:pPr marR="0" lvl="0" algn="l" defTabSz="914400" rtl="0" eaLnBrk="1" fontAlgn="auto" latinLnBrk="0" hangingPunct="1">
              <a:lnSpc>
                <a:spcPct val="100000"/>
              </a:lnSpc>
              <a:spcBef>
                <a:spcPts val="100"/>
              </a:spcBef>
              <a:spcAft>
                <a:spcPts val="0"/>
              </a:spcAft>
              <a:buClrTx/>
              <a:buSzTx/>
              <a:tabLst>
                <a:tab pos="354965" algn="l"/>
                <a:tab pos="355600" algn="l"/>
              </a:tabLst>
              <a:defRPr/>
            </a:pPr>
            <a:r>
              <a:rPr kumimoji="0" sz="2400" b="1" i="0" u="none" strike="noStrike" kern="1200" cap="none" spc="-5" normalizeH="0" baseline="0" noProof="0" dirty="0">
                <a:ln>
                  <a:noFill/>
                </a:ln>
                <a:solidFill>
                  <a:srgbClr val="6D6D6D"/>
                </a:solidFill>
                <a:effectLst/>
                <a:uLnTx/>
                <a:uFillTx/>
                <a:latin typeface="Arial"/>
                <a:ea typeface="+mn-ea"/>
                <a:cs typeface="Arial"/>
              </a:rPr>
              <a:t>Contracted with:</a:t>
            </a:r>
          </a:p>
          <a:p>
            <a:pPr marL="756285" marR="0" lvl="1"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5" normalizeH="0" baseline="0" noProof="0" dirty="0">
                <a:ln>
                  <a:noFill/>
                </a:ln>
                <a:solidFill>
                  <a:srgbClr val="6D6D6D"/>
                </a:solidFill>
                <a:effectLst/>
                <a:uLnTx/>
                <a:uFillTx/>
                <a:latin typeface="Arial"/>
                <a:ea typeface="+mn-ea"/>
                <a:cs typeface="Arial"/>
              </a:rPr>
              <a:t>Major </a:t>
            </a:r>
            <a:r>
              <a:rPr kumimoji="0" sz="2400" b="0" i="0" u="none" strike="noStrike" kern="1200" cap="none" spc="-5" normalizeH="0" baseline="0" noProof="0" dirty="0" smtClean="0">
                <a:ln>
                  <a:noFill/>
                </a:ln>
                <a:solidFill>
                  <a:srgbClr val="6D6D6D"/>
                </a:solidFill>
                <a:effectLst/>
                <a:uLnTx/>
                <a:uFillTx/>
                <a:latin typeface="Arial"/>
                <a:ea typeface="+mn-ea"/>
                <a:cs typeface="Arial"/>
              </a:rPr>
              <a:t>hospital </a:t>
            </a:r>
            <a:r>
              <a:rPr kumimoji="0" sz="2400" b="0" i="0" u="none" strike="noStrike" kern="1200" cap="none" spc="-5" normalizeH="0" baseline="0" noProof="0" dirty="0">
                <a:ln>
                  <a:noFill/>
                </a:ln>
                <a:solidFill>
                  <a:srgbClr val="6D6D6D"/>
                </a:solidFill>
                <a:effectLst/>
                <a:uLnTx/>
                <a:uFillTx/>
                <a:latin typeface="Arial"/>
                <a:ea typeface="+mn-ea"/>
                <a:cs typeface="Arial"/>
              </a:rPr>
              <a:t>systems and their providers</a:t>
            </a:r>
          </a:p>
          <a:p>
            <a:pPr marL="756285" marR="31750" lvl="1"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5" normalizeH="0" baseline="0" noProof="0" dirty="0">
                <a:ln>
                  <a:noFill/>
                </a:ln>
                <a:solidFill>
                  <a:srgbClr val="6D6D6D"/>
                </a:solidFill>
                <a:effectLst/>
                <a:uLnTx/>
                <a:uFillTx/>
                <a:latin typeface="Arial"/>
                <a:ea typeface="+mn-ea"/>
                <a:cs typeface="Arial"/>
              </a:rPr>
              <a:t>Primary care and specialty providers and </a:t>
            </a:r>
            <a:r>
              <a:rPr kumimoji="0" sz="2400" b="0" i="0" u="none" strike="noStrike" kern="1200" cap="none" spc="-5" normalizeH="0" baseline="0" noProof="0" dirty="0" smtClean="0">
                <a:ln>
                  <a:noFill/>
                </a:ln>
                <a:solidFill>
                  <a:srgbClr val="6D6D6D"/>
                </a:solidFill>
                <a:effectLst/>
                <a:uLnTx/>
                <a:uFillTx/>
                <a:latin typeface="Arial"/>
                <a:ea typeface="+mn-ea"/>
                <a:cs typeface="Arial"/>
              </a:rPr>
              <a:t>practitioners</a:t>
            </a:r>
            <a:endParaRPr kumimoji="0" lang="en-US" sz="2400" b="0" i="0" u="none" strike="noStrike" kern="1200" cap="none" spc="-5" normalizeH="0" baseline="0" noProof="0" dirty="0" smtClean="0">
              <a:ln>
                <a:noFill/>
              </a:ln>
              <a:solidFill>
                <a:srgbClr val="6D6D6D"/>
              </a:solidFill>
              <a:effectLst/>
              <a:uLnTx/>
              <a:uFillTx/>
              <a:latin typeface="Arial"/>
              <a:ea typeface="+mn-ea"/>
              <a:cs typeface="Arial"/>
            </a:endParaRPr>
          </a:p>
          <a:p>
            <a:pPr marL="756285" marR="31750" lvl="1"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lang="en-US" sz="2400" spc="-5" dirty="0" smtClean="0">
                <a:solidFill>
                  <a:srgbClr val="6D6D6D"/>
                </a:solidFill>
                <a:latin typeface="Arial"/>
                <a:cs typeface="Arial"/>
              </a:rPr>
              <a:t>LTSS Providers including NF, Adult Day, SCE, etc.</a:t>
            </a:r>
            <a:r>
              <a:rPr kumimoji="0" lang="en-US" sz="2400" b="0" i="0" u="none" strike="noStrike" kern="1200" cap="none" spc="-5" normalizeH="0" baseline="0" noProof="0" dirty="0" smtClean="0">
                <a:ln>
                  <a:noFill/>
                </a:ln>
                <a:solidFill>
                  <a:srgbClr val="6D6D6D"/>
                </a:solidFill>
                <a:effectLst/>
                <a:uLnTx/>
                <a:uFillTx/>
                <a:latin typeface="Arial"/>
                <a:ea typeface="+mn-ea"/>
                <a:cs typeface="Arial"/>
              </a:rPr>
              <a:t/>
            </a:r>
            <a:br>
              <a:rPr kumimoji="0" lang="en-US" sz="2400" b="0" i="0" u="none" strike="noStrike" kern="1200" cap="none" spc="-5" normalizeH="0" baseline="0" noProof="0" dirty="0" smtClean="0">
                <a:ln>
                  <a:noFill/>
                </a:ln>
                <a:solidFill>
                  <a:srgbClr val="6D6D6D"/>
                </a:solidFill>
                <a:effectLst/>
                <a:uLnTx/>
                <a:uFillTx/>
                <a:latin typeface="Arial"/>
                <a:ea typeface="+mn-ea"/>
                <a:cs typeface="Arial"/>
              </a:rPr>
            </a:br>
            <a:endParaRPr kumimoji="0" sz="2400" b="0" i="0" u="none" strike="noStrike" kern="1200" cap="none" spc="-5" normalizeH="0" baseline="0" noProof="0" dirty="0">
              <a:ln>
                <a:noFill/>
              </a:ln>
              <a:solidFill>
                <a:srgbClr val="6D6D6D"/>
              </a:solidFill>
              <a:effectLst/>
              <a:uLnTx/>
              <a:uFillTx/>
              <a:latin typeface="Arial"/>
              <a:ea typeface="+mn-ea"/>
              <a:cs typeface="Arial"/>
            </a:endParaRPr>
          </a:p>
          <a:p>
            <a:pPr marL="756285" marR="0" lvl="1"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400" b="0" i="0" u="none" strike="noStrike" kern="1200" cap="none" spc="-5" normalizeH="0" baseline="0" noProof="0" dirty="0">
                <a:ln>
                  <a:noFill/>
                </a:ln>
                <a:solidFill>
                  <a:srgbClr val="6D6D6D"/>
                </a:solidFill>
                <a:effectLst/>
                <a:uLnTx/>
                <a:uFillTx/>
                <a:latin typeface="Arial"/>
                <a:ea typeface="+mn-ea"/>
                <a:cs typeface="Arial"/>
              </a:rPr>
              <a:t>Continuing to contract any and all Willing </a:t>
            </a:r>
            <a:r>
              <a:rPr kumimoji="0" sz="2400" b="0" i="0" u="none" strike="noStrike" kern="1200" cap="none" spc="-5" normalizeH="0" baseline="0" noProof="0" dirty="0" smtClean="0">
                <a:ln>
                  <a:noFill/>
                </a:ln>
                <a:solidFill>
                  <a:srgbClr val="6D6D6D"/>
                </a:solidFill>
                <a:effectLst/>
                <a:uLnTx/>
                <a:uFillTx/>
                <a:latin typeface="Arial"/>
                <a:ea typeface="+mn-ea"/>
                <a:cs typeface="Arial"/>
              </a:rPr>
              <a:t>Providers</a:t>
            </a:r>
            <a:endParaRPr kumimoji="0" lang="en-US" sz="2400" b="0" i="0" u="none" strike="noStrike" kern="1200" cap="none" spc="-5" normalizeH="0" baseline="0" noProof="0" dirty="0" smtClean="0">
              <a:ln>
                <a:noFill/>
              </a:ln>
              <a:solidFill>
                <a:srgbClr val="6D6D6D"/>
              </a:solidFill>
              <a:effectLst/>
              <a:uLnTx/>
              <a:uFillTx/>
              <a:latin typeface="Arial"/>
              <a:ea typeface="+mn-ea"/>
              <a:cs typeface="Arial"/>
            </a:endParaRPr>
          </a:p>
          <a:p>
            <a:pPr marL="413385" marR="0" lvl="1" indent="0" algn="l" defTabSz="914400" rtl="0" eaLnBrk="1" fontAlgn="auto" latinLnBrk="0" hangingPunct="1">
              <a:lnSpc>
                <a:spcPct val="100000"/>
              </a:lnSpc>
              <a:spcBef>
                <a:spcPts val="0"/>
              </a:spcBef>
              <a:spcAft>
                <a:spcPts val="0"/>
              </a:spcAft>
              <a:buClrTx/>
              <a:buSzTx/>
              <a:buFontTx/>
              <a:buNone/>
              <a:tabLst>
                <a:tab pos="354965" algn="l"/>
                <a:tab pos="355600" algn="l"/>
              </a:tabLst>
              <a:defRPr/>
            </a:pPr>
            <a:endParaRPr kumimoji="0" sz="2400" b="0" i="0" u="none" strike="noStrike" kern="1200" cap="none" spc="-5" normalizeH="0" baseline="0" noProof="0" dirty="0">
              <a:ln>
                <a:noFill/>
              </a:ln>
              <a:solidFill>
                <a:srgbClr val="6D6D6D"/>
              </a:solidFill>
              <a:effectLst/>
              <a:uLnTx/>
              <a:uFillTx/>
              <a:latin typeface="Arial"/>
              <a:ea typeface="+mn-ea"/>
              <a:cs typeface="Arial"/>
            </a:endParaRPr>
          </a:p>
          <a:p>
            <a:pPr marL="756285" marR="5080" lvl="1" indent="-342900" defTabSz="914400">
              <a:buFont typeface="Arial"/>
              <a:buChar char="•"/>
              <a:tabLst>
                <a:tab pos="354965" algn="l"/>
                <a:tab pos="355600" algn="l"/>
              </a:tabLst>
              <a:defRPr/>
            </a:pPr>
            <a:r>
              <a:rPr kumimoji="0" sz="2400" b="0" i="0" u="none" strike="noStrike" kern="1200" cap="none" spc="-5" normalizeH="0" baseline="0" noProof="0" dirty="0">
                <a:ln>
                  <a:noFill/>
                </a:ln>
                <a:solidFill>
                  <a:srgbClr val="6D6D6D"/>
                </a:solidFill>
                <a:effectLst/>
                <a:uLnTx/>
                <a:uFillTx/>
                <a:latin typeface="Arial"/>
                <a:ea typeface="+mn-ea"/>
                <a:cs typeface="Arial"/>
              </a:rPr>
              <a:t>We will reach out for any additional paperwork needed to  ensure you are appropriately listed in our Directory and  accurately configured for </a:t>
            </a:r>
            <a:r>
              <a:rPr kumimoji="0" sz="2400" b="0" i="0" u="none" strike="noStrike" kern="1200" cap="none" spc="-5" normalizeH="0" baseline="0" noProof="0" dirty="0" smtClean="0">
                <a:ln>
                  <a:noFill/>
                </a:ln>
                <a:solidFill>
                  <a:srgbClr val="6D6D6D"/>
                </a:solidFill>
                <a:effectLst/>
                <a:uLnTx/>
                <a:uFillTx/>
                <a:latin typeface="Arial"/>
                <a:ea typeface="+mn-ea"/>
                <a:cs typeface="Arial"/>
              </a:rPr>
              <a:t>payment</a:t>
            </a:r>
            <a:endParaRPr kumimoji="0" lang="en-US" sz="2400" b="0" i="0" u="none" strike="noStrike" kern="1200" cap="none" spc="-5" normalizeH="0" baseline="0" noProof="0" dirty="0" smtClean="0">
              <a:ln>
                <a:noFill/>
              </a:ln>
              <a:solidFill>
                <a:srgbClr val="6D6D6D"/>
              </a:solidFill>
              <a:effectLst/>
              <a:uLnTx/>
              <a:uFillTx/>
              <a:latin typeface="Arial"/>
              <a:ea typeface="+mn-ea"/>
              <a:cs typeface="Arial"/>
            </a:endParaRPr>
          </a:p>
          <a:p>
            <a:pPr marR="5080" lvl="1" defTabSz="914400">
              <a:tabLst>
                <a:tab pos="354965" algn="l"/>
                <a:tab pos="355600" algn="l"/>
              </a:tabLst>
              <a:defRPr/>
            </a:pPr>
            <a:endParaRPr kumimoji="0" sz="2400" b="0" i="0" u="none" strike="noStrike" kern="1200" cap="none" spc="-5" normalizeH="0" baseline="0" noProof="0" dirty="0">
              <a:ln>
                <a:noFill/>
              </a:ln>
              <a:solidFill>
                <a:srgbClr val="6D6D6D"/>
              </a:solidFill>
              <a:effectLst/>
              <a:uLnTx/>
              <a:uFillTx/>
              <a:latin typeface="Arial"/>
              <a:ea typeface="+mn-ea"/>
              <a:cs typeface="Arial"/>
            </a:endParaRPr>
          </a:p>
          <a:p>
            <a:pPr marL="756285" marR="553085" lvl="1" indent="-342900" defTabSz="914400">
              <a:spcBef>
                <a:spcPts val="5"/>
              </a:spcBef>
              <a:buFont typeface="Arial"/>
              <a:buChar char="•"/>
              <a:tabLst>
                <a:tab pos="354965" algn="l"/>
                <a:tab pos="355600" algn="l"/>
              </a:tabLst>
              <a:defRPr/>
            </a:pPr>
            <a:r>
              <a:rPr kumimoji="0" sz="2400" b="1" i="0" u="none" strike="noStrike" kern="1200" cap="none" spc="-5" normalizeH="0" baseline="0" noProof="0" dirty="0" smtClean="0">
                <a:ln>
                  <a:noFill/>
                </a:ln>
                <a:solidFill>
                  <a:srgbClr val="FF9900"/>
                </a:solidFill>
                <a:effectLst/>
                <a:uLnTx/>
                <a:uFillTx/>
                <a:latin typeface="Arial"/>
                <a:ea typeface="+mn-ea"/>
                <a:cs typeface="Arial"/>
              </a:rPr>
              <a:t>Please </a:t>
            </a:r>
            <a:r>
              <a:rPr kumimoji="0" sz="2400" b="1" i="0" u="none" strike="noStrike" kern="1200" cap="none" spc="-5" normalizeH="0" baseline="0" noProof="0" dirty="0">
                <a:ln>
                  <a:noFill/>
                </a:ln>
                <a:solidFill>
                  <a:srgbClr val="FF9900"/>
                </a:solidFill>
                <a:effectLst/>
                <a:uLnTx/>
                <a:uFillTx/>
                <a:latin typeface="Arial"/>
                <a:ea typeface="+mn-ea"/>
                <a:cs typeface="Arial"/>
              </a:rPr>
              <a:t>DO NOT WAIT to talk to us and to complete all </a:t>
            </a:r>
            <a:r>
              <a:rPr kumimoji="0" sz="2400" b="1" i="0" u="none" strike="noStrike" kern="1200" cap="none" spc="-5" normalizeH="0" baseline="0" noProof="0" dirty="0" smtClean="0">
                <a:ln>
                  <a:noFill/>
                </a:ln>
                <a:solidFill>
                  <a:srgbClr val="FF9900"/>
                </a:solidFill>
                <a:effectLst/>
                <a:uLnTx/>
                <a:uFillTx/>
                <a:latin typeface="Arial"/>
                <a:ea typeface="+mn-ea"/>
                <a:cs typeface="Arial"/>
              </a:rPr>
              <a:t>contract </a:t>
            </a:r>
            <a:r>
              <a:rPr kumimoji="0" sz="2400" b="1" i="0" u="none" strike="noStrike" kern="1200" cap="none" spc="-5" normalizeH="0" baseline="0" noProof="0" dirty="0">
                <a:ln>
                  <a:noFill/>
                </a:ln>
                <a:solidFill>
                  <a:srgbClr val="FF9900"/>
                </a:solidFill>
                <a:effectLst/>
                <a:uLnTx/>
                <a:uFillTx/>
                <a:latin typeface="Arial"/>
                <a:ea typeface="+mn-ea"/>
                <a:cs typeface="Arial"/>
              </a:rPr>
              <a:t>documents</a:t>
            </a:r>
          </a:p>
        </p:txBody>
      </p:sp>
    </p:spTree>
    <p:extLst>
      <p:ext uri="{BB962C8B-B14F-4D97-AF65-F5344CB8AC3E}">
        <p14:creationId xmlns:p14="http://schemas.microsoft.com/office/powerpoint/2010/main" val="39045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4294967295"/>
          </p:nvPr>
        </p:nvSpPr>
        <p:spPr>
          <a:xfrm>
            <a:off x="0" y="1219200"/>
            <a:ext cx="8915400" cy="4370427"/>
          </a:xfrm>
        </p:spPr>
        <p:txBody>
          <a:bodyPr/>
          <a:lstStyle/>
          <a:p>
            <a:pPr marL="0" indent="0" algn="ctr">
              <a:buNone/>
            </a:pPr>
            <a:r>
              <a:rPr lang="en-US" sz="7200" b="1" dirty="0" smtClean="0">
                <a:solidFill>
                  <a:srgbClr val="FF9900"/>
                </a:solidFill>
              </a:rPr>
              <a:t>ARE </a:t>
            </a:r>
            <a:r>
              <a:rPr lang="en-US" sz="7200" b="1" u="sng" dirty="0" smtClean="0">
                <a:solidFill>
                  <a:srgbClr val="FF9900"/>
                </a:solidFill>
              </a:rPr>
              <a:t>YOU</a:t>
            </a:r>
            <a:r>
              <a:rPr lang="en-US" sz="7200" b="1" dirty="0" smtClean="0">
                <a:solidFill>
                  <a:srgbClr val="FF9900"/>
                </a:solidFill>
              </a:rPr>
              <a:t> </a:t>
            </a:r>
          </a:p>
          <a:p>
            <a:pPr marL="0" indent="0" algn="ctr">
              <a:buNone/>
            </a:pPr>
            <a:r>
              <a:rPr lang="en-US" sz="7200" b="1" dirty="0" smtClean="0">
                <a:solidFill>
                  <a:srgbClr val="FF9900"/>
                </a:solidFill>
              </a:rPr>
              <a:t>CONTRACTED?</a:t>
            </a:r>
            <a:endParaRPr lang="en-US" sz="7200" b="1" dirty="0">
              <a:solidFill>
                <a:srgbClr val="FF9900"/>
              </a:solidFill>
            </a:endParaRP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p:txBody>
      </p:sp>
      <p:sp>
        <p:nvSpPr>
          <p:cNvPr id="4" name="TextBox 3"/>
          <p:cNvSpPr txBox="1"/>
          <p:nvPr/>
        </p:nvSpPr>
        <p:spPr>
          <a:xfrm>
            <a:off x="785926" y="4248834"/>
            <a:ext cx="7299049" cy="646331"/>
          </a:xfrm>
          <a:prstGeom prst="rect">
            <a:avLst/>
          </a:prstGeom>
          <a:noFill/>
        </p:spPr>
        <p:txBody>
          <a:bodyPr wrap="none" rtlCol="0">
            <a:spAutoFit/>
          </a:bodyPr>
          <a:lstStyle/>
          <a:p>
            <a:pPr algn="ctr"/>
            <a:r>
              <a:rPr lang="en-US" sz="3600" b="1" u="sng" dirty="0"/>
              <a:t>information@PAHealthWellness.com</a:t>
            </a:r>
          </a:p>
        </p:txBody>
      </p:sp>
    </p:spTree>
    <p:extLst>
      <p:ext uri="{BB962C8B-B14F-4D97-AF65-F5344CB8AC3E}">
        <p14:creationId xmlns:p14="http://schemas.microsoft.com/office/powerpoint/2010/main" val="147962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45" y="224352"/>
            <a:ext cx="6410959" cy="553998"/>
          </a:xfrm>
        </p:spPr>
        <p:txBody>
          <a:bodyPr/>
          <a:lstStyle/>
          <a:p>
            <a:r>
              <a:rPr lang="en-US" dirty="0" smtClean="0"/>
              <a:t>For More Information			</a:t>
            </a:r>
            <a:endParaRPr lang="en-US" dirty="0"/>
          </a:p>
        </p:txBody>
      </p:sp>
      <p:sp>
        <p:nvSpPr>
          <p:cNvPr id="3" name="TextBox 2"/>
          <p:cNvSpPr txBox="1"/>
          <p:nvPr/>
        </p:nvSpPr>
        <p:spPr>
          <a:xfrm>
            <a:off x="1687132" y="1210614"/>
            <a:ext cx="6078828" cy="4339650"/>
          </a:xfrm>
          <a:prstGeom prst="rect">
            <a:avLst/>
          </a:prstGeom>
          <a:noFill/>
        </p:spPr>
        <p:txBody>
          <a:bodyPr wrap="square" rtlCol="0">
            <a:spAutoFit/>
          </a:bodyPr>
          <a:lstStyle/>
          <a:p>
            <a:r>
              <a:rPr lang="en-US" sz="2000" b="1" cap="all" dirty="0">
                <a:solidFill>
                  <a:srgbClr val="8C8986"/>
                </a:solidFill>
                <a:latin typeface="Calibri"/>
                <a:cs typeface="Calibri"/>
              </a:rPr>
              <a:t>ANNA KEITH</a:t>
            </a:r>
          </a:p>
          <a:p>
            <a:r>
              <a:rPr lang="en-US" dirty="0" smtClean="0"/>
              <a:t>VP, COMMUNITY RELATIONS &amp; MARKETING</a:t>
            </a:r>
          </a:p>
          <a:p>
            <a:r>
              <a:rPr lang="en-US" dirty="0" smtClean="0"/>
              <a:t>(717) 551- 8094</a:t>
            </a:r>
          </a:p>
          <a:p>
            <a:r>
              <a:rPr lang="en-US" dirty="0" smtClean="0">
                <a:hlinkClick r:id="rId2"/>
              </a:rPr>
              <a:t>Anna.M.Keith@PAHealthWellness.com</a:t>
            </a:r>
            <a:endParaRPr lang="en-US" dirty="0" smtClean="0"/>
          </a:p>
          <a:p>
            <a:endParaRPr lang="en-US" dirty="0"/>
          </a:p>
          <a:p>
            <a:r>
              <a:rPr lang="en-US" sz="2000" b="1" cap="all" dirty="0">
                <a:solidFill>
                  <a:srgbClr val="8C8986"/>
                </a:solidFill>
                <a:latin typeface="Calibri"/>
                <a:cs typeface="Calibri"/>
              </a:rPr>
              <a:t>NORRIS BENNS</a:t>
            </a:r>
          </a:p>
          <a:p>
            <a:r>
              <a:rPr lang="en-US" dirty="0" smtClean="0"/>
              <a:t>VP, GOVERNMENT RELATIONS</a:t>
            </a:r>
          </a:p>
          <a:p>
            <a:r>
              <a:rPr lang="en-US" dirty="0" smtClean="0"/>
              <a:t>(717) 551-8005</a:t>
            </a:r>
          </a:p>
          <a:p>
            <a:r>
              <a:rPr lang="en-US" dirty="0" smtClean="0">
                <a:hlinkClick r:id="rId3"/>
              </a:rPr>
              <a:t>Norris.E.Benns@PAHealthWellness.com</a:t>
            </a:r>
            <a:endParaRPr lang="en-US" dirty="0" smtClean="0"/>
          </a:p>
          <a:p>
            <a:endParaRPr lang="en-US" dirty="0"/>
          </a:p>
          <a:p>
            <a:r>
              <a:rPr lang="en-US" sz="2000" b="1" cap="all" dirty="0">
                <a:solidFill>
                  <a:srgbClr val="8C8986"/>
                </a:solidFill>
                <a:latin typeface="Calibri"/>
                <a:cs typeface="Calibri"/>
              </a:rPr>
              <a:t>JAY PAGNI</a:t>
            </a:r>
          </a:p>
          <a:p>
            <a:r>
              <a:rPr lang="en-US" dirty="0" smtClean="0"/>
              <a:t>SR. DIRECTOR, BUSINESS DEVELOPMENT</a:t>
            </a:r>
          </a:p>
          <a:p>
            <a:r>
              <a:rPr lang="en-US" dirty="0" smtClean="0"/>
              <a:t>(717) 551-8041</a:t>
            </a:r>
          </a:p>
          <a:p>
            <a:r>
              <a:rPr lang="en-US" dirty="0" smtClean="0">
                <a:hlinkClick r:id="rId4"/>
              </a:rPr>
              <a:t>Jay.A.Pagni@PAHealthWellness.com</a:t>
            </a:r>
            <a:endParaRPr lang="en-US" dirty="0" smtClean="0"/>
          </a:p>
          <a:p>
            <a:endParaRPr lang="en-US" dirty="0"/>
          </a:p>
        </p:txBody>
      </p:sp>
    </p:spTree>
    <p:extLst>
      <p:ext uri="{BB962C8B-B14F-4D97-AF65-F5344CB8AC3E}">
        <p14:creationId xmlns:p14="http://schemas.microsoft.com/office/powerpoint/2010/main" val="115570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881" y="184434"/>
            <a:ext cx="6410959" cy="566822"/>
          </a:xfrm>
          <a:prstGeom prst="rect">
            <a:avLst/>
          </a:prstGeom>
        </p:spPr>
        <p:txBody>
          <a:bodyPr vert="horz" wrap="square" lIns="0" tIns="12700" rIns="0" bIns="0" rtlCol="0">
            <a:spAutoFit/>
          </a:bodyPr>
          <a:lstStyle/>
          <a:p>
            <a:pPr marL="12700">
              <a:lnSpc>
                <a:spcPct val="100000"/>
              </a:lnSpc>
              <a:spcBef>
                <a:spcPts val="100"/>
              </a:spcBef>
            </a:pPr>
            <a:r>
              <a:rPr lang="en-US" sz="3600" b="1" dirty="0" smtClean="0">
                <a:solidFill>
                  <a:srgbClr val="AAC832"/>
                </a:solidFill>
              </a:rPr>
              <a:t>Who is PHW</a:t>
            </a:r>
            <a:r>
              <a:rPr lang="en-US" sz="3600" b="1" dirty="0">
                <a:solidFill>
                  <a:srgbClr val="AAC832"/>
                </a:solidFill>
              </a:rPr>
              <a:t>? </a:t>
            </a:r>
            <a:endParaRPr spc="-5" dirty="0"/>
          </a:p>
        </p:txBody>
      </p:sp>
      <p:sp>
        <p:nvSpPr>
          <p:cNvPr id="5" name="object 5"/>
          <p:cNvSpPr txBox="1"/>
          <p:nvPr/>
        </p:nvSpPr>
        <p:spPr>
          <a:xfrm>
            <a:off x="947724" y="2484985"/>
            <a:ext cx="2781300" cy="635635"/>
          </a:xfrm>
          <a:prstGeom prst="rect">
            <a:avLst/>
          </a:prstGeom>
        </p:spPr>
        <p:txBody>
          <a:bodyPr vert="horz" wrap="square" lIns="0" tIns="13335" rIns="0" bIns="0" rtlCol="0">
            <a:spAutoFit/>
          </a:bodyPr>
          <a:lstStyle/>
          <a:p>
            <a:pPr marL="474345" marR="5080" lvl="0" indent="-46228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40" normalizeH="0" baseline="0" noProof="0" dirty="0">
                <a:ln>
                  <a:noFill/>
                </a:ln>
                <a:solidFill>
                  <a:srgbClr val="404040"/>
                </a:solidFill>
                <a:effectLst/>
                <a:uLnTx/>
                <a:uFillTx/>
                <a:latin typeface="Calibri"/>
                <a:ea typeface="+mn-ea"/>
                <a:cs typeface="Calibri"/>
              </a:rPr>
              <a:t>600 </a:t>
            </a:r>
            <a:r>
              <a:rPr kumimoji="0" lang="en-US" sz="2000" b="0" i="0" u="none" strike="noStrike" kern="1200" cap="none" spc="-55" normalizeH="0" baseline="0" noProof="0" dirty="0" smtClean="0">
                <a:ln>
                  <a:noFill/>
                </a:ln>
                <a:solidFill>
                  <a:srgbClr val="404040"/>
                </a:solidFill>
                <a:effectLst/>
                <a:uLnTx/>
                <a:uFillTx/>
                <a:latin typeface="Calibri"/>
                <a:ea typeface="+mn-ea"/>
                <a:cs typeface="Calibri"/>
              </a:rPr>
              <a:t>e</a:t>
            </a:r>
            <a:r>
              <a:rPr kumimoji="0" sz="2000" b="0" i="0" u="none" strike="noStrike" kern="1200" cap="none" spc="-55" normalizeH="0" baseline="0" noProof="0" dirty="0" smtClean="0">
                <a:ln>
                  <a:noFill/>
                </a:ln>
                <a:solidFill>
                  <a:srgbClr val="404040"/>
                </a:solidFill>
                <a:effectLst/>
                <a:uLnTx/>
                <a:uFillTx/>
                <a:latin typeface="Calibri"/>
                <a:ea typeface="+mn-ea"/>
                <a:cs typeface="Calibri"/>
              </a:rPr>
              <a:t>mployees</a:t>
            </a:r>
            <a:r>
              <a:rPr kumimoji="0" sz="2000" b="0" i="0" u="none" strike="noStrike" kern="1200" cap="none" spc="-365" normalizeH="0" baseline="0" noProof="0" dirty="0" smtClean="0">
                <a:ln>
                  <a:noFill/>
                </a:ln>
                <a:solidFill>
                  <a:srgbClr val="404040"/>
                </a:solidFill>
                <a:effectLst/>
                <a:uLnTx/>
                <a:uFillTx/>
                <a:latin typeface="Calibri"/>
                <a:ea typeface="+mn-ea"/>
                <a:cs typeface="Calibri"/>
              </a:rPr>
              <a:t> </a:t>
            </a:r>
            <a:r>
              <a:rPr kumimoji="0" lang="en-US" sz="2000" b="0" i="0" u="none" strike="noStrike" kern="1200" cap="none" spc="-365" normalizeH="0" baseline="0" noProof="0" dirty="0" smtClean="0">
                <a:ln>
                  <a:noFill/>
                </a:ln>
                <a:solidFill>
                  <a:srgbClr val="404040"/>
                </a:solidFill>
                <a:effectLst/>
                <a:uLnTx/>
                <a:uFillTx/>
                <a:latin typeface="Calibri"/>
                <a:ea typeface="+mn-ea"/>
                <a:cs typeface="Calibri"/>
              </a:rPr>
              <a:t> </a:t>
            </a:r>
            <a:r>
              <a:rPr kumimoji="0" sz="2000" b="0" i="0" u="none" strike="noStrike" kern="1200" cap="none" spc="-55" normalizeH="0" baseline="0" noProof="0" dirty="0" smtClean="0">
                <a:ln>
                  <a:noFill/>
                </a:ln>
                <a:solidFill>
                  <a:srgbClr val="404040"/>
                </a:solidFill>
                <a:effectLst/>
                <a:uLnTx/>
                <a:uFillTx/>
                <a:latin typeface="Calibri"/>
                <a:ea typeface="+mn-ea"/>
                <a:cs typeface="Calibri"/>
              </a:rPr>
              <a:t>between </a:t>
            </a:r>
            <a:r>
              <a:rPr kumimoji="0" sz="2000" b="0" i="0" u="none" strike="noStrike" kern="1200" cap="none" spc="-40" normalizeH="0" baseline="0" noProof="0" dirty="0">
                <a:ln>
                  <a:noFill/>
                </a:ln>
                <a:solidFill>
                  <a:srgbClr val="404040"/>
                </a:solidFill>
                <a:effectLst/>
                <a:uLnTx/>
                <a:uFillTx/>
                <a:latin typeface="Calibri"/>
                <a:ea typeface="+mn-ea"/>
                <a:cs typeface="Calibri"/>
              </a:rPr>
              <a:t>the  </a:t>
            </a:r>
            <a:r>
              <a:rPr kumimoji="0" sz="2000" b="0" i="0" u="none" strike="noStrike" kern="1200" cap="none" spc="-30" normalizeH="0" baseline="0" noProof="0" dirty="0">
                <a:ln>
                  <a:noFill/>
                </a:ln>
                <a:solidFill>
                  <a:srgbClr val="404040"/>
                </a:solidFill>
                <a:effectLst/>
                <a:uLnTx/>
                <a:uFillTx/>
                <a:latin typeface="Calibri"/>
                <a:ea typeface="+mn-ea"/>
                <a:cs typeface="Calibri"/>
              </a:rPr>
              <a:t>SW </a:t>
            </a:r>
            <a:r>
              <a:rPr kumimoji="0" sz="2000" b="0" i="0" u="none" strike="noStrike" kern="1200" cap="none" spc="-40" normalizeH="0" baseline="0" noProof="0" dirty="0">
                <a:ln>
                  <a:noFill/>
                </a:ln>
                <a:solidFill>
                  <a:srgbClr val="404040"/>
                </a:solidFill>
                <a:effectLst/>
                <a:uLnTx/>
                <a:uFillTx/>
                <a:latin typeface="Calibri"/>
                <a:ea typeface="+mn-ea"/>
                <a:cs typeface="Calibri"/>
              </a:rPr>
              <a:t>and </a:t>
            </a:r>
            <a:r>
              <a:rPr kumimoji="0" sz="2000" b="0" i="0" u="none" strike="noStrike" kern="1200" cap="none" spc="-30" normalizeH="0" baseline="0" noProof="0" dirty="0">
                <a:ln>
                  <a:noFill/>
                </a:ln>
                <a:solidFill>
                  <a:srgbClr val="404040"/>
                </a:solidFill>
                <a:effectLst/>
                <a:uLnTx/>
                <a:uFillTx/>
                <a:latin typeface="Calibri"/>
                <a:ea typeface="+mn-ea"/>
                <a:cs typeface="Calibri"/>
              </a:rPr>
              <a:t>SE</a:t>
            </a:r>
            <a:r>
              <a:rPr kumimoji="0" sz="2000" b="0" i="0" u="none" strike="noStrike" kern="1200" cap="none" spc="-330" normalizeH="0" baseline="0" noProof="0" dirty="0">
                <a:ln>
                  <a:noFill/>
                </a:ln>
                <a:solidFill>
                  <a:srgbClr val="404040"/>
                </a:solidFill>
                <a:effectLst/>
                <a:uLnTx/>
                <a:uFillTx/>
                <a:latin typeface="Calibri"/>
                <a:ea typeface="+mn-ea"/>
                <a:cs typeface="Calibri"/>
              </a:rPr>
              <a:t> </a:t>
            </a:r>
            <a:r>
              <a:rPr kumimoji="0" sz="2000" b="0" i="0" u="none" strike="noStrike" kern="1200" cap="none" spc="-55" normalizeH="0" baseline="0" noProof="0" dirty="0">
                <a:ln>
                  <a:noFill/>
                </a:ln>
                <a:solidFill>
                  <a:srgbClr val="404040"/>
                </a:solidFill>
                <a:effectLst/>
                <a:uLnTx/>
                <a:uFillTx/>
                <a:latin typeface="Calibri"/>
                <a:ea typeface="+mn-ea"/>
                <a:cs typeface="Calibri"/>
              </a:rPr>
              <a:t>Regions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6"/>
          <p:cNvSpPr/>
          <p:nvPr/>
        </p:nvSpPr>
        <p:spPr>
          <a:xfrm>
            <a:off x="341375" y="2407920"/>
            <a:ext cx="3987800" cy="0"/>
          </a:xfrm>
          <a:custGeom>
            <a:avLst/>
            <a:gdLst/>
            <a:ahLst/>
            <a:cxnLst/>
            <a:rect l="l" t="t" r="r" b="b"/>
            <a:pathLst>
              <a:path w="3987800">
                <a:moveTo>
                  <a:pt x="0" y="0"/>
                </a:moveTo>
                <a:lnTo>
                  <a:pt x="3987800" y="0"/>
                </a:lnTo>
              </a:path>
            </a:pathLst>
          </a:custGeom>
          <a:ln w="6096">
            <a:solidFill>
              <a:srgbClr val="B0B0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341375" y="3200400"/>
            <a:ext cx="3987800" cy="0"/>
          </a:xfrm>
          <a:custGeom>
            <a:avLst/>
            <a:gdLst/>
            <a:ahLst/>
            <a:cxnLst/>
            <a:rect l="l" t="t" r="r" b="b"/>
            <a:pathLst>
              <a:path w="3987800">
                <a:moveTo>
                  <a:pt x="0" y="0"/>
                </a:moveTo>
                <a:lnTo>
                  <a:pt x="3987800" y="0"/>
                </a:lnTo>
              </a:path>
            </a:pathLst>
          </a:custGeom>
          <a:ln w="6096">
            <a:solidFill>
              <a:srgbClr val="B0B0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6871207" y="1382590"/>
            <a:ext cx="1772285" cy="1043305"/>
          </a:xfrm>
          <a:prstGeom prst="rect">
            <a:avLst/>
          </a:prstGeom>
        </p:spPr>
        <p:txBody>
          <a:bodyPr vert="horz" wrap="square" lIns="0" tIns="41910" rIns="0" bIns="0" rtlCol="0">
            <a:spAutoFit/>
          </a:bodyPr>
          <a:lstStyle/>
          <a:p>
            <a:pPr marL="17780" marR="0" lvl="0" indent="0" algn="l" defTabSz="914400" rtl="0" eaLnBrk="1" fontAlgn="auto" latinLnBrk="0" hangingPunct="1">
              <a:lnSpc>
                <a:spcPct val="100000"/>
              </a:lnSpc>
              <a:spcBef>
                <a:spcPts val="330"/>
              </a:spcBef>
              <a:spcAft>
                <a:spcPts val="0"/>
              </a:spcAft>
              <a:buClrTx/>
              <a:buSzTx/>
              <a:buFontTx/>
              <a:buNone/>
              <a:tabLst/>
              <a:defRPr/>
            </a:pPr>
            <a:r>
              <a:rPr kumimoji="0" sz="2800" b="0" i="0" u="none" strike="noStrike" kern="1200" cap="none" spc="-55" normalizeH="0" baseline="0" noProof="0" dirty="0">
                <a:ln>
                  <a:noFill/>
                </a:ln>
                <a:solidFill>
                  <a:srgbClr val="404040"/>
                </a:solidFill>
                <a:effectLst/>
                <a:uLnTx/>
                <a:uFillTx/>
                <a:latin typeface="Calibri"/>
                <a:ea typeface="+mn-ea"/>
                <a:cs typeface="Calibri"/>
              </a:rPr>
              <a:t>31</a:t>
            </a:r>
            <a:r>
              <a:rPr kumimoji="0" sz="2800" b="0" i="0" u="none" strike="noStrike" kern="1200" cap="none" spc="-190" normalizeH="0" baseline="0" noProof="0" dirty="0">
                <a:ln>
                  <a:noFill/>
                </a:ln>
                <a:solidFill>
                  <a:srgbClr val="404040"/>
                </a:solidFill>
                <a:effectLst/>
                <a:uLnTx/>
                <a:uFillTx/>
                <a:latin typeface="Calibri"/>
                <a:ea typeface="+mn-ea"/>
                <a:cs typeface="Calibri"/>
              </a:rPr>
              <a:t> </a:t>
            </a:r>
            <a:r>
              <a:rPr kumimoji="0" sz="2800" b="0" i="0" u="none" strike="noStrike" kern="1200" cap="none" spc="-105" normalizeH="0" baseline="0" noProof="0" dirty="0">
                <a:ln>
                  <a:noFill/>
                </a:ln>
                <a:solidFill>
                  <a:srgbClr val="404040"/>
                </a:solidFill>
                <a:effectLst/>
                <a:uLnTx/>
                <a:uFillTx/>
                <a:latin typeface="Calibri"/>
                <a:ea typeface="+mn-ea"/>
                <a:cs typeface="Calibri"/>
              </a:rPr>
              <a:t>states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404040"/>
                </a:solidFill>
                <a:effectLst/>
                <a:uLnTx/>
                <a:uFillTx/>
                <a:latin typeface="Calibri"/>
                <a:ea typeface="+mn-ea"/>
                <a:cs typeface="Calibri"/>
              </a:rPr>
              <a:t>with government</a:t>
            </a:r>
            <a:r>
              <a:rPr kumimoji="0" sz="1200" b="0" i="0" u="none" strike="noStrike" kern="1200" cap="none" spc="-70" normalizeH="0" baseline="0" noProof="0" dirty="0">
                <a:ln>
                  <a:noFill/>
                </a:ln>
                <a:solidFill>
                  <a:srgbClr val="404040"/>
                </a:solidFill>
                <a:effectLst/>
                <a:uLnTx/>
                <a:uFillTx/>
                <a:latin typeface="Calibri"/>
                <a:ea typeface="+mn-ea"/>
                <a:cs typeface="Calibri"/>
              </a:rPr>
              <a:t> </a:t>
            </a:r>
            <a:r>
              <a:rPr kumimoji="0" sz="1200" b="0" i="0" u="none" strike="noStrike" kern="1200" cap="none" spc="-5" normalizeH="0" baseline="0" noProof="0" dirty="0">
                <a:ln>
                  <a:noFill/>
                </a:ln>
                <a:solidFill>
                  <a:srgbClr val="404040"/>
                </a:solidFill>
                <a:effectLst/>
                <a:uLnTx/>
                <a:uFillTx/>
                <a:latin typeface="Calibri"/>
                <a:ea typeface="+mn-ea"/>
                <a:cs typeface="Calibri"/>
              </a:rPr>
              <a:t>sponsored  healthcare </a:t>
            </a:r>
            <a:r>
              <a:rPr kumimoji="0" sz="1200" b="0" i="0" u="none" strike="noStrike" kern="1200" cap="none" spc="-10" normalizeH="0" baseline="0" noProof="0" dirty="0">
                <a:ln>
                  <a:noFill/>
                </a:ln>
                <a:solidFill>
                  <a:srgbClr val="404040"/>
                </a:solidFill>
                <a:effectLst/>
                <a:uLnTx/>
                <a:uFillTx/>
                <a:latin typeface="Calibri"/>
                <a:ea typeface="+mn-ea"/>
                <a:cs typeface="Calibri"/>
              </a:rPr>
              <a:t>programs </a:t>
            </a:r>
            <a:r>
              <a:rPr kumimoji="0" sz="1200" b="0" i="0" u="none" strike="noStrike" kern="1200" cap="none" spc="0" normalizeH="0" baseline="0" noProof="0" dirty="0">
                <a:ln>
                  <a:noFill/>
                </a:ln>
                <a:solidFill>
                  <a:srgbClr val="404040"/>
                </a:solidFill>
                <a:effectLst/>
                <a:uLnTx/>
                <a:uFillTx/>
                <a:latin typeface="Calibri"/>
                <a:ea typeface="+mn-ea"/>
                <a:cs typeface="Calibri"/>
              </a:rPr>
              <a:t>&amp;  </a:t>
            </a:r>
            <a:r>
              <a:rPr kumimoji="0" sz="1200" b="0" i="0" u="none" strike="noStrike" kern="1200" cap="none" spc="-5" normalizeH="0" baseline="0" noProof="0" dirty="0">
                <a:ln>
                  <a:noFill/>
                </a:ln>
                <a:solidFill>
                  <a:srgbClr val="404040"/>
                </a:solidFill>
                <a:effectLst/>
                <a:uLnTx/>
                <a:uFillTx/>
                <a:latin typeface="Calibri"/>
                <a:ea typeface="+mn-ea"/>
                <a:cs typeface="Calibri"/>
              </a:rPr>
              <a:t>implementations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p:nvPr/>
        </p:nvSpPr>
        <p:spPr>
          <a:xfrm>
            <a:off x="4824984" y="3590544"/>
            <a:ext cx="3987800" cy="0"/>
          </a:xfrm>
          <a:custGeom>
            <a:avLst/>
            <a:gdLst/>
            <a:ahLst/>
            <a:cxnLst/>
            <a:rect l="l" t="t" r="r" b="b"/>
            <a:pathLst>
              <a:path w="3987800">
                <a:moveTo>
                  <a:pt x="0" y="0"/>
                </a:moveTo>
                <a:lnTo>
                  <a:pt x="3987799" y="0"/>
                </a:lnTo>
              </a:path>
            </a:pathLst>
          </a:custGeom>
          <a:ln w="6096">
            <a:solidFill>
              <a:srgbClr val="B0B0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4821935" y="4986528"/>
            <a:ext cx="3987800" cy="0"/>
          </a:xfrm>
          <a:custGeom>
            <a:avLst/>
            <a:gdLst/>
            <a:ahLst/>
            <a:cxnLst/>
            <a:rect l="l" t="t" r="r" b="b"/>
            <a:pathLst>
              <a:path w="3987800">
                <a:moveTo>
                  <a:pt x="0" y="0"/>
                </a:moveTo>
                <a:lnTo>
                  <a:pt x="3987799" y="0"/>
                </a:lnTo>
              </a:path>
            </a:pathLst>
          </a:custGeom>
          <a:ln w="6096">
            <a:solidFill>
              <a:srgbClr val="B0B0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4962144" y="3674119"/>
            <a:ext cx="485740" cy="4857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txBox="1"/>
          <p:nvPr/>
        </p:nvSpPr>
        <p:spPr>
          <a:xfrm>
            <a:off x="5718428" y="3707383"/>
            <a:ext cx="273113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0" normalizeH="0" baseline="0" noProof="0" dirty="0">
                <a:ln>
                  <a:noFill/>
                </a:ln>
                <a:solidFill>
                  <a:srgbClr val="404040"/>
                </a:solidFill>
                <a:effectLst/>
                <a:uLnTx/>
                <a:uFillTx/>
                <a:latin typeface="Calibri"/>
                <a:ea typeface="+mn-ea"/>
                <a:cs typeface="Calibri"/>
              </a:rPr>
              <a:t>2 </a:t>
            </a:r>
            <a:r>
              <a:rPr kumimoji="0" sz="2400" b="0" i="0" u="none" strike="noStrike" kern="1200" cap="none" spc="-90" normalizeH="0" baseline="0" noProof="0" dirty="0">
                <a:ln>
                  <a:noFill/>
                </a:ln>
                <a:solidFill>
                  <a:srgbClr val="404040"/>
                </a:solidFill>
                <a:effectLst/>
                <a:uLnTx/>
                <a:uFillTx/>
                <a:latin typeface="Calibri"/>
                <a:ea typeface="+mn-ea"/>
                <a:cs typeface="Calibri"/>
              </a:rPr>
              <a:t>international</a:t>
            </a:r>
            <a:r>
              <a:rPr kumimoji="0" sz="2400" b="0" i="0" u="none" strike="noStrike" kern="1200" cap="none" spc="50" normalizeH="0" baseline="0" noProof="0" dirty="0">
                <a:ln>
                  <a:noFill/>
                </a:ln>
                <a:solidFill>
                  <a:srgbClr val="404040"/>
                </a:solidFill>
                <a:effectLst/>
                <a:uLnTx/>
                <a:uFillTx/>
                <a:latin typeface="Calibri"/>
                <a:ea typeface="+mn-ea"/>
                <a:cs typeface="Calibri"/>
              </a:rPr>
              <a:t> </a:t>
            </a:r>
            <a:r>
              <a:rPr kumimoji="0" sz="2400" b="0" i="0" u="none" strike="noStrike" kern="1200" cap="none" spc="-85" normalizeH="0" baseline="0" noProof="0" dirty="0">
                <a:ln>
                  <a:noFill/>
                </a:ln>
                <a:solidFill>
                  <a:srgbClr val="404040"/>
                </a:solidFill>
                <a:effectLst/>
                <a:uLnTx/>
                <a:uFillTx/>
                <a:latin typeface="Calibri"/>
                <a:ea typeface="+mn-ea"/>
                <a:cs typeface="Calibri"/>
              </a:rPr>
              <a:t>markets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object 13"/>
          <p:cNvSpPr txBox="1"/>
          <p:nvPr/>
        </p:nvSpPr>
        <p:spPr>
          <a:xfrm>
            <a:off x="5439917" y="4192756"/>
            <a:ext cx="2959100" cy="719455"/>
          </a:xfrm>
          <a:prstGeom prst="rect">
            <a:avLst/>
          </a:prstGeom>
        </p:spPr>
        <p:txBody>
          <a:bodyPr vert="horz" wrap="square" lIns="0" tIns="97790" rIns="0" bIns="0" rtlCol="0">
            <a:spAutoFit/>
          </a:bodyPr>
          <a:lstStyle/>
          <a:p>
            <a:pPr marL="12700" marR="0" lvl="0" indent="0" algn="l" defTabSz="914400" rtl="0" eaLnBrk="1" fontAlgn="auto" latinLnBrk="0" hangingPunct="1">
              <a:lnSpc>
                <a:spcPct val="100000"/>
              </a:lnSpc>
              <a:spcBef>
                <a:spcPts val="770"/>
              </a:spcBef>
              <a:spcAft>
                <a:spcPts val="0"/>
              </a:spcAft>
              <a:buClrTx/>
              <a:buSzTx/>
              <a:buFontTx/>
              <a:buNone/>
              <a:tabLst/>
              <a:defRPr/>
            </a:pPr>
            <a:r>
              <a:rPr kumimoji="0" lang="en-US" sz="2800" b="0" i="0" u="none" strike="noStrike" kern="1200" cap="none" spc="-70" normalizeH="0" baseline="0" noProof="0" dirty="0" smtClean="0">
                <a:ln>
                  <a:noFill/>
                </a:ln>
                <a:solidFill>
                  <a:srgbClr val="404040"/>
                </a:solidFill>
                <a:effectLst/>
                <a:uLnTx/>
                <a:uFillTx/>
                <a:latin typeface="Calibri"/>
                <a:ea typeface="+mn-ea"/>
                <a:cs typeface="Calibri"/>
              </a:rPr>
              <a:t>14.4</a:t>
            </a:r>
            <a:r>
              <a:rPr kumimoji="0" sz="2800" b="0" i="0" u="none" strike="noStrike" kern="1200" cap="none" spc="-70" normalizeH="0" baseline="0" noProof="0" dirty="0" smtClean="0">
                <a:ln>
                  <a:noFill/>
                </a:ln>
                <a:solidFill>
                  <a:srgbClr val="404040"/>
                </a:solidFill>
                <a:effectLst/>
                <a:uLnTx/>
                <a:uFillTx/>
                <a:latin typeface="Calibri"/>
                <a:ea typeface="+mn-ea"/>
                <a:cs typeface="Calibri"/>
              </a:rPr>
              <a:t> </a:t>
            </a:r>
            <a:r>
              <a:rPr kumimoji="0" sz="2800" b="0" i="0" u="none" strike="noStrike" kern="1200" cap="none" spc="-85" normalizeH="0" baseline="0" noProof="0" dirty="0">
                <a:ln>
                  <a:noFill/>
                </a:ln>
                <a:solidFill>
                  <a:srgbClr val="404040"/>
                </a:solidFill>
                <a:effectLst/>
                <a:uLnTx/>
                <a:uFillTx/>
                <a:latin typeface="Calibri"/>
                <a:ea typeface="+mn-ea"/>
                <a:cs typeface="Calibri"/>
              </a:rPr>
              <a:t>million</a:t>
            </a:r>
            <a:r>
              <a:rPr kumimoji="0" sz="2800" b="0" i="0" u="none" strike="noStrike" kern="1200" cap="none" spc="-340" normalizeH="0" baseline="0" noProof="0" dirty="0">
                <a:ln>
                  <a:noFill/>
                </a:ln>
                <a:solidFill>
                  <a:srgbClr val="404040"/>
                </a:solidFill>
                <a:effectLst/>
                <a:uLnTx/>
                <a:uFillTx/>
                <a:latin typeface="Calibri"/>
                <a:ea typeface="+mn-ea"/>
                <a:cs typeface="Calibri"/>
              </a:rPr>
              <a:t> </a:t>
            </a:r>
            <a:r>
              <a:rPr kumimoji="0" sz="2800" b="0" i="0" u="none" strike="noStrike" kern="1200" cap="none" spc="-80" normalizeH="0" baseline="0" noProof="0" dirty="0">
                <a:ln>
                  <a:noFill/>
                </a:ln>
                <a:solidFill>
                  <a:srgbClr val="404040"/>
                </a:solidFill>
                <a:effectLst/>
                <a:uLnTx/>
                <a:uFillTx/>
                <a:latin typeface="Calibri"/>
                <a:ea typeface="+mn-ea"/>
                <a:cs typeface="Calibri"/>
              </a:rPr>
              <a:t>members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71170" marR="0" lvl="0" indent="0" algn="l" defTabSz="914400" rtl="0" eaLnBrk="1" fontAlgn="auto" latinLnBrk="0" hangingPunct="1">
              <a:lnSpc>
                <a:spcPct val="100000"/>
              </a:lnSpc>
              <a:spcBef>
                <a:spcPts val="234"/>
              </a:spcBef>
              <a:spcAft>
                <a:spcPts val="0"/>
              </a:spcAft>
              <a:buClrTx/>
              <a:buSzTx/>
              <a:buFontTx/>
              <a:buNone/>
              <a:tabLst/>
              <a:defRPr/>
            </a:pPr>
            <a:r>
              <a:rPr kumimoji="0" sz="1000" b="0" i="0" u="none" strike="noStrike" kern="1200" cap="none" spc="-5" normalizeH="0" baseline="0" noProof="0" dirty="0">
                <a:ln>
                  <a:noFill/>
                </a:ln>
                <a:solidFill>
                  <a:srgbClr val="404040"/>
                </a:solidFill>
                <a:effectLst/>
                <a:uLnTx/>
                <a:uFillTx/>
                <a:latin typeface="Calibri"/>
                <a:ea typeface="+mn-ea"/>
                <a:cs typeface="Calibri"/>
              </a:rPr>
              <a:t>includes 2.9 million TRICARE</a:t>
            </a:r>
            <a:r>
              <a:rPr kumimoji="0" sz="1000" b="0" i="0" u="none" strike="noStrike" kern="1200" cap="none" spc="10" normalizeH="0" baseline="0" noProof="0" dirty="0">
                <a:ln>
                  <a:noFill/>
                </a:ln>
                <a:solidFill>
                  <a:srgbClr val="404040"/>
                </a:solidFill>
                <a:effectLst/>
                <a:uLnTx/>
                <a:uFillTx/>
                <a:latin typeface="Calibri"/>
                <a:ea typeface="+mn-ea"/>
                <a:cs typeface="Calibri"/>
              </a:rPr>
              <a:t> </a:t>
            </a:r>
            <a:r>
              <a:rPr kumimoji="0" sz="1000" b="0" i="0" u="none" strike="noStrike" kern="1200" cap="none" spc="-5" normalizeH="0" baseline="0" noProof="0" dirty="0">
                <a:ln>
                  <a:noFill/>
                </a:ln>
                <a:solidFill>
                  <a:srgbClr val="404040"/>
                </a:solidFill>
                <a:effectLst/>
                <a:uLnTx/>
                <a:uFillTx/>
                <a:latin typeface="Calibri"/>
                <a:ea typeface="+mn-ea"/>
                <a:cs typeface="Calibri"/>
              </a:rPr>
              <a:t>eligibles</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object 14"/>
          <p:cNvSpPr/>
          <p:nvPr/>
        </p:nvSpPr>
        <p:spPr>
          <a:xfrm>
            <a:off x="341375" y="5181600"/>
            <a:ext cx="3987165" cy="0"/>
          </a:xfrm>
          <a:custGeom>
            <a:avLst/>
            <a:gdLst/>
            <a:ahLst/>
            <a:cxnLst/>
            <a:rect l="l" t="t" r="r" b="b"/>
            <a:pathLst>
              <a:path w="3987165">
                <a:moveTo>
                  <a:pt x="0" y="0"/>
                </a:moveTo>
                <a:lnTo>
                  <a:pt x="3986784" y="0"/>
                </a:lnTo>
              </a:path>
            </a:pathLst>
          </a:custGeom>
          <a:ln w="6096">
            <a:solidFill>
              <a:srgbClr val="B0B0A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5201411" y="2574035"/>
            <a:ext cx="881380" cy="914400"/>
          </a:xfrm>
          <a:custGeom>
            <a:avLst/>
            <a:gdLst/>
            <a:ahLst/>
            <a:cxnLst/>
            <a:rect l="l" t="t" r="r" b="b"/>
            <a:pathLst>
              <a:path w="881379" h="914400">
                <a:moveTo>
                  <a:pt x="440436" y="0"/>
                </a:moveTo>
                <a:lnTo>
                  <a:pt x="392452" y="2683"/>
                </a:lnTo>
                <a:lnTo>
                  <a:pt x="345964" y="10546"/>
                </a:lnTo>
                <a:lnTo>
                  <a:pt x="301239" y="23311"/>
                </a:lnTo>
                <a:lnTo>
                  <a:pt x="258548" y="40697"/>
                </a:lnTo>
                <a:lnTo>
                  <a:pt x="218157" y="62427"/>
                </a:lnTo>
                <a:lnTo>
                  <a:pt x="180337" y="88221"/>
                </a:lnTo>
                <a:lnTo>
                  <a:pt x="145357" y="117800"/>
                </a:lnTo>
                <a:lnTo>
                  <a:pt x="113485" y="150884"/>
                </a:lnTo>
                <a:lnTo>
                  <a:pt x="84990" y="187195"/>
                </a:lnTo>
                <a:lnTo>
                  <a:pt x="60141" y="226455"/>
                </a:lnTo>
                <a:lnTo>
                  <a:pt x="39207" y="268382"/>
                </a:lnTo>
                <a:lnTo>
                  <a:pt x="22457" y="312700"/>
                </a:lnTo>
                <a:lnTo>
                  <a:pt x="10160" y="359128"/>
                </a:lnTo>
                <a:lnTo>
                  <a:pt x="2584" y="407388"/>
                </a:lnTo>
                <a:lnTo>
                  <a:pt x="0" y="457200"/>
                </a:lnTo>
                <a:lnTo>
                  <a:pt x="2584" y="507011"/>
                </a:lnTo>
                <a:lnTo>
                  <a:pt x="10160" y="555271"/>
                </a:lnTo>
                <a:lnTo>
                  <a:pt x="22457" y="601699"/>
                </a:lnTo>
                <a:lnTo>
                  <a:pt x="39207" y="646017"/>
                </a:lnTo>
                <a:lnTo>
                  <a:pt x="60141" y="687944"/>
                </a:lnTo>
                <a:lnTo>
                  <a:pt x="84990" y="727204"/>
                </a:lnTo>
                <a:lnTo>
                  <a:pt x="113485" y="763515"/>
                </a:lnTo>
                <a:lnTo>
                  <a:pt x="145357" y="796599"/>
                </a:lnTo>
                <a:lnTo>
                  <a:pt x="180337" y="826178"/>
                </a:lnTo>
                <a:lnTo>
                  <a:pt x="218157" y="851972"/>
                </a:lnTo>
                <a:lnTo>
                  <a:pt x="258548" y="873702"/>
                </a:lnTo>
                <a:lnTo>
                  <a:pt x="301239" y="891088"/>
                </a:lnTo>
                <a:lnTo>
                  <a:pt x="345964" y="903853"/>
                </a:lnTo>
                <a:lnTo>
                  <a:pt x="392452" y="911716"/>
                </a:lnTo>
                <a:lnTo>
                  <a:pt x="440436" y="914400"/>
                </a:lnTo>
                <a:lnTo>
                  <a:pt x="488419" y="911716"/>
                </a:lnTo>
                <a:lnTo>
                  <a:pt x="534907" y="903853"/>
                </a:lnTo>
                <a:lnTo>
                  <a:pt x="579632" y="891088"/>
                </a:lnTo>
                <a:lnTo>
                  <a:pt x="622323" y="873702"/>
                </a:lnTo>
                <a:lnTo>
                  <a:pt x="662714" y="851972"/>
                </a:lnTo>
                <a:lnTo>
                  <a:pt x="700534" y="826178"/>
                </a:lnTo>
                <a:lnTo>
                  <a:pt x="735514" y="796599"/>
                </a:lnTo>
                <a:lnTo>
                  <a:pt x="767386" y="763515"/>
                </a:lnTo>
                <a:lnTo>
                  <a:pt x="795881" y="727204"/>
                </a:lnTo>
                <a:lnTo>
                  <a:pt x="820730" y="687944"/>
                </a:lnTo>
                <a:lnTo>
                  <a:pt x="841664" y="646017"/>
                </a:lnTo>
                <a:lnTo>
                  <a:pt x="858414" y="601699"/>
                </a:lnTo>
                <a:lnTo>
                  <a:pt x="870711" y="555271"/>
                </a:lnTo>
                <a:lnTo>
                  <a:pt x="878287" y="507011"/>
                </a:lnTo>
                <a:lnTo>
                  <a:pt x="880872" y="457200"/>
                </a:lnTo>
                <a:lnTo>
                  <a:pt x="878287" y="407388"/>
                </a:lnTo>
                <a:lnTo>
                  <a:pt x="870711" y="359128"/>
                </a:lnTo>
                <a:lnTo>
                  <a:pt x="858414" y="312700"/>
                </a:lnTo>
                <a:lnTo>
                  <a:pt x="841664" y="268382"/>
                </a:lnTo>
                <a:lnTo>
                  <a:pt x="820730" y="226455"/>
                </a:lnTo>
                <a:lnTo>
                  <a:pt x="795881" y="187195"/>
                </a:lnTo>
                <a:lnTo>
                  <a:pt x="767386" y="150884"/>
                </a:lnTo>
                <a:lnTo>
                  <a:pt x="735514" y="117800"/>
                </a:lnTo>
                <a:lnTo>
                  <a:pt x="700534" y="88221"/>
                </a:lnTo>
                <a:lnTo>
                  <a:pt x="662714" y="62427"/>
                </a:lnTo>
                <a:lnTo>
                  <a:pt x="622323" y="40697"/>
                </a:lnTo>
                <a:lnTo>
                  <a:pt x="579632" y="23311"/>
                </a:lnTo>
                <a:lnTo>
                  <a:pt x="534907" y="10546"/>
                </a:lnTo>
                <a:lnTo>
                  <a:pt x="488419" y="2683"/>
                </a:lnTo>
                <a:lnTo>
                  <a:pt x="440436" y="0"/>
                </a:lnTo>
                <a:close/>
              </a:path>
            </a:pathLst>
          </a:custGeom>
          <a:solidFill>
            <a:srgbClr val="F5821F">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txBox="1"/>
          <p:nvPr/>
        </p:nvSpPr>
        <p:spPr>
          <a:xfrm>
            <a:off x="5323078" y="2842387"/>
            <a:ext cx="635635" cy="361315"/>
          </a:xfrm>
          <a:prstGeom prst="rect">
            <a:avLst/>
          </a:prstGeom>
        </p:spPr>
        <p:txBody>
          <a:bodyPr vert="horz" wrap="square" lIns="0" tIns="13335" rIns="0" bIns="0" rtlCol="0">
            <a:spAutoFit/>
          </a:bodyPr>
          <a:lstStyle/>
          <a:p>
            <a:pPr marL="12700" marR="5080" lvl="0" indent="36195"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dirty="0">
                <a:ln>
                  <a:noFill/>
                </a:ln>
                <a:solidFill>
                  <a:prstClr val="black"/>
                </a:solidFill>
                <a:effectLst/>
                <a:uLnTx/>
                <a:uFillTx/>
                <a:latin typeface="Calibri"/>
                <a:ea typeface="+mn-ea"/>
                <a:cs typeface="Calibri"/>
              </a:rPr>
              <a:t>Medicaid  </a:t>
            </a:r>
            <a:r>
              <a:rPr kumimoji="0" sz="1100" b="1" i="0" u="none" strike="noStrike" kern="1200" cap="none" spc="0" normalizeH="0" baseline="0" noProof="0" dirty="0">
                <a:ln>
                  <a:noFill/>
                </a:ln>
                <a:solidFill>
                  <a:prstClr val="black"/>
                </a:solidFill>
                <a:effectLst/>
                <a:uLnTx/>
                <a:uFillTx/>
                <a:latin typeface="Calibri"/>
                <a:ea typeface="+mn-ea"/>
                <a:cs typeface="Calibri"/>
              </a:rPr>
              <a:t>(25</a:t>
            </a:r>
            <a:r>
              <a:rPr kumimoji="0" sz="1100" b="1" i="0" u="none" strike="noStrike" kern="1200" cap="none" spc="-9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states)</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7" name="object 17"/>
          <p:cNvSpPr/>
          <p:nvPr/>
        </p:nvSpPr>
        <p:spPr>
          <a:xfrm>
            <a:off x="6082284" y="2595372"/>
            <a:ext cx="882650" cy="881380"/>
          </a:xfrm>
          <a:custGeom>
            <a:avLst/>
            <a:gdLst/>
            <a:ahLst/>
            <a:cxnLst/>
            <a:rect l="l" t="t" r="r" b="b"/>
            <a:pathLst>
              <a:path w="882650" h="881379">
                <a:moveTo>
                  <a:pt x="441197" y="0"/>
                </a:moveTo>
                <a:lnTo>
                  <a:pt x="393116" y="2584"/>
                </a:lnTo>
                <a:lnTo>
                  <a:pt x="346536" y="10160"/>
                </a:lnTo>
                <a:lnTo>
                  <a:pt x="301727" y="22457"/>
                </a:lnTo>
                <a:lnTo>
                  <a:pt x="258957" y="39207"/>
                </a:lnTo>
                <a:lnTo>
                  <a:pt x="218496" y="60141"/>
                </a:lnTo>
                <a:lnTo>
                  <a:pt x="180612" y="84990"/>
                </a:lnTo>
                <a:lnTo>
                  <a:pt x="145574" y="113485"/>
                </a:lnTo>
                <a:lnTo>
                  <a:pt x="113651" y="145357"/>
                </a:lnTo>
                <a:lnTo>
                  <a:pt x="85112" y="180337"/>
                </a:lnTo>
                <a:lnTo>
                  <a:pt x="60226" y="218157"/>
                </a:lnTo>
                <a:lnTo>
                  <a:pt x="39261" y="258548"/>
                </a:lnTo>
                <a:lnTo>
                  <a:pt x="22488" y="301239"/>
                </a:lnTo>
                <a:lnTo>
                  <a:pt x="10173" y="345964"/>
                </a:lnTo>
                <a:lnTo>
                  <a:pt x="2588" y="392452"/>
                </a:lnTo>
                <a:lnTo>
                  <a:pt x="0" y="440436"/>
                </a:lnTo>
                <a:lnTo>
                  <a:pt x="2588" y="488419"/>
                </a:lnTo>
                <a:lnTo>
                  <a:pt x="10173" y="534907"/>
                </a:lnTo>
                <a:lnTo>
                  <a:pt x="22488" y="579632"/>
                </a:lnTo>
                <a:lnTo>
                  <a:pt x="39261" y="622323"/>
                </a:lnTo>
                <a:lnTo>
                  <a:pt x="60226" y="662714"/>
                </a:lnTo>
                <a:lnTo>
                  <a:pt x="85112" y="700534"/>
                </a:lnTo>
                <a:lnTo>
                  <a:pt x="113651" y="735514"/>
                </a:lnTo>
                <a:lnTo>
                  <a:pt x="145574" y="767386"/>
                </a:lnTo>
                <a:lnTo>
                  <a:pt x="180612" y="795881"/>
                </a:lnTo>
                <a:lnTo>
                  <a:pt x="218496" y="820730"/>
                </a:lnTo>
                <a:lnTo>
                  <a:pt x="258957" y="841664"/>
                </a:lnTo>
                <a:lnTo>
                  <a:pt x="301727" y="858414"/>
                </a:lnTo>
                <a:lnTo>
                  <a:pt x="346536" y="870711"/>
                </a:lnTo>
                <a:lnTo>
                  <a:pt x="393116" y="878287"/>
                </a:lnTo>
                <a:lnTo>
                  <a:pt x="441197" y="880872"/>
                </a:lnTo>
                <a:lnTo>
                  <a:pt x="489279" y="878287"/>
                </a:lnTo>
                <a:lnTo>
                  <a:pt x="535859" y="870711"/>
                </a:lnTo>
                <a:lnTo>
                  <a:pt x="580668" y="858414"/>
                </a:lnTo>
                <a:lnTo>
                  <a:pt x="623438" y="841664"/>
                </a:lnTo>
                <a:lnTo>
                  <a:pt x="663899" y="820730"/>
                </a:lnTo>
                <a:lnTo>
                  <a:pt x="701783" y="795881"/>
                </a:lnTo>
                <a:lnTo>
                  <a:pt x="736821" y="767386"/>
                </a:lnTo>
                <a:lnTo>
                  <a:pt x="768744" y="735514"/>
                </a:lnTo>
                <a:lnTo>
                  <a:pt x="797283" y="700534"/>
                </a:lnTo>
                <a:lnTo>
                  <a:pt x="822169" y="662714"/>
                </a:lnTo>
                <a:lnTo>
                  <a:pt x="843134" y="622323"/>
                </a:lnTo>
                <a:lnTo>
                  <a:pt x="859907" y="579632"/>
                </a:lnTo>
                <a:lnTo>
                  <a:pt x="872222" y="534907"/>
                </a:lnTo>
                <a:lnTo>
                  <a:pt x="879807" y="488419"/>
                </a:lnTo>
                <a:lnTo>
                  <a:pt x="882395" y="440436"/>
                </a:lnTo>
                <a:lnTo>
                  <a:pt x="879807" y="392452"/>
                </a:lnTo>
                <a:lnTo>
                  <a:pt x="872222" y="345964"/>
                </a:lnTo>
                <a:lnTo>
                  <a:pt x="859907" y="301239"/>
                </a:lnTo>
                <a:lnTo>
                  <a:pt x="843134" y="258548"/>
                </a:lnTo>
                <a:lnTo>
                  <a:pt x="822169" y="218157"/>
                </a:lnTo>
                <a:lnTo>
                  <a:pt x="797283" y="180337"/>
                </a:lnTo>
                <a:lnTo>
                  <a:pt x="768744" y="145357"/>
                </a:lnTo>
                <a:lnTo>
                  <a:pt x="736821" y="113485"/>
                </a:lnTo>
                <a:lnTo>
                  <a:pt x="701783" y="84990"/>
                </a:lnTo>
                <a:lnTo>
                  <a:pt x="663899" y="60141"/>
                </a:lnTo>
                <a:lnTo>
                  <a:pt x="623438" y="39207"/>
                </a:lnTo>
                <a:lnTo>
                  <a:pt x="580668" y="22457"/>
                </a:lnTo>
                <a:lnTo>
                  <a:pt x="535859" y="10160"/>
                </a:lnTo>
                <a:lnTo>
                  <a:pt x="489279" y="2584"/>
                </a:lnTo>
                <a:lnTo>
                  <a:pt x="441197" y="0"/>
                </a:lnTo>
                <a:close/>
              </a:path>
            </a:pathLst>
          </a:custGeom>
          <a:solidFill>
            <a:srgbClr val="F5821F">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txBox="1"/>
          <p:nvPr/>
        </p:nvSpPr>
        <p:spPr>
          <a:xfrm>
            <a:off x="6200394" y="2847213"/>
            <a:ext cx="645160" cy="361315"/>
          </a:xfrm>
          <a:prstGeom prst="rect">
            <a:avLst/>
          </a:prstGeom>
        </p:spPr>
        <p:txBody>
          <a:bodyPr vert="horz" wrap="square" lIns="0" tIns="13335" rIns="0" bIns="0" rtlCol="0">
            <a:spAutoFit/>
          </a:bodyPr>
          <a:lstStyle/>
          <a:p>
            <a:pPr marL="12700" marR="5080" lvl="0" indent="34925"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dirty="0">
                <a:ln>
                  <a:noFill/>
                </a:ln>
                <a:solidFill>
                  <a:prstClr val="black"/>
                </a:solidFill>
                <a:effectLst/>
                <a:uLnTx/>
                <a:uFillTx/>
                <a:latin typeface="Calibri"/>
                <a:ea typeface="+mn-ea"/>
                <a:cs typeface="Calibri"/>
              </a:rPr>
              <a:t>Medicare  </a:t>
            </a:r>
            <a:r>
              <a:rPr kumimoji="0" sz="1100" b="1" i="0" u="none" strike="noStrike" kern="1200" cap="none" spc="0" normalizeH="0" baseline="0" noProof="0" dirty="0">
                <a:ln>
                  <a:noFill/>
                </a:ln>
                <a:solidFill>
                  <a:prstClr val="black"/>
                </a:solidFill>
                <a:effectLst/>
                <a:uLnTx/>
                <a:uFillTx/>
                <a:latin typeface="Calibri"/>
                <a:ea typeface="+mn-ea"/>
                <a:cs typeface="Calibri"/>
              </a:rPr>
              <a:t>(20</a:t>
            </a:r>
            <a:r>
              <a:rPr kumimoji="0" sz="1100" b="1" i="0" u="none" strike="noStrike" kern="1200" cap="none" spc="-70"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States)</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9" name="object 19"/>
          <p:cNvSpPr/>
          <p:nvPr/>
        </p:nvSpPr>
        <p:spPr>
          <a:xfrm>
            <a:off x="6957059" y="2593848"/>
            <a:ext cx="882650" cy="873760"/>
          </a:xfrm>
          <a:custGeom>
            <a:avLst/>
            <a:gdLst/>
            <a:ahLst/>
            <a:cxnLst/>
            <a:rect l="l" t="t" r="r" b="b"/>
            <a:pathLst>
              <a:path w="882650" h="873760">
                <a:moveTo>
                  <a:pt x="441198" y="0"/>
                </a:moveTo>
                <a:lnTo>
                  <a:pt x="393116" y="2561"/>
                </a:lnTo>
                <a:lnTo>
                  <a:pt x="346536" y="10069"/>
                </a:lnTo>
                <a:lnTo>
                  <a:pt x="301727" y="22256"/>
                </a:lnTo>
                <a:lnTo>
                  <a:pt x="258957" y="38857"/>
                </a:lnTo>
                <a:lnTo>
                  <a:pt x="218496" y="59605"/>
                </a:lnTo>
                <a:lnTo>
                  <a:pt x="180612" y="84234"/>
                </a:lnTo>
                <a:lnTo>
                  <a:pt x="145574" y="112478"/>
                </a:lnTo>
                <a:lnTo>
                  <a:pt x="113651" y="144071"/>
                </a:lnTo>
                <a:lnTo>
                  <a:pt x="85112" y="178746"/>
                </a:lnTo>
                <a:lnTo>
                  <a:pt x="60226" y="216238"/>
                </a:lnTo>
                <a:lnTo>
                  <a:pt x="39261" y="256280"/>
                </a:lnTo>
                <a:lnTo>
                  <a:pt x="22488" y="298606"/>
                </a:lnTo>
                <a:lnTo>
                  <a:pt x="10173" y="342950"/>
                </a:lnTo>
                <a:lnTo>
                  <a:pt x="2588" y="389045"/>
                </a:lnTo>
                <a:lnTo>
                  <a:pt x="0" y="436625"/>
                </a:lnTo>
                <a:lnTo>
                  <a:pt x="2588" y="484206"/>
                </a:lnTo>
                <a:lnTo>
                  <a:pt x="10173" y="530301"/>
                </a:lnTo>
                <a:lnTo>
                  <a:pt x="22488" y="574645"/>
                </a:lnTo>
                <a:lnTo>
                  <a:pt x="39261" y="616971"/>
                </a:lnTo>
                <a:lnTo>
                  <a:pt x="60226" y="657013"/>
                </a:lnTo>
                <a:lnTo>
                  <a:pt x="85112" y="694505"/>
                </a:lnTo>
                <a:lnTo>
                  <a:pt x="113651" y="729180"/>
                </a:lnTo>
                <a:lnTo>
                  <a:pt x="145574" y="760773"/>
                </a:lnTo>
                <a:lnTo>
                  <a:pt x="180612" y="789017"/>
                </a:lnTo>
                <a:lnTo>
                  <a:pt x="218496" y="813646"/>
                </a:lnTo>
                <a:lnTo>
                  <a:pt x="258957" y="834394"/>
                </a:lnTo>
                <a:lnTo>
                  <a:pt x="301727" y="850995"/>
                </a:lnTo>
                <a:lnTo>
                  <a:pt x="346536" y="863182"/>
                </a:lnTo>
                <a:lnTo>
                  <a:pt x="393116" y="870690"/>
                </a:lnTo>
                <a:lnTo>
                  <a:pt x="441198" y="873251"/>
                </a:lnTo>
                <a:lnTo>
                  <a:pt x="489279" y="870690"/>
                </a:lnTo>
                <a:lnTo>
                  <a:pt x="535859" y="863182"/>
                </a:lnTo>
                <a:lnTo>
                  <a:pt x="580668" y="850995"/>
                </a:lnTo>
                <a:lnTo>
                  <a:pt x="623438" y="834394"/>
                </a:lnTo>
                <a:lnTo>
                  <a:pt x="663899" y="813646"/>
                </a:lnTo>
                <a:lnTo>
                  <a:pt x="701783" y="789017"/>
                </a:lnTo>
                <a:lnTo>
                  <a:pt x="736821" y="760773"/>
                </a:lnTo>
                <a:lnTo>
                  <a:pt x="768744" y="729180"/>
                </a:lnTo>
                <a:lnTo>
                  <a:pt x="797283" y="694505"/>
                </a:lnTo>
                <a:lnTo>
                  <a:pt x="822169" y="657013"/>
                </a:lnTo>
                <a:lnTo>
                  <a:pt x="843134" y="616971"/>
                </a:lnTo>
                <a:lnTo>
                  <a:pt x="859907" y="574645"/>
                </a:lnTo>
                <a:lnTo>
                  <a:pt x="872222" y="530301"/>
                </a:lnTo>
                <a:lnTo>
                  <a:pt x="879807" y="484206"/>
                </a:lnTo>
                <a:lnTo>
                  <a:pt x="882396" y="436625"/>
                </a:lnTo>
                <a:lnTo>
                  <a:pt x="879807" y="389045"/>
                </a:lnTo>
                <a:lnTo>
                  <a:pt x="872222" y="342950"/>
                </a:lnTo>
                <a:lnTo>
                  <a:pt x="859907" y="298606"/>
                </a:lnTo>
                <a:lnTo>
                  <a:pt x="843134" y="256280"/>
                </a:lnTo>
                <a:lnTo>
                  <a:pt x="822169" y="216238"/>
                </a:lnTo>
                <a:lnTo>
                  <a:pt x="797283" y="178746"/>
                </a:lnTo>
                <a:lnTo>
                  <a:pt x="768744" y="144071"/>
                </a:lnTo>
                <a:lnTo>
                  <a:pt x="736821" y="112478"/>
                </a:lnTo>
                <a:lnTo>
                  <a:pt x="701783" y="84234"/>
                </a:lnTo>
                <a:lnTo>
                  <a:pt x="663899" y="59605"/>
                </a:lnTo>
                <a:lnTo>
                  <a:pt x="623438" y="38857"/>
                </a:lnTo>
                <a:lnTo>
                  <a:pt x="580668" y="22256"/>
                </a:lnTo>
                <a:lnTo>
                  <a:pt x="535859" y="10069"/>
                </a:lnTo>
                <a:lnTo>
                  <a:pt x="489279" y="2561"/>
                </a:lnTo>
                <a:lnTo>
                  <a:pt x="441198" y="0"/>
                </a:lnTo>
                <a:close/>
              </a:path>
            </a:pathLst>
          </a:custGeom>
          <a:solidFill>
            <a:srgbClr val="F5821F">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txBox="1"/>
          <p:nvPr/>
        </p:nvSpPr>
        <p:spPr>
          <a:xfrm>
            <a:off x="7112000" y="2840863"/>
            <a:ext cx="573405" cy="36195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dirty="0">
                <a:ln>
                  <a:noFill/>
                </a:ln>
                <a:solidFill>
                  <a:prstClr val="black"/>
                </a:solidFill>
                <a:effectLst/>
                <a:uLnTx/>
                <a:uFillTx/>
                <a:latin typeface="Calibri"/>
                <a:ea typeface="+mn-ea"/>
                <a:cs typeface="Calibri"/>
              </a:rPr>
              <a:t>SNP</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Calibri"/>
                <a:ea typeface="+mn-ea"/>
                <a:cs typeface="Calibri"/>
              </a:rPr>
              <a:t>(6</a:t>
            </a:r>
            <a:r>
              <a:rPr kumimoji="0" sz="1100" b="1" i="0" u="none" strike="noStrike" kern="1200" cap="none" spc="-55"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States)</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1" name="object 21"/>
          <p:cNvSpPr/>
          <p:nvPr/>
        </p:nvSpPr>
        <p:spPr>
          <a:xfrm>
            <a:off x="7839456" y="2557272"/>
            <a:ext cx="881380" cy="905510"/>
          </a:xfrm>
          <a:custGeom>
            <a:avLst/>
            <a:gdLst/>
            <a:ahLst/>
            <a:cxnLst/>
            <a:rect l="l" t="t" r="r" b="b"/>
            <a:pathLst>
              <a:path w="881379" h="905510">
                <a:moveTo>
                  <a:pt x="440436" y="0"/>
                </a:moveTo>
                <a:lnTo>
                  <a:pt x="392452" y="2656"/>
                </a:lnTo>
                <a:lnTo>
                  <a:pt x="345964" y="10441"/>
                </a:lnTo>
                <a:lnTo>
                  <a:pt x="301239" y="23079"/>
                </a:lnTo>
                <a:lnTo>
                  <a:pt x="258548" y="40293"/>
                </a:lnTo>
                <a:lnTo>
                  <a:pt x="218157" y="61806"/>
                </a:lnTo>
                <a:lnTo>
                  <a:pt x="180337" y="87343"/>
                </a:lnTo>
                <a:lnTo>
                  <a:pt x="145357" y="116627"/>
                </a:lnTo>
                <a:lnTo>
                  <a:pt x="113485" y="149381"/>
                </a:lnTo>
                <a:lnTo>
                  <a:pt x="84990" y="185330"/>
                </a:lnTo>
                <a:lnTo>
                  <a:pt x="60141" y="224197"/>
                </a:lnTo>
                <a:lnTo>
                  <a:pt x="39207" y="265705"/>
                </a:lnTo>
                <a:lnTo>
                  <a:pt x="22457" y="309579"/>
                </a:lnTo>
                <a:lnTo>
                  <a:pt x="10160" y="355541"/>
                </a:lnTo>
                <a:lnTo>
                  <a:pt x="2584" y="403316"/>
                </a:lnTo>
                <a:lnTo>
                  <a:pt x="0" y="452627"/>
                </a:lnTo>
                <a:lnTo>
                  <a:pt x="2584" y="501939"/>
                </a:lnTo>
                <a:lnTo>
                  <a:pt x="10160" y="549714"/>
                </a:lnTo>
                <a:lnTo>
                  <a:pt x="22457" y="595676"/>
                </a:lnTo>
                <a:lnTo>
                  <a:pt x="39207" y="639550"/>
                </a:lnTo>
                <a:lnTo>
                  <a:pt x="60141" y="681058"/>
                </a:lnTo>
                <a:lnTo>
                  <a:pt x="84990" y="719925"/>
                </a:lnTo>
                <a:lnTo>
                  <a:pt x="113485" y="755874"/>
                </a:lnTo>
                <a:lnTo>
                  <a:pt x="145357" y="788628"/>
                </a:lnTo>
                <a:lnTo>
                  <a:pt x="180337" y="817912"/>
                </a:lnTo>
                <a:lnTo>
                  <a:pt x="218157" y="843449"/>
                </a:lnTo>
                <a:lnTo>
                  <a:pt x="258548" y="864962"/>
                </a:lnTo>
                <a:lnTo>
                  <a:pt x="301239" y="882176"/>
                </a:lnTo>
                <a:lnTo>
                  <a:pt x="345964" y="894814"/>
                </a:lnTo>
                <a:lnTo>
                  <a:pt x="392452" y="902599"/>
                </a:lnTo>
                <a:lnTo>
                  <a:pt x="440436" y="905255"/>
                </a:lnTo>
                <a:lnTo>
                  <a:pt x="488419" y="902599"/>
                </a:lnTo>
                <a:lnTo>
                  <a:pt x="534907" y="894814"/>
                </a:lnTo>
                <a:lnTo>
                  <a:pt x="579632" y="882176"/>
                </a:lnTo>
                <a:lnTo>
                  <a:pt x="622323" y="864962"/>
                </a:lnTo>
                <a:lnTo>
                  <a:pt x="662714" y="843449"/>
                </a:lnTo>
                <a:lnTo>
                  <a:pt x="700534" y="817912"/>
                </a:lnTo>
                <a:lnTo>
                  <a:pt x="735514" y="788628"/>
                </a:lnTo>
                <a:lnTo>
                  <a:pt x="767386" y="755874"/>
                </a:lnTo>
                <a:lnTo>
                  <a:pt x="795881" y="719925"/>
                </a:lnTo>
                <a:lnTo>
                  <a:pt x="820730" y="681058"/>
                </a:lnTo>
                <a:lnTo>
                  <a:pt x="841664" y="639550"/>
                </a:lnTo>
                <a:lnTo>
                  <a:pt x="858414" y="595676"/>
                </a:lnTo>
                <a:lnTo>
                  <a:pt x="870711" y="549714"/>
                </a:lnTo>
                <a:lnTo>
                  <a:pt x="878287" y="501939"/>
                </a:lnTo>
                <a:lnTo>
                  <a:pt x="880872" y="452627"/>
                </a:lnTo>
                <a:lnTo>
                  <a:pt x="878287" y="403316"/>
                </a:lnTo>
                <a:lnTo>
                  <a:pt x="870711" y="355541"/>
                </a:lnTo>
                <a:lnTo>
                  <a:pt x="858414" y="309579"/>
                </a:lnTo>
                <a:lnTo>
                  <a:pt x="841664" y="265705"/>
                </a:lnTo>
                <a:lnTo>
                  <a:pt x="820730" y="224197"/>
                </a:lnTo>
                <a:lnTo>
                  <a:pt x="795881" y="185330"/>
                </a:lnTo>
                <a:lnTo>
                  <a:pt x="767386" y="149381"/>
                </a:lnTo>
                <a:lnTo>
                  <a:pt x="735514" y="116627"/>
                </a:lnTo>
                <a:lnTo>
                  <a:pt x="700534" y="87343"/>
                </a:lnTo>
                <a:lnTo>
                  <a:pt x="662714" y="61806"/>
                </a:lnTo>
                <a:lnTo>
                  <a:pt x="622323" y="40293"/>
                </a:lnTo>
                <a:lnTo>
                  <a:pt x="579632" y="23079"/>
                </a:lnTo>
                <a:lnTo>
                  <a:pt x="534907" y="10441"/>
                </a:lnTo>
                <a:lnTo>
                  <a:pt x="488419" y="2656"/>
                </a:lnTo>
                <a:lnTo>
                  <a:pt x="440436" y="0"/>
                </a:lnTo>
                <a:close/>
              </a:path>
            </a:pathLst>
          </a:custGeom>
          <a:solidFill>
            <a:srgbClr val="F5821F">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txBox="1"/>
          <p:nvPr/>
        </p:nvSpPr>
        <p:spPr>
          <a:xfrm>
            <a:off x="7900796" y="2820670"/>
            <a:ext cx="760095" cy="361315"/>
          </a:xfrm>
          <a:prstGeom prst="rect">
            <a:avLst/>
          </a:prstGeom>
        </p:spPr>
        <p:txBody>
          <a:bodyPr vert="horz" wrap="square" lIns="0" tIns="13335" rIns="0" bIns="0" rtlCol="0">
            <a:spAutoFit/>
          </a:bodyPr>
          <a:lstStyle/>
          <a:p>
            <a:pPr marL="53340" marR="5080" lvl="0" indent="-41275"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dirty="0">
                <a:ln>
                  <a:noFill/>
                </a:ln>
                <a:solidFill>
                  <a:prstClr val="black"/>
                </a:solidFill>
                <a:effectLst/>
                <a:uLnTx/>
                <a:uFillTx/>
                <a:latin typeface="Calibri"/>
                <a:ea typeface="+mn-ea"/>
                <a:cs typeface="Calibri"/>
              </a:rPr>
              <a:t>M</a:t>
            </a:r>
            <a:r>
              <a:rPr kumimoji="0" sz="1100" b="1" i="0" u="none" strike="noStrike" kern="1200" cap="none" spc="-10" normalizeH="0" baseline="0" noProof="0" dirty="0">
                <a:ln>
                  <a:noFill/>
                </a:ln>
                <a:solidFill>
                  <a:prstClr val="black"/>
                </a:solidFill>
                <a:effectLst/>
                <a:uLnTx/>
                <a:uFillTx/>
                <a:latin typeface="Calibri"/>
                <a:ea typeface="+mn-ea"/>
                <a:cs typeface="Calibri"/>
              </a:rPr>
              <a:t>a</a:t>
            </a:r>
            <a:r>
              <a:rPr kumimoji="0" sz="1100" b="1" i="0" u="none" strike="noStrike" kern="1200" cap="none" spc="0" normalizeH="0" baseline="0" noProof="0" dirty="0">
                <a:ln>
                  <a:noFill/>
                </a:ln>
                <a:solidFill>
                  <a:prstClr val="black"/>
                </a:solidFill>
                <a:effectLst/>
                <a:uLnTx/>
                <a:uFillTx/>
                <a:latin typeface="Calibri"/>
                <a:ea typeface="+mn-ea"/>
                <a:cs typeface="Calibri"/>
              </a:rPr>
              <a:t>rk</a:t>
            </a:r>
            <a:r>
              <a:rPr kumimoji="0" sz="1100" b="1" i="0" u="none" strike="noStrike" kern="1200" cap="none" spc="-10" normalizeH="0" baseline="0" noProof="0" dirty="0">
                <a:ln>
                  <a:noFill/>
                </a:ln>
                <a:solidFill>
                  <a:prstClr val="black"/>
                </a:solidFill>
                <a:effectLst/>
                <a:uLnTx/>
                <a:uFillTx/>
                <a:latin typeface="Calibri"/>
                <a:ea typeface="+mn-ea"/>
                <a:cs typeface="Calibri"/>
              </a:rPr>
              <a:t>e</a:t>
            </a:r>
            <a:r>
              <a:rPr kumimoji="0" sz="1100" b="1" i="0" u="none" strike="noStrike" kern="1200" cap="none" spc="0" normalizeH="0" baseline="0" noProof="0" dirty="0">
                <a:ln>
                  <a:noFill/>
                </a:ln>
                <a:solidFill>
                  <a:prstClr val="black"/>
                </a:solidFill>
                <a:effectLst/>
                <a:uLnTx/>
                <a:uFillTx/>
                <a:latin typeface="Calibri"/>
                <a:ea typeface="+mn-ea"/>
                <a:cs typeface="Calibri"/>
              </a:rPr>
              <a:t>t</a:t>
            </a:r>
            <a:r>
              <a:rPr kumimoji="0" sz="1100" b="1" i="0" u="none" strike="noStrike" kern="1200" cap="none" spc="-5" normalizeH="0" baseline="0" noProof="0" dirty="0">
                <a:ln>
                  <a:noFill/>
                </a:ln>
                <a:solidFill>
                  <a:prstClr val="black"/>
                </a:solidFill>
                <a:effectLst/>
                <a:uLnTx/>
                <a:uFillTx/>
                <a:latin typeface="Calibri"/>
                <a:ea typeface="+mn-ea"/>
                <a:cs typeface="Calibri"/>
              </a:rPr>
              <a:t>p</a:t>
            </a:r>
            <a:r>
              <a:rPr kumimoji="0" sz="1100" b="1" i="0" u="none" strike="noStrike" kern="1200" cap="none" spc="0" normalizeH="0" baseline="0" noProof="0" dirty="0">
                <a:ln>
                  <a:noFill/>
                </a:ln>
                <a:solidFill>
                  <a:prstClr val="black"/>
                </a:solidFill>
                <a:effectLst/>
                <a:uLnTx/>
                <a:uFillTx/>
                <a:latin typeface="Calibri"/>
                <a:ea typeface="+mn-ea"/>
                <a:cs typeface="Calibri"/>
              </a:rPr>
              <a:t>l</a:t>
            </a:r>
            <a:r>
              <a:rPr kumimoji="0" sz="1100" b="1" i="0" u="none" strike="noStrike" kern="1200" cap="none" spc="-10" normalizeH="0" baseline="0" noProof="0" dirty="0">
                <a:ln>
                  <a:noFill/>
                </a:ln>
                <a:solidFill>
                  <a:prstClr val="black"/>
                </a:solidFill>
                <a:effectLst/>
                <a:uLnTx/>
                <a:uFillTx/>
                <a:latin typeface="Calibri"/>
                <a:ea typeface="+mn-ea"/>
                <a:cs typeface="Calibri"/>
              </a:rPr>
              <a:t>a</a:t>
            </a:r>
            <a:r>
              <a:rPr kumimoji="0" sz="1100" b="1" i="0" u="none" strike="noStrike" kern="1200" cap="none" spc="5" normalizeH="0" baseline="0" noProof="0" dirty="0">
                <a:ln>
                  <a:noFill/>
                </a:ln>
                <a:solidFill>
                  <a:prstClr val="black"/>
                </a:solidFill>
                <a:effectLst/>
                <a:uLnTx/>
                <a:uFillTx/>
                <a:latin typeface="Calibri"/>
                <a:ea typeface="+mn-ea"/>
                <a:cs typeface="Calibri"/>
              </a:rPr>
              <a:t>c</a:t>
            </a:r>
            <a:r>
              <a:rPr kumimoji="0" sz="1100" b="1" i="0" u="none" strike="noStrike" kern="1200" cap="none" spc="0" normalizeH="0" baseline="0" noProof="0" dirty="0">
                <a:ln>
                  <a:noFill/>
                </a:ln>
                <a:solidFill>
                  <a:prstClr val="black"/>
                </a:solidFill>
                <a:effectLst/>
                <a:uLnTx/>
                <a:uFillTx/>
                <a:latin typeface="Calibri"/>
                <a:ea typeface="+mn-ea"/>
                <a:cs typeface="Calibri"/>
              </a:rPr>
              <a:t>e  ( </a:t>
            </a:r>
            <a:r>
              <a:rPr kumimoji="0" sz="1100" b="1" i="0" u="none" strike="noStrike" kern="1200" cap="none" spc="0" normalizeH="0" baseline="0" noProof="0" dirty="0" smtClean="0">
                <a:ln>
                  <a:noFill/>
                </a:ln>
                <a:solidFill>
                  <a:prstClr val="black"/>
                </a:solidFill>
                <a:effectLst/>
                <a:uLnTx/>
                <a:uFillTx/>
                <a:latin typeface="Calibri"/>
                <a:ea typeface="+mn-ea"/>
                <a:cs typeface="Calibri"/>
              </a:rPr>
              <a:t>1</a:t>
            </a:r>
            <a:r>
              <a:rPr kumimoji="0" lang="en-US" sz="1100" b="1" i="0" u="none" strike="noStrike" kern="1200" cap="none" spc="0" normalizeH="0" baseline="0" noProof="0" dirty="0" smtClean="0">
                <a:ln>
                  <a:noFill/>
                </a:ln>
                <a:solidFill>
                  <a:prstClr val="black"/>
                </a:solidFill>
                <a:effectLst/>
                <a:uLnTx/>
                <a:uFillTx/>
                <a:latin typeface="Calibri"/>
                <a:ea typeface="+mn-ea"/>
                <a:cs typeface="Calibri"/>
              </a:rPr>
              <a:t>8</a:t>
            </a:r>
            <a:r>
              <a:rPr kumimoji="0" sz="1100" b="1" i="0" u="none" strike="noStrike" kern="1200" cap="none" spc="-65" normalizeH="0" baseline="0" noProof="0" dirty="0" smtClean="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States)</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3" name="object 23"/>
          <p:cNvSpPr/>
          <p:nvPr/>
        </p:nvSpPr>
        <p:spPr>
          <a:xfrm>
            <a:off x="975360" y="1010411"/>
            <a:ext cx="2606040" cy="334010"/>
          </a:xfrm>
          <a:custGeom>
            <a:avLst/>
            <a:gdLst/>
            <a:ahLst/>
            <a:cxnLst/>
            <a:rect l="l" t="t" r="r" b="b"/>
            <a:pathLst>
              <a:path w="2606040" h="334009">
                <a:moveTo>
                  <a:pt x="2550414" y="0"/>
                </a:moveTo>
                <a:lnTo>
                  <a:pt x="55626" y="0"/>
                </a:lnTo>
                <a:lnTo>
                  <a:pt x="33973" y="4369"/>
                </a:lnTo>
                <a:lnTo>
                  <a:pt x="16292" y="16287"/>
                </a:lnTo>
                <a:lnTo>
                  <a:pt x="4371" y="33968"/>
                </a:lnTo>
                <a:lnTo>
                  <a:pt x="0" y="55625"/>
                </a:lnTo>
                <a:lnTo>
                  <a:pt x="0" y="278129"/>
                </a:lnTo>
                <a:lnTo>
                  <a:pt x="4371" y="299787"/>
                </a:lnTo>
                <a:lnTo>
                  <a:pt x="16292" y="317468"/>
                </a:lnTo>
                <a:lnTo>
                  <a:pt x="33973" y="329386"/>
                </a:lnTo>
                <a:lnTo>
                  <a:pt x="55626" y="333755"/>
                </a:lnTo>
                <a:lnTo>
                  <a:pt x="2550414" y="333755"/>
                </a:lnTo>
                <a:lnTo>
                  <a:pt x="2572071" y="329386"/>
                </a:lnTo>
                <a:lnTo>
                  <a:pt x="2589752" y="317468"/>
                </a:lnTo>
                <a:lnTo>
                  <a:pt x="2601670" y="299787"/>
                </a:lnTo>
                <a:lnTo>
                  <a:pt x="2606040" y="278129"/>
                </a:lnTo>
                <a:lnTo>
                  <a:pt x="2606040" y="55625"/>
                </a:lnTo>
                <a:lnTo>
                  <a:pt x="2601670" y="33968"/>
                </a:lnTo>
                <a:lnTo>
                  <a:pt x="2589752" y="16287"/>
                </a:lnTo>
                <a:lnTo>
                  <a:pt x="2572071" y="4369"/>
                </a:lnTo>
                <a:lnTo>
                  <a:pt x="255041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txBox="1"/>
          <p:nvPr/>
        </p:nvSpPr>
        <p:spPr>
          <a:xfrm>
            <a:off x="1125395" y="1298868"/>
            <a:ext cx="3506945" cy="1102866"/>
          </a:xfrm>
          <a:prstGeom prst="rect">
            <a:avLst/>
          </a:prstGeom>
        </p:spPr>
        <p:txBody>
          <a:bodyPr vert="horz" wrap="square" lIns="0" tIns="43180" rIns="0" bIns="0" rtlCol="0">
            <a:spAutoFit/>
          </a:bodyPr>
          <a:lstStyle/>
          <a:p>
            <a:pPr marL="240665" marR="0" lvl="0" indent="0" algn="l" defTabSz="914400" rtl="0" eaLnBrk="1" fontAlgn="auto" latinLnBrk="0" hangingPunct="1">
              <a:lnSpc>
                <a:spcPct val="100000"/>
              </a:lnSpc>
              <a:spcAft>
                <a:spcPts val="0"/>
              </a:spcAft>
              <a:buClrTx/>
              <a:buSzTx/>
              <a:buFontTx/>
              <a:buNone/>
              <a:tabLst/>
              <a:defRPr/>
            </a:pPr>
            <a:r>
              <a:rPr kumimoji="0" sz="2800" b="0" i="0" u="none" strike="noStrike" kern="1200" cap="none" spc="-110" normalizeH="0" baseline="0" noProof="0" dirty="0" smtClean="0">
                <a:ln>
                  <a:noFill/>
                </a:ln>
                <a:solidFill>
                  <a:srgbClr val="404040"/>
                </a:solidFill>
                <a:effectLst/>
                <a:uLnTx/>
                <a:uFillTx/>
                <a:latin typeface="Calibri"/>
                <a:ea typeface="+mn-ea"/>
                <a:cs typeface="Calibri"/>
              </a:rPr>
              <a:t>Pennsylvania</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240665" marR="0" lvl="0" indent="0" algn="l" defTabSz="914400" rtl="0" eaLnBrk="1" fontAlgn="auto" latinLnBrk="0" hangingPunct="1">
              <a:lnSpc>
                <a:spcPct val="100000"/>
              </a:lnSpc>
              <a:spcAft>
                <a:spcPts val="0"/>
              </a:spcAft>
              <a:buClrTx/>
              <a:buSzTx/>
              <a:buFontTx/>
              <a:buNone/>
              <a:tabLst/>
              <a:defRPr/>
            </a:pPr>
            <a:r>
              <a:rPr sz="2000" spc="-55" dirty="0">
                <a:solidFill>
                  <a:srgbClr val="404040"/>
                </a:solidFill>
                <a:latin typeface="Calibri"/>
                <a:cs typeface="Calibri"/>
              </a:rPr>
              <a:t>based company and subsidiary</a:t>
            </a:r>
          </a:p>
          <a:p>
            <a:pPr marL="240665" marR="0" lvl="0" indent="0" algn="l" defTabSz="914400" rtl="0" eaLnBrk="1" fontAlgn="auto" latinLnBrk="0" hangingPunct="1">
              <a:lnSpc>
                <a:spcPct val="100000"/>
              </a:lnSpc>
              <a:spcAft>
                <a:spcPts val="0"/>
              </a:spcAft>
              <a:buClrTx/>
              <a:buSzTx/>
              <a:buFontTx/>
              <a:buNone/>
              <a:tabLst/>
              <a:defRPr/>
            </a:pPr>
            <a:r>
              <a:rPr sz="2000" spc="-55" dirty="0">
                <a:solidFill>
                  <a:srgbClr val="404040"/>
                </a:solidFill>
                <a:latin typeface="Calibri"/>
                <a:cs typeface="Calibri"/>
              </a:rPr>
              <a:t>of Centene Corporation</a:t>
            </a:r>
          </a:p>
        </p:txBody>
      </p:sp>
      <p:sp>
        <p:nvSpPr>
          <p:cNvPr id="25" name="object 25"/>
          <p:cNvSpPr/>
          <p:nvPr/>
        </p:nvSpPr>
        <p:spPr>
          <a:xfrm>
            <a:off x="5571744" y="1010411"/>
            <a:ext cx="2606040" cy="334010"/>
          </a:xfrm>
          <a:custGeom>
            <a:avLst/>
            <a:gdLst/>
            <a:ahLst/>
            <a:cxnLst/>
            <a:rect l="l" t="t" r="r" b="b"/>
            <a:pathLst>
              <a:path w="2606040" h="334009">
                <a:moveTo>
                  <a:pt x="2550413" y="0"/>
                </a:moveTo>
                <a:lnTo>
                  <a:pt x="55625" y="0"/>
                </a:lnTo>
                <a:lnTo>
                  <a:pt x="33968" y="4369"/>
                </a:lnTo>
                <a:lnTo>
                  <a:pt x="16287" y="16287"/>
                </a:lnTo>
                <a:lnTo>
                  <a:pt x="4369" y="33968"/>
                </a:lnTo>
                <a:lnTo>
                  <a:pt x="0" y="55625"/>
                </a:lnTo>
                <a:lnTo>
                  <a:pt x="0" y="278129"/>
                </a:lnTo>
                <a:lnTo>
                  <a:pt x="4369" y="299787"/>
                </a:lnTo>
                <a:lnTo>
                  <a:pt x="16287" y="317468"/>
                </a:lnTo>
                <a:lnTo>
                  <a:pt x="33968" y="329386"/>
                </a:lnTo>
                <a:lnTo>
                  <a:pt x="55625" y="333755"/>
                </a:lnTo>
                <a:lnTo>
                  <a:pt x="2550413" y="333755"/>
                </a:lnTo>
                <a:lnTo>
                  <a:pt x="2572071" y="329386"/>
                </a:lnTo>
                <a:lnTo>
                  <a:pt x="2589752" y="317468"/>
                </a:lnTo>
                <a:lnTo>
                  <a:pt x="2601670" y="299787"/>
                </a:lnTo>
                <a:lnTo>
                  <a:pt x="2606039" y="278129"/>
                </a:lnTo>
                <a:lnTo>
                  <a:pt x="2606039" y="55625"/>
                </a:lnTo>
                <a:lnTo>
                  <a:pt x="2601670" y="33968"/>
                </a:lnTo>
                <a:lnTo>
                  <a:pt x="2589752" y="16287"/>
                </a:lnTo>
                <a:lnTo>
                  <a:pt x="2572071" y="4369"/>
                </a:lnTo>
                <a:lnTo>
                  <a:pt x="2550413"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txBox="1"/>
          <p:nvPr/>
        </p:nvSpPr>
        <p:spPr>
          <a:xfrm>
            <a:off x="6205220" y="1029969"/>
            <a:ext cx="132524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75" normalizeH="0" baseline="0" noProof="0" dirty="0">
                <a:ln>
                  <a:noFill/>
                </a:ln>
                <a:solidFill>
                  <a:srgbClr val="404040"/>
                </a:solidFill>
                <a:effectLst/>
                <a:uLnTx/>
                <a:uFillTx/>
                <a:latin typeface="Calibri"/>
                <a:ea typeface="+mn-ea"/>
                <a:cs typeface="Calibri"/>
              </a:rPr>
              <a:t>WHAT </a:t>
            </a:r>
            <a:r>
              <a:rPr kumimoji="0" sz="1600" b="1" i="0" u="none" strike="noStrike" kern="1200" cap="none" spc="50" normalizeH="0" baseline="0" noProof="0" dirty="0">
                <a:ln>
                  <a:noFill/>
                </a:ln>
                <a:solidFill>
                  <a:srgbClr val="404040"/>
                </a:solidFill>
                <a:effectLst/>
                <a:uLnTx/>
                <a:uFillTx/>
                <a:latin typeface="Calibri"/>
                <a:ea typeface="+mn-ea"/>
                <a:cs typeface="Calibri"/>
              </a:rPr>
              <a:t>WE</a:t>
            </a:r>
            <a:r>
              <a:rPr kumimoji="0" sz="1600" b="1" i="0" u="none" strike="noStrike" kern="1200" cap="none" spc="285" normalizeH="0" baseline="0" noProof="0" dirty="0">
                <a:ln>
                  <a:noFill/>
                </a:ln>
                <a:solidFill>
                  <a:srgbClr val="404040"/>
                </a:solidFill>
                <a:effectLst/>
                <a:uLnTx/>
                <a:uFillTx/>
                <a:latin typeface="Calibri"/>
                <a:ea typeface="+mn-ea"/>
                <a:cs typeface="Calibri"/>
              </a:rPr>
              <a:t> </a:t>
            </a:r>
            <a:r>
              <a:rPr kumimoji="0" sz="1600" b="1" i="0" u="none" strike="noStrike" kern="1200" cap="none" spc="45" normalizeH="0" baseline="0" noProof="0" dirty="0">
                <a:ln>
                  <a:noFill/>
                </a:ln>
                <a:solidFill>
                  <a:srgbClr val="404040"/>
                </a:solidFill>
                <a:effectLst/>
                <a:uLnTx/>
                <a:uFillTx/>
                <a:latin typeface="Calibri"/>
                <a:ea typeface="+mn-ea"/>
                <a:cs typeface="Calibri"/>
              </a:rPr>
              <a:t>DO</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7" name="object 27"/>
          <p:cNvSpPr/>
          <p:nvPr/>
        </p:nvSpPr>
        <p:spPr>
          <a:xfrm>
            <a:off x="396620" y="1431036"/>
            <a:ext cx="838200" cy="80314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396620" y="3392974"/>
            <a:ext cx="3987165" cy="913130"/>
          </a:xfrm>
          <a:custGeom>
            <a:avLst/>
            <a:gdLst/>
            <a:ahLst/>
            <a:cxnLst/>
            <a:rect l="l" t="t" r="r" b="b"/>
            <a:pathLst>
              <a:path w="3987165" h="913129">
                <a:moveTo>
                  <a:pt x="3834638" y="0"/>
                </a:moveTo>
                <a:lnTo>
                  <a:pt x="152146" y="0"/>
                </a:lnTo>
                <a:lnTo>
                  <a:pt x="104057" y="7752"/>
                </a:lnTo>
                <a:lnTo>
                  <a:pt x="62292" y="29342"/>
                </a:lnTo>
                <a:lnTo>
                  <a:pt x="29356" y="62270"/>
                </a:lnTo>
                <a:lnTo>
                  <a:pt x="7756" y="104038"/>
                </a:lnTo>
                <a:lnTo>
                  <a:pt x="0" y="152146"/>
                </a:lnTo>
                <a:lnTo>
                  <a:pt x="0" y="760730"/>
                </a:lnTo>
                <a:lnTo>
                  <a:pt x="7756" y="808837"/>
                </a:lnTo>
                <a:lnTo>
                  <a:pt x="29356" y="850605"/>
                </a:lnTo>
                <a:lnTo>
                  <a:pt x="62292" y="883533"/>
                </a:lnTo>
                <a:lnTo>
                  <a:pt x="104057" y="905123"/>
                </a:lnTo>
                <a:lnTo>
                  <a:pt x="152146" y="912876"/>
                </a:lnTo>
                <a:lnTo>
                  <a:pt x="3834638" y="912876"/>
                </a:lnTo>
                <a:lnTo>
                  <a:pt x="3882745" y="905123"/>
                </a:lnTo>
                <a:lnTo>
                  <a:pt x="3924513" y="883533"/>
                </a:lnTo>
                <a:lnTo>
                  <a:pt x="3957441" y="850605"/>
                </a:lnTo>
                <a:lnTo>
                  <a:pt x="3979031" y="808837"/>
                </a:lnTo>
                <a:lnTo>
                  <a:pt x="3986784" y="760730"/>
                </a:lnTo>
                <a:lnTo>
                  <a:pt x="3986784" y="152146"/>
                </a:lnTo>
                <a:lnTo>
                  <a:pt x="3979031" y="104038"/>
                </a:lnTo>
                <a:lnTo>
                  <a:pt x="3957441" y="62270"/>
                </a:lnTo>
                <a:lnTo>
                  <a:pt x="3924513" y="29342"/>
                </a:lnTo>
                <a:lnTo>
                  <a:pt x="3882745" y="7752"/>
                </a:lnTo>
                <a:lnTo>
                  <a:pt x="3834638"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txBox="1"/>
          <p:nvPr/>
        </p:nvSpPr>
        <p:spPr>
          <a:xfrm>
            <a:off x="999236" y="3434588"/>
            <a:ext cx="2685415" cy="756920"/>
          </a:xfrm>
          <a:prstGeom prst="rect">
            <a:avLst/>
          </a:prstGeom>
        </p:spPr>
        <p:txBody>
          <a:bodyPr vert="horz" wrap="square" lIns="0" tIns="12065" rIns="0" bIns="0" rtlCol="0">
            <a:spAutoFit/>
          </a:bodyPr>
          <a:lstStyle/>
          <a:p>
            <a:pPr marL="1905" marR="0" lvl="0" indent="0" algn="ctr" defTabSz="914400" rtl="0" eaLnBrk="1" fontAlgn="auto" latinLnBrk="0" hangingPunct="1">
              <a:lnSpc>
                <a:spcPct val="100000"/>
              </a:lnSpc>
              <a:spcBef>
                <a:spcPts val="95"/>
              </a:spcBef>
              <a:spcAft>
                <a:spcPts val="0"/>
              </a:spcAft>
              <a:buClrTx/>
              <a:buSzTx/>
              <a:buFontTx/>
              <a:buNone/>
              <a:tabLst/>
              <a:defRPr/>
            </a:pPr>
            <a:r>
              <a:rPr kumimoji="0" sz="1600" i="0" u="none" strike="noStrike" kern="1200" cap="none" spc="10" normalizeH="0" baseline="0" noProof="0" dirty="0">
                <a:ln>
                  <a:noFill/>
                </a:ln>
                <a:solidFill>
                  <a:srgbClr val="404040"/>
                </a:solidFill>
                <a:effectLst/>
                <a:uLnTx/>
                <a:uFillTx/>
                <a:latin typeface="Calibri"/>
                <a:cs typeface="Calibri"/>
              </a:rPr>
              <a:t>10</a:t>
            </a:r>
            <a:r>
              <a:rPr kumimoji="0" sz="1600" i="0" u="none" strike="noStrike" kern="1200" cap="none" spc="85" normalizeH="0" baseline="0" noProof="0" dirty="0">
                <a:ln>
                  <a:noFill/>
                </a:ln>
                <a:solidFill>
                  <a:srgbClr val="404040"/>
                </a:solidFill>
                <a:effectLst/>
                <a:uLnTx/>
                <a:uFillTx/>
                <a:latin typeface="Calibri"/>
                <a:cs typeface="Calibri"/>
              </a:rPr>
              <a:t> </a:t>
            </a:r>
            <a:r>
              <a:rPr kumimoji="0" sz="1600" i="0" u="none" strike="noStrike" kern="1200" cap="none" spc="25" normalizeH="0" baseline="0" noProof="0" dirty="0">
                <a:ln>
                  <a:noFill/>
                </a:ln>
                <a:solidFill>
                  <a:srgbClr val="404040"/>
                </a:solidFill>
                <a:effectLst/>
                <a:uLnTx/>
                <a:uFillTx/>
                <a:latin typeface="Calibri"/>
                <a:cs typeface="Calibri"/>
              </a:rPr>
              <a:t>States</a:t>
            </a:r>
            <a:endParaRPr kumimoji="0" sz="1600" i="0" u="none" strike="noStrike" kern="1200" cap="none" spc="0" normalizeH="0" baseline="0" noProof="0" dirty="0">
              <a:ln>
                <a:noFill/>
              </a:ln>
              <a:solidFill>
                <a:prstClr val="black"/>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i="0" u="none" strike="noStrike" kern="1200" cap="none" spc="20" normalizeH="0" baseline="0" noProof="0" dirty="0">
                <a:ln>
                  <a:noFill/>
                </a:ln>
                <a:solidFill>
                  <a:srgbClr val="404040"/>
                </a:solidFill>
                <a:effectLst/>
                <a:uLnTx/>
                <a:uFillTx/>
                <a:latin typeface="Calibri"/>
                <a:cs typeface="Calibri"/>
              </a:rPr>
              <a:t>Over 300,000 LTSS</a:t>
            </a:r>
            <a:r>
              <a:rPr kumimoji="0" sz="1600" i="0" u="none" strike="noStrike" kern="1200" cap="none" spc="265" normalizeH="0" baseline="0" noProof="0" dirty="0">
                <a:ln>
                  <a:noFill/>
                </a:ln>
                <a:solidFill>
                  <a:srgbClr val="404040"/>
                </a:solidFill>
                <a:effectLst/>
                <a:uLnTx/>
                <a:uFillTx/>
                <a:latin typeface="Calibri"/>
                <a:cs typeface="Calibri"/>
              </a:rPr>
              <a:t> </a:t>
            </a:r>
            <a:r>
              <a:rPr kumimoji="0" sz="1600" i="0" u="none" strike="noStrike" kern="1200" cap="none" spc="20" normalizeH="0" baseline="0" noProof="0" dirty="0">
                <a:ln>
                  <a:noFill/>
                </a:ln>
                <a:solidFill>
                  <a:srgbClr val="404040"/>
                </a:solidFill>
                <a:effectLst/>
                <a:uLnTx/>
                <a:uFillTx/>
                <a:latin typeface="Calibri"/>
                <a:cs typeface="Calibri"/>
              </a:rPr>
              <a:t>Members</a:t>
            </a:r>
            <a:endParaRPr kumimoji="0" sz="1600" i="0" u="none" strike="noStrike" kern="1200" cap="none" spc="0" normalizeH="0" baseline="0" noProof="0" dirty="0">
              <a:ln>
                <a:noFill/>
              </a:ln>
              <a:solidFill>
                <a:prstClr val="black"/>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i="0" u="none" strike="noStrike" kern="1200" cap="none" spc="25" normalizeH="0" baseline="0" noProof="0" dirty="0">
                <a:ln>
                  <a:noFill/>
                </a:ln>
                <a:solidFill>
                  <a:srgbClr val="404040"/>
                </a:solidFill>
                <a:effectLst/>
                <a:uLnTx/>
                <a:uFillTx/>
                <a:latin typeface="Calibri"/>
                <a:cs typeface="Calibri"/>
              </a:rPr>
              <a:t>Largest </a:t>
            </a:r>
            <a:r>
              <a:rPr kumimoji="0" sz="1600" i="0" u="none" strike="noStrike" kern="1200" cap="none" spc="20" normalizeH="0" baseline="0" noProof="0" dirty="0">
                <a:ln>
                  <a:noFill/>
                </a:ln>
                <a:solidFill>
                  <a:srgbClr val="404040"/>
                </a:solidFill>
                <a:effectLst/>
                <a:uLnTx/>
                <a:uFillTx/>
                <a:latin typeface="Calibri"/>
                <a:cs typeface="Calibri"/>
              </a:rPr>
              <a:t>MLTSS plan </a:t>
            </a:r>
            <a:r>
              <a:rPr kumimoji="0" sz="1600" i="0" u="none" strike="noStrike" kern="1200" cap="none" spc="15" normalizeH="0" baseline="0" noProof="0" dirty="0" smtClean="0">
                <a:ln>
                  <a:noFill/>
                </a:ln>
                <a:solidFill>
                  <a:srgbClr val="404040"/>
                </a:solidFill>
                <a:effectLst/>
                <a:uLnTx/>
                <a:uFillTx/>
                <a:latin typeface="Calibri"/>
                <a:cs typeface="Calibri"/>
              </a:rPr>
              <a:t>in</a:t>
            </a:r>
            <a:r>
              <a:rPr lang="en-US" sz="1600" spc="290" dirty="0">
                <a:solidFill>
                  <a:srgbClr val="404040"/>
                </a:solidFill>
                <a:latin typeface="Calibri"/>
                <a:cs typeface="Calibri"/>
              </a:rPr>
              <a:t> </a:t>
            </a:r>
            <a:r>
              <a:rPr kumimoji="0" sz="1600" i="0" u="none" strike="noStrike" kern="1200" cap="none" spc="20" normalizeH="0" baseline="0" noProof="0" dirty="0" smtClean="0">
                <a:ln>
                  <a:noFill/>
                </a:ln>
                <a:solidFill>
                  <a:srgbClr val="404040"/>
                </a:solidFill>
                <a:effectLst/>
                <a:uLnTx/>
                <a:uFillTx/>
                <a:latin typeface="Calibri"/>
                <a:cs typeface="Calibri"/>
              </a:rPr>
              <a:t>country</a:t>
            </a:r>
            <a:endParaRPr kumimoji="0" sz="1600" i="0" u="none" strike="noStrike" kern="1200" cap="none" spc="0" normalizeH="0" baseline="0" noProof="0" dirty="0">
              <a:ln>
                <a:noFill/>
              </a:ln>
              <a:solidFill>
                <a:prstClr val="black"/>
              </a:solidFill>
              <a:effectLst/>
              <a:uLnTx/>
              <a:uFillTx/>
              <a:latin typeface="Calibri"/>
              <a:cs typeface="Calibri"/>
            </a:endParaRPr>
          </a:p>
        </p:txBody>
      </p:sp>
      <p:sp>
        <p:nvSpPr>
          <p:cNvPr id="31" name="object 31"/>
          <p:cNvSpPr txBox="1"/>
          <p:nvPr/>
        </p:nvSpPr>
        <p:spPr>
          <a:xfrm>
            <a:off x="4815332" y="3921963"/>
            <a:ext cx="4056379"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4043045" algn="l"/>
              </a:tabLst>
              <a:defRPr/>
            </a:pPr>
            <a:r>
              <a:rPr kumimoji="0" sz="1600" b="1" i="0" u="sng" strike="noStrike" kern="1200" cap="none" spc="-5" normalizeH="0" baseline="0" noProof="0" dirty="0">
                <a:ln>
                  <a:noFill/>
                </a:ln>
                <a:solidFill>
                  <a:srgbClr val="404040"/>
                </a:solidFill>
                <a:effectLst/>
                <a:uLnTx/>
                <a:uFill>
                  <a:solidFill>
                    <a:srgbClr val="B0B0AA"/>
                  </a:solidFill>
                </a:uFill>
                <a:latin typeface="Calibri"/>
                <a:ea typeface="+mn-ea"/>
                <a:cs typeface="Calibri"/>
              </a:rPr>
              <a:t> 	</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2" name="object 32"/>
          <p:cNvSpPr txBox="1"/>
          <p:nvPr/>
        </p:nvSpPr>
        <p:spPr>
          <a:xfrm>
            <a:off x="5519928" y="4986528"/>
            <a:ext cx="3121025" cy="1213153"/>
          </a:xfrm>
          <a:prstGeom prst="rect">
            <a:avLst/>
          </a:prstGeom>
        </p:spPr>
        <p:txBody>
          <a:bodyPr vert="horz" wrap="square" lIns="0" tIns="12700" rIns="0" bIns="0" rtlCol="0">
            <a:spAutoFit/>
          </a:bodyPr>
          <a:lstStyle/>
          <a:p>
            <a:pPr algn="ctr"/>
            <a:r>
              <a:rPr lang="en-US" b="1" dirty="0">
                <a:solidFill>
                  <a:prstClr val="black"/>
                </a:solidFill>
              </a:rPr>
              <a:t>LOCAL</a:t>
            </a:r>
          </a:p>
          <a:p>
            <a:pPr algn="ctr"/>
            <a:r>
              <a:rPr lang="en-US" sz="1400" dirty="0">
                <a:solidFill>
                  <a:prstClr val="black"/>
                </a:solidFill>
              </a:rPr>
              <a:t>Headquartered in Camp Hill, PA</a:t>
            </a:r>
          </a:p>
          <a:p>
            <a:pPr algn="ctr"/>
            <a:r>
              <a:rPr lang="en-US" sz="1400" dirty="0">
                <a:solidFill>
                  <a:prstClr val="black"/>
                </a:solidFill>
              </a:rPr>
              <a:t>Offices </a:t>
            </a:r>
            <a:r>
              <a:rPr lang="en-US" sz="1400" dirty="0" smtClean="0">
                <a:solidFill>
                  <a:prstClr val="black"/>
                </a:solidFill>
              </a:rPr>
              <a:t>Statewide</a:t>
            </a:r>
            <a:endParaRPr lang="en-US" sz="1400" dirty="0">
              <a:solidFill>
                <a:prstClr val="black"/>
              </a:solidFill>
            </a:endParaRPr>
          </a:p>
          <a:p>
            <a:pPr algn="ctr"/>
            <a:r>
              <a:rPr lang="en-US" b="1" dirty="0">
                <a:solidFill>
                  <a:prstClr val="black"/>
                </a:solidFill>
              </a:rPr>
              <a:t>STRONG</a:t>
            </a:r>
          </a:p>
          <a:p>
            <a:pPr algn="ctr"/>
            <a:r>
              <a:rPr lang="en-US" sz="1400" dirty="0">
                <a:solidFill>
                  <a:prstClr val="black"/>
                </a:solidFill>
              </a:rPr>
              <a:t>Backed by Fortune #66 CENTENE </a:t>
            </a:r>
          </a:p>
        </p:txBody>
      </p:sp>
      <p:sp>
        <p:nvSpPr>
          <p:cNvPr id="33" name="object 33"/>
          <p:cNvSpPr/>
          <p:nvPr/>
        </p:nvSpPr>
        <p:spPr>
          <a:xfrm>
            <a:off x="5035169" y="1385188"/>
            <a:ext cx="1736090" cy="1070102"/>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txBox="1"/>
          <p:nvPr/>
        </p:nvSpPr>
        <p:spPr>
          <a:xfrm>
            <a:off x="607034" y="4503380"/>
            <a:ext cx="3469817" cy="26263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0000"/>
              </a:lnSpc>
              <a:spcBef>
                <a:spcPts val="100"/>
              </a:spcBef>
              <a:spcAft>
                <a:spcPts val="0"/>
              </a:spcAft>
              <a:buClrTx/>
              <a:buSzTx/>
              <a:buFontTx/>
              <a:buNone/>
              <a:tabLst/>
              <a:defRPr/>
            </a:pPr>
            <a:r>
              <a:rPr kumimoji="0" sz="1600" b="0" i="0" u="none" strike="noStrike" kern="1200" cap="none" spc="-5" normalizeH="0" baseline="0" noProof="0" dirty="0" smtClean="0">
                <a:ln>
                  <a:noFill/>
                </a:ln>
                <a:solidFill>
                  <a:prstClr val="black"/>
                </a:solidFill>
                <a:effectLst/>
                <a:uLnTx/>
                <a:uFillTx/>
                <a:latin typeface="Arial"/>
                <a:ea typeface="+mn-ea"/>
                <a:cs typeface="Arial"/>
              </a:rPr>
              <a:t>I</a:t>
            </a:r>
            <a:r>
              <a:rPr kumimoji="0" lang="en-US" sz="1600" b="0" i="0" u="none" strike="noStrike" kern="1200" cap="none" spc="-5" normalizeH="0" baseline="0" noProof="0" dirty="0" smtClean="0">
                <a:ln>
                  <a:noFill/>
                </a:ln>
                <a:solidFill>
                  <a:prstClr val="black"/>
                </a:solidFill>
                <a:effectLst/>
                <a:uLnTx/>
                <a:uFillTx/>
                <a:latin typeface="Arial"/>
                <a:ea typeface="+mn-ea"/>
                <a:cs typeface="Arial"/>
              </a:rPr>
              <a:t>owa </a:t>
            </a:r>
            <a:r>
              <a:rPr kumimoji="0" sz="1600" b="0" i="0" u="none" strike="noStrike" kern="1200" cap="none" spc="-35" normalizeH="0" baseline="0" noProof="0" dirty="0" smtClean="0">
                <a:ln>
                  <a:noFill/>
                </a:ln>
                <a:solidFill>
                  <a:prstClr val="black"/>
                </a:solidFill>
                <a:effectLst/>
                <a:uLnTx/>
                <a:uFillTx/>
                <a:latin typeface="Arial"/>
                <a:ea typeface="+mn-ea"/>
                <a:cs typeface="Arial"/>
              </a:rPr>
              <a:t>LTSS </a:t>
            </a:r>
            <a:r>
              <a:rPr kumimoji="0" sz="1600" b="0" i="0" u="none" strike="noStrike" kern="1200" cap="none" spc="-5" normalizeH="0" baseline="0" noProof="0" dirty="0">
                <a:ln>
                  <a:noFill/>
                </a:ln>
                <a:solidFill>
                  <a:prstClr val="black"/>
                </a:solidFill>
                <a:effectLst/>
                <a:uLnTx/>
                <a:uFillTx/>
                <a:latin typeface="Arial"/>
                <a:ea typeface="+mn-ea"/>
                <a:cs typeface="Arial"/>
              </a:rPr>
              <a:t>program starts</a:t>
            </a:r>
            <a:r>
              <a:rPr kumimoji="0" sz="1600" b="0" i="0" u="none" strike="noStrike" kern="1200" cap="none" spc="-1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7/1/2019</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5" name="Picture 34" descr="location.jpg"/>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5399945" y="5086579"/>
            <a:ext cx="347641" cy="343176"/>
          </a:xfrm>
          <a:prstGeom prst="rect">
            <a:avLst/>
          </a:prstGeom>
        </p:spPr>
      </p:pic>
      <p:pic>
        <p:nvPicPr>
          <p:cNvPr id="36" name="Picture 2" descr="alliance-partners-icon"/>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flipH="1">
            <a:off x="5381853" y="5730247"/>
            <a:ext cx="383824" cy="381498"/>
          </a:xfrm>
          <a:prstGeom prst="rect">
            <a:avLst/>
          </a:prstGeom>
          <a:noFill/>
          <a:extLst>
            <a:ext uri="{909E8E84-426E-40DD-AFC4-6F175D3DCCD1}">
              <a14:hiddenFill xmlns:a14="http://schemas.microsoft.com/office/drawing/2010/main">
                <a:solidFill>
                  <a:srgbClr val="FFFFFF"/>
                </a:solidFill>
              </a14:hiddenFill>
            </a:ext>
          </a:extLst>
        </p:spPr>
      </p:pic>
      <p:sp>
        <p:nvSpPr>
          <p:cNvPr id="38" name="object 26"/>
          <p:cNvSpPr txBox="1"/>
          <p:nvPr/>
        </p:nvSpPr>
        <p:spPr>
          <a:xfrm>
            <a:off x="1615757" y="1040967"/>
            <a:ext cx="1325245"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75" normalizeH="0" baseline="0" noProof="0" dirty="0" smtClean="0">
                <a:ln>
                  <a:noFill/>
                </a:ln>
                <a:solidFill>
                  <a:srgbClr val="404040"/>
                </a:solidFill>
                <a:effectLst/>
                <a:uLnTx/>
                <a:uFillTx/>
                <a:latin typeface="Calibri"/>
                <a:ea typeface="+mn-ea"/>
                <a:cs typeface="Calibri"/>
              </a:rPr>
              <a:t>WHO</a:t>
            </a:r>
            <a:r>
              <a:rPr kumimoji="0" sz="1600" b="1" i="0" u="none" strike="noStrike" kern="1200" cap="none" spc="75" normalizeH="0" baseline="0" noProof="0" dirty="0" smtClean="0">
                <a:ln>
                  <a:noFill/>
                </a:ln>
                <a:solidFill>
                  <a:srgbClr val="404040"/>
                </a:solidFill>
                <a:effectLst/>
                <a:uLnTx/>
                <a:uFillTx/>
                <a:latin typeface="Calibri"/>
                <a:ea typeface="+mn-ea"/>
                <a:cs typeface="Calibri"/>
              </a:rPr>
              <a:t> </a:t>
            </a:r>
            <a:r>
              <a:rPr kumimoji="0" sz="1600" b="1" i="0" u="none" strike="noStrike" kern="1200" cap="none" spc="50" normalizeH="0" baseline="0" noProof="0" dirty="0">
                <a:ln>
                  <a:noFill/>
                </a:ln>
                <a:solidFill>
                  <a:srgbClr val="404040"/>
                </a:solidFill>
                <a:effectLst/>
                <a:uLnTx/>
                <a:uFillTx/>
                <a:latin typeface="Calibri"/>
                <a:ea typeface="+mn-ea"/>
                <a:cs typeface="Calibri"/>
              </a:rPr>
              <a:t>WE</a:t>
            </a:r>
            <a:r>
              <a:rPr kumimoji="0" sz="1600" b="1" i="0" u="none" strike="noStrike" kern="1200" cap="none" spc="285" normalizeH="0" baseline="0" noProof="0" dirty="0">
                <a:ln>
                  <a:noFill/>
                </a:ln>
                <a:solidFill>
                  <a:srgbClr val="404040"/>
                </a:solidFill>
                <a:effectLst/>
                <a:uLnTx/>
                <a:uFillTx/>
                <a:latin typeface="Calibri"/>
                <a:ea typeface="+mn-ea"/>
                <a:cs typeface="Calibri"/>
              </a:rPr>
              <a:t> </a:t>
            </a:r>
            <a:r>
              <a:rPr lang="en-US" sz="1600" b="1" spc="45" dirty="0" smtClean="0">
                <a:solidFill>
                  <a:srgbClr val="404040"/>
                </a:solidFill>
                <a:latin typeface="Calibri"/>
                <a:cs typeface="Calibri"/>
              </a:rPr>
              <a:t>ARE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86708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a:spLocks noGrp="1"/>
          </p:cNvSpPr>
          <p:nvPr>
            <p:ph type="title"/>
          </p:nvPr>
        </p:nvSpPr>
        <p:spPr>
          <a:xfrm>
            <a:off x="219167" y="157062"/>
            <a:ext cx="6410959" cy="1122680"/>
          </a:xfrm>
        </p:spPr>
        <p:txBody>
          <a:bodyPr/>
          <a:lstStyle/>
          <a:p>
            <a:r>
              <a:rPr lang="en-US" b="1" dirty="0" smtClean="0">
                <a:solidFill>
                  <a:srgbClr val="AAC832"/>
                </a:solidFill>
              </a:rPr>
              <a:t>PA Health &amp; Wellness (PHW)</a:t>
            </a:r>
            <a:endParaRPr lang="en-US" b="1" dirty="0">
              <a:solidFill>
                <a:srgbClr val="AAC832"/>
              </a:solidFill>
            </a:endParaRPr>
          </a:p>
        </p:txBody>
      </p:sp>
      <p:grpSp>
        <p:nvGrpSpPr>
          <p:cNvPr id="129" name="Group 128"/>
          <p:cNvGrpSpPr/>
          <p:nvPr/>
        </p:nvGrpSpPr>
        <p:grpSpPr>
          <a:xfrm>
            <a:off x="421481" y="3958844"/>
            <a:ext cx="8189915" cy="333829"/>
            <a:chOff x="447674" y="4694248"/>
            <a:chExt cx="8189915" cy="333829"/>
          </a:xfrm>
          <a:solidFill>
            <a:srgbClr val="FFC000"/>
          </a:solidFill>
        </p:grpSpPr>
        <p:cxnSp>
          <p:nvCxnSpPr>
            <p:cNvPr id="130" name="Straight Connector 129"/>
            <p:cNvCxnSpPr/>
            <p:nvPr/>
          </p:nvCxnSpPr>
          <p:spPr>
            <a:xfrm>
              <a:off x="447674" y="4861163"/>
              <a:ext cx="8189915" cy="0"/>
            </a:xfrm>
            <a:prstGeom prst="line">
              <a:avLst/>
            </a:prstGeom>
            <a:grpFill/>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1" name="Rounded Rectangle 130"/>
            <p:cNvSpPr/>
            <p:nvPr/>
          </p:nvSpPr>
          <p:spPr>
            <a:xfrm>
              <a:off x="3251200" y="4694248"/>
              <a:ext cx="2605314" cy="333829"/>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kern="0" spc="110" dirty="0">
                  <a:solidFill>
                    <a:schemeClr val="tx1">
                      <a:lumMod val="75000"/>
                      <a:lumOff val="25000"/>
                    </a:schemeClr>
                  </a:solidFill>
                </a:rPr>
                <a:t>OUR BELIEFS</a:t>
              </a:r>
              <a:endParaRPr lang="en-US" b="1" dirty="0">
                <a:solidFill>
                  <a:schemeClr val="tx1">
                    <a:lumMod val="75000"/>
                    <a:lumOff val="25000"/>
                  </a:schemeClr>
                </a:solidFill>
              </a:endParaRPr>
            </a:p>
          </p:txBody>
        </p:sp>
      </p:grpSp>
      <p:grpSp>
        <p:nvGrpSpPr>
          <p:cNvPr id="132" name="Group 131"/>
          <p:cNvGrpSpPr/>
          <p:nvPr/>
        </p:nvGrpSpPr>
        <p:grpSpPr>
          <a:xfrm>
            <a:off x="421481" y="1891529"/>
            <a:ext cx="8220603" cy="850737"/>
            <a:chOff x="447674" y="2813804"/>
            <a:chExt cx="8220603" cy="850737"/>
          </a:xfrm>
        </p:grpSpPr>
        <p:grpSp>
          <p:nvGrpSpPr>
            <p:cNvPr id="133" name="Group 132"/>
            <p:cNvGrpSpPr/>
            <p:nvPr/>
          </p:nvGrpSpPr>
          <p:grpSpPr>
            <a:xfrm>
              <a:off x="447674" y="2813804"/>
              <a:ext cx="8189915" cy="333829"/>
              <a:chOff x="447674" y="2813804"/>
              <a:chExt cx="8189915" cy="333829"/>
            </a:xfrm>
          </p:grpSpPr>
          <p:cxnSp>
            <p:nvCxnSpPr>
              <p:cNvPr id="135" name="Straight Connector 134"/>
              <p:cNvCxnSpPr/>
              <p:nvPr/>
            </p:nvCxnSpPr>
            <p:spPr>
              <a:xfrm>
                <a:off x="447674" y="3008174"/>
                <a:ext cx="818991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6" name="Rounded Rectangle 135"/>
              <p:cNvSpPr/>
              <p:nvPr/>
            </p:nvSpPr>
            <p:spPr>
              <a:xfrm>
                <a:off x="3251200" y="2813804"/>
                <a:ext cx="2605314" cy="333829"/>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kern="0" spc="110" dirty="0">
                    <a:solidFill>
                      <a:schemeClr val="tx1">
                        <a:lumMod val="75000"/>
                        <a:lumOff val="25000"/>
                      </a:schemeClr>
                    </a:solidFill>
                  </a:rPr>
                  <a:t>OUR MISSION</a:t>
                </a:r>
              </a:p>
            </p:txBody>
          </p:sp>
        </p:grpSp>
        <p:sp>
          <p:nvSpPr>
            <p:cNvPr id="134" name="TextBox 133"/>
            <p:cNvSpPr txBox="1"/>
            <p:nvPr/>
          </p:nvSpPr>
          <p:spPr>
            <a:xfrm>
              <a:off x="478361" y="3241348"/>
              <a:ext cx="8189916" cy="423193"/>
            </a:xfrm>
            <a:prstGeom prst="rect">
              <a:avLst/>
            </a:prstGeom>
            <a:noFill/>
          </p:spPr>
          <p:txBody>
            <a:bodyPr wrap="square" lIns="0" tIns="0" rIns="0" bIns="0" numCol="1" spcCol="0" rtlCol="0">
              <a:spAutoFit/>
            </a:bodyPr>
            <a:lstStyle/>
            <a:p>
              <a:pPr algn="ctr">
                <a:lnSpc>
                  <a:spcPts val="3300"/>
                </a:lnSpc>
              </a:pPr>
              <a:r>
                <a:rPr lang="en-US" dirty="0">
                  <a:solidFill>
                    <a:prstClr val="black">
                      <a:lumMod val="85000"/>
                      <a:lumOff val="15000"/>
                    </a:prstClr>
                  </a:solidFill>
                </a:rPr>
                <a:t>Better health outcomes at lower costs</a:t>
              </a:r>
            </a:p>
          </p:txBody>
        </p:sp>
      </p:grpSp>
      <p:sp>
        <p:nvSpPr>
          <p:cNvPr id="137" name="TextBox 136"/>
          <p:cNvSpPr txBox="1"/>
          <p:nvPr/>
        </p:nvSpPr>
        <p:spPr>
          <a:xfrm>
            <a:off x="0" y="1023460"/>
            <a:ext cx="9144000" cy="738664"/>
          </a:xfrm>
          <a:prstGeom prst="rect">
            <a:avLst/>
          </a:prstGeom>
          <a:noFill/>
        </p:spPr>
        <p:txBody>
          <a:bodyPr wrap="square" lIns="0" tIns="0" rIns="0" bIns="0" rtlCol="0">
            <a:spAutoFit/>
          </a:bodyPr>
          <a:lstStyle/>
          <a:p>
            <a:pPr algn="ctr"/>
            <a:r>
              <a:rPr lang="en-US" sz="2400" b="1" dirty="0">
                <a:solidFill>
                  <a:schemeClr val="tx1">
                    <a:lumMod val="50000"/>
                    <a:lumOff val="50000"/>
                  </a:schemeClr>
                </a:solidFill>
                <a:cs typeface="Arial"/>
              </a:rPr>
              <a:t>Transforming the health of the </a:t>
            </a:r>
            <a:r>
              <a:rPr lang="en-US" sz="2400" b="1" dirty="0" smtClean="0">
                <a:solidFill>
                  <a:schemeClr val="tx1">
                    <a:lumMod val="50000"/>
                    <a:lumOff val="50000"/>
                  </a:schemeClr>
                </a:solidFill>
                <a:cs typeface="Arial"/>
              </a:rPr>
              <a:t>communities</a:t>
            </a:r>
          </a:p>
          <a:p>
            <a:pPr algn="ctr"/>
            <a:r>
              <a:rPr lang="en-US" sz="2400" b="1" dirty="0" smtClean="0">
                <a:solidFill>
                  <a:schemeClr val="tx1">
                    <a:lumMod val="50000"/>
                    <a:lumOff val="50000"/>
                  </a:schemeClr>
                </a:solidFill>
                <a:cs typeface="Arial"/>
              </a:rPr>
              <a:t>we serve one </a:t>
            </a:r>
            <a:r>
              <a:rPr lang="en-US" sz="2400" b="1" dirty="0">
                <a:solidFill>
                  <a:schemeClr val="tx1">
                    <a:lumMod val="50000"/>
                    <a:lumOff val="50000"/>
                  </a:schemeClr>
                </a:solidFill>
                <a:cs typeface="Arial"/>
              </a:rPr>
              <a:t>person at a time </a:t>
            </a:r>
            <a:endParaRPr lang="en-US" sz="1600" b="1" dirty="0">
              <a:solidFill>
                <a:schemeClr val="tx1">
                  <a:lumMod val="50000"/>
                  <a:lumOff val="50000"/>
                </a:schemeClr>
              </a:solidFill>
            </a:endParaRPr>
          </a:p>
        </p:txBody>
      </p:sp>
      <p:grpSp>
        <p:nvGrpSpPr>
          <p:cNvPr id="138" name="Group 137"/>
          <p:cNvGrpSpPr/>
          <p:nvPr/>
        </p:nvGrpSpPr>
        <p:grpSpPr>
          <a:xfrm>
            <a:off x="421481" y="2929210"/>
            <a:ext cx="8216107" cy="815184"/>
            <a:chOff x="421482" y="3774233"/>
            <a:chExt cx="8216107" cy="815184"/>
          </a:xfrm>
        </p:grpSpPr>
        <p:grpSp>
          <p:nvGrpSpPr>
            <p:cNvPr id="139" name="Group 138"/>
            <p:cNvGrpSpPr/>
            <p:nvPr/>
          </p:nvGrpSpPr>
          <p:grpSpPr>
            <a:xfrm>
              <a:off x="447674" y="3774233"/>
              <a:ext cx="8189915" cy="333829"/>
              <a:chOff x="447674" y="3774233"/>
              <a:chExt cx="8189915" cy="333829"/>
            </a:xfrm>
          </p:grpSpPr>
          <p:cxnSp>
            <p:nvCxnSpPr>
              <p:cNvPr id="141" name="Straight Connector 140"/>
              <p:cNvCxnSpPr/>
              <p:nvPr/>
            </p:nvCxnSpPr>
            <p:spPr>
              <a:xfrm>
                <a:off x="447674" y="3941148"/>
                <a:ext cx="818991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2" name="Rounded Rectangle 141"/>
              <p:cNvSpPr/>
              <p:nvPr/>
            </p:nvSpPr>
            <p:spPr>
              <a:xfrm>
                <a:off x="3251200" y="3774233"/>
                <a:ext cx="2605314" cy="333829"/>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kern="0" spc="110" dirty="0">
                    <a:solidFill>
                      <a:schemeClr val="tx1">
                        <a:lumMod val="75000"/>
                        <a:lumOff val="25000"/>
                      </a:schemeClr>
                    </a:solidFill>
                  </a:rPr>
                  <a:t>OUR BRAND PILLARS</a:t>
                </a:r>
              </a:p>
            </p:txBody>
          </p:sp>
        </p:grpSp>
        <p:sp>
          <p:nvSpPr>
            <p:cNvPr id="140" name="TextBox 139"/>
            <p:cNvSpPr txBox="1"/>
            <p:nvPr/>
          </p:nvSpPr>
          <p:spPr>
            <a:xfrm>
              <a:off x="421482" y="4204312"/>
              <a:ext cx="8202612" cy="385105"/>
            </a:xfrm>
            <a:prstGeom prst="rect">
              <a:avLst/>
            </a:prstGeom>
            <a:noFill/>
          </p:spPr>
          <p:txBody>
            <a:bodyPr wrap="square" lIns="0" tIns="0" rIns="0" bIns="0" numCol="1" spcCol="0" rtlCol="0">
              <a:spAutoFit/>
            </a:bodyPr>
            <a:lstStyle/>
            <a:p>
              <a:pPr algn="ctr">
                <a:lnSpc>
                  <a:spcPts val="3300"/>
                </a:lnSpc>
              </a:pPr>
              <a:r>
                <a:rPr lang="en-US" dirty="0">
                  <a:solidFill>
                    <a:prstClr val="black">
                      <a:lumMod val="85000"/>
                      <a:lumOff val="15000"/>
                    </a:prstClr>
                  </a:solidFill>
                </a:rPr>
                <a:t>Focus on individuals      +      Active Local Involvement      +      Whole Health</a:t>
              </a:r>
            </a:p>
          </p:txBody>
        </p:sp>
      </p:grpSp>
      <p:graphicFrame>
        <p:nvGraphicFramePr>
          <p:cNvPr id="143" name="Table 142"/>
          <p:cNvGraphicFramePr>
            <a:graphicFrameLocks noGrp="1"/>
          </p:cNvGraphicFramePr>
          <p:nvPr>
            <p:extLst/>
          </p:nvPr>
        </p:nvGraphicFramePr>
        <p:xfrm>
          <a:off x="360944" y="4343582"/>
          <a:ext cx="8523171" cy="1630680"/>
        </p:xfrm>
        <a:graphic>
          <a:graphicData uri="http://schemas.openxmlformats.org/drawingml/2006/table">
            <a:tbl>
              <a:tblPr firstRow="1" bandRow="1">
                <a:tableStyleId>{5C22544A-7EE6-4342-B048-85BDC9FD1C3A}</a:tableStyleId>
              </a:tblPr>
              <a:tblGrid>
                <a:gridCol w="2841057">
                  <a:extLst>
                    <a:ext uri="{9D8B030D-6E8A-4147-A177-3AD203B41FA5}">
                      <a16:colId xmlns:a16="http://schemas.microsoft.com/office/drawing/2014/main" val="20000"/>
                    </a:ext>
                  </a:extLst>
                </a:gridCol>
                <a:gridCol w="2841057">
                  <a:extLst>
                    <a:ext uri="{9D8B030D-6E8A-4147-A177-3AD203B41FA5}">
                      <a16:colId xmlns:a16="http://schemas.microsoft.com/office/drawing/2014/main" val="20001"/>
                    </a:ext>
                  </a:extLst>
                </a:gridCol>
                <a:gridCol w="2841057">
                  <a:extLst>
                    <a:ext uri="{9D8B030D-6E8A-4147-A177-3AD203B41FA5}">
                      <a16:colId xmlns:a16="http://schemas.microsoft.com/office/drawing/2014/main" val="20002"/>
                    </a:ext>
                  </a:extLst>
                </a:gridCol>
              </a:tblGrid>
              <a:tr h="1378395">
                <a:tc>
                  <a:txBody>
                    <a:bodyPr/>
                    <a:lstStyle/>
                    <a:p>
                      <a:pPr marL="171450" indent="-171450">
                        <a:spcBef>
                          <a:spcPts val="1200"/>
                        </a:spcBef>
                        <a:buFont typeface="Arial" panose="020B0604020202020204" pitchFamily="34" charset="0"/>
                        <a:buChar char="•"/>
                      </a:pPr>
                      <a:r>
                        <a:rPr lang="en-US" sz="1300" b="0" dirty="0" smtClean="0">
                          <a:solidFill>
                            <a:schemeClr val="tx1">
                              <a:lumMod val="85000"/>
                              <a:lumOff val="15000"/>
                            </a:schemeClr>
                          </a:solidFill>
                          <a:latin typeface="Calibri" panose="020F0502020204030204" pitchFamily="34" charset="0"/>
                        </a:rPr>
                        <a:t>We believe in treating the whole </a:t>
                      </a:r>
                      <a:br>
                        <a:rPr lang="en-US" sz="1300" b="0" dirty="0" smtClean="0">
                          <a:solidFill>
                            <a:schemeClr val="tx1">
                              <a:lumMod val="85000"/>
                              <a:lumOff val="15000"/>
                            </a:schemeClr>
                          </a:solidFill>
                          <a:latin typeface="Calibri" panose="020F0502020204030204" pitchFamily="34" charset="0"/>
                        </a:rPr>
                      </a:br>
                      <a:r>
                        <a:rPr lang="en-US" sz="1300" b="0" dirty="0" smtClean="0">
                          <a:solidFill>
                            <a:schemeClr val="tx1">
                              <a:lumMod val="85000"/>
                              <a:lumOff val="15000"/>
                            </a:schemeClr>
                          </a:solidFill>
                          <a:latin typeface="Calibri" panose="020F0502020204030204" pitchFamily="34" charset="0"/>
                        </a:rPr>
                        <a:t>person, not just the physical body.</a:t>
                      </a:r>
                    </a:p>
                    <a:p>
                      <a:pPr marL="171450" indent="-171450">
                        <a:spcBef>
                          <a:spcPts val="1200"/>
                        </a:spcBef>
                        <a:buFont typeface="Arial" panose="020B0604020202020204" pitchFamily="34" charset="0"/>
                        <a:buChar char="•"/>
                      </a:pPr>
                      <a:r>
                        <a:rPr lang="en-US" sz="1300" b="0" dirty="0" smtClean="0">
                          <a:solidFill>
                            <a:schemeClr val="tx1">
                              <a:lumMod val="85000"/>
                              <a:lumOff val="15000"/>
                            </a:schemeClr>
                          </a:solidFill>
                          <a:latin typeface="Calibri" panose="020F0502020204030204" pitchFamily="34" charset="0"/>
                        </a:rPr>
                        <a:t>We believe treating people with </a:t>
                      </a:r>
                      <a:br>
                        <a:rPr lang="en-US" sz="1300" b="0" dirty="0" smtClean="0">
                          <a:solidFill>
                            <a:schemeClr val="tx1">
                              <a:lumMod val="85000"/>
                              <a:lumOff val="15000"/>
                            </a:schemeClr>
                          </a:solidFill>
                          <a:latin typeface="Calibri" panose="020F0502020204030204" pitchFamily="34" charset="0"/>
                        </a:rPr>
                      </a:br>
                      <a:r>
                        <a:rPr lang="en-US" sz="1300" b="0" dirty="0" smtClean="0">
                          <a:solidFill>
                            <a:schemeClr val="tx1">
                              <a:lumMod val="85000"/>
                              <a:lumOff val="15000"/>
                            </a:schemeClr>
                          </a:solidFill>
                          <a:latin typeface="Calibri" panose="020F0502020204030204" pitchFamily="34" charset="0"/>
                        </a:rPr>
                        <a:t>kindness, respect and dignity </a:t>
                      </a:r>
                      <a:br>
                        <a:rPr lang="en-US" sz="1300" b="0" dirty="0" smtClean="0">
                          <a:solidFill>
                            <a:schemeClr val="tx1">
                              <a:lumMod val="85000"/>
                              <a:lumOff val="15000"/>
                            </a:schemeClr>
                          </a:solidFill>
                          <a:latin typeface="Calibri" panose="020F0502020204030204" pitchFamily="34" charset="0"/>
                        </a:rPr>
                      </a:br>
                      <a:r>
                        <a:rPr lang="en-US" sz="1300" b="0" dirty="0" smtClean="0">
                          <a:solidFill>
                            <a:schemeClr val="tx1">
                              <a:lumMod val="85000"/>
                              <a:lumOff val="15000"/>
                            </a:schemeClr>
                          </a:solidFill>
                          <a:latin typeface="Calibri" panose="020F0502020204030204" pitchFamily="34" charset="0"/>
                        </a:rPr>
                        <a:t>empowers healthy decisions. </a:t>
                      </a:r>
                    </a:p>
                    <a:p>
                      <a:endParaRPr lang="en-US" sz="1300" b="0" dirty="0">
                        <a:solidFill>
                          <a:schemeClr val="tx1">
                            <a:lumMod val="85000"/>
                            <a:lumOff val="15000"/>
                          </a:schemeClr>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smtClean="0">
                          <a:solidFill>
                            <a:schemeClr val="tx1">
                              <a:lumMod val="85000"/>
                              <a:lumOff val="15000"/>
                            </a:schemeClr>
                          </a:solidFill>
                          <a:latin typeface="Calibri" panose="020F0502020204030204" pitchFamily="34" charset="0"/>
                        </a:rPr>
                        <a:t>We believe we have a responsibility to remove barriers and make it simple to get well, stay well and be well.</a:t>
                      </a:r>
                    </a:p>
                    <a:p>
                      <a:endParaRPr lang="en-US" sz="1300" b="0" dirty="0">
                        <a:solidFill>
                          <a:schemeClr val="tx1">
                            <a:lumMod val="85000"/>
                            <a:lumOff val="15000"/>
                          </a:schemeClr>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indent="-171450">
                        <a:spcBef>
                          <a:spcPts val="1200"/>
                        </a:spcBef>
                        <a:buFont typeface="Arial" panose="020B0604020202020204" pitchFamily="34" charset="0"/>
                        <a:buChar char="•"/>
                      </a:pPr>
                      <a:r>
                        <a:rPr lang="en-US" sz="1300" b="0" dirty="0" smtClean="0">
                          <a:solidFill>
                            <a:schemeClr val="tx1">
                              <a:lumMod val="85000"/>
                              <a:lumOff val="15000"/>
                            </a:schemeClr>
                          </a:solidFill>
                          <a:latin typeface="Calibri" panose="020F0502020204030204" pitchFamily="34" charset="0"/>
                        </a:rPr>
                        <a:t>We believe local partnerships enables meaningful, accessible healthcare.</a:t>
                      </a:r>
                    </a:p>
                    <a:p>
                      <a:pPr marL="171450" indent="-171450">
                        <a:spcBef>
                          <a:spcPts val="1200"/>
                        </a:spcBef>
                        <a:buFont typeface="Arial" panose="020B0604020202020204" pitchFamily="34" charset="0"/>
                        <a:buChar char="•"/>
                      </a:pPr>
                      <a:r>
                        <a:rPr lang="en-US" sz="1300" b="0" dirty="0" smtClean="0">
                          <a:solidFill>
                            <a:schemeClr val="tx1">
                              <a:lumMod val="85000"/>
                              <a:lumOff val="15000"/>
                            </a:schemeClr>
                          </a:solidFill>
                          <a:latin typeface="Calibri" panose="020F0502020204030204" pitchFamily="34" charset="0"/>
                        </a:rPr>
                        <a:t>We believe healthier individuals create more vibrant families and communities.</a:t>
                      </a:r>
                    </a:p>
                    <a:p>
                      <a:endParaRPr lang="en-US" sz="1300" b="0" dirty="0">
                        <a:solidFill>
                          <a:schemeClr val="tx1">
                            <a:lumMod val="85000"/>
                            <a:lumOff val="15000"/>
                          </a:schemeClr>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9261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4320" y="149402"/>
            <a:ext cx="6495596" cy="721454"/>
          </a:xfrm>
          <a:prstGeom prst="rect">
            <a:avLst/>
          </a:prstGeom>
        </p:spPr>
        <p:txBody>
          <a:bodyPr vert="horz" tIns="0" rIns="0" bIns="0" anchor="ctr"/>
          <a:lstStyle>
            <a:lvl1pPr algn="l" defTabSz="457200" rtl="0" eaLnBrk="1" latinLnBrk="0" hangingPunct="1">
              <a:spcBef>
                <a:spcPct val="0"/>
              </a:spcBef>
              <a:buNone/>
              <a:defRPr sz="3600" b="1" kern="1200" baseline="0">
                <a:solidFill>
                  <a:srgbClr val="AAC832"/>
                </a:solidFill>
                <a:latin typeface="+mj-lt"/>
                <a:ea typeface="+mj-ea"/>
                <a:cs typeface="+mj-cs"/>
              </a:defRPr>
            </a:lvl1pPr>
          </a:lstStyle>
          <a:p>
            <a:r>
              <a:rPr lang="en-US" dirty="0" smtClean="0"/>
              <a:t>PHW Values</a:t>
            </a:r>
            <a:endParaRPr lang="en-US" sz="1800" dirty="0"/>
          </a:p>
        </p:txBody>
      </p:sp>
      <p:grpSp>
        <p:nvGrpSpPr>
          <p:cNvPr id="115" name="Group 114"/>
          <p:cNvGrpSpPr/>
          <p:nvPr/>
        </p:nvGrpSpPr>
        <p:grpSpPr>
          <a:xfrm>
            <a:off x="381000" y="1143966"/>
            <a:ext cx="8456019" cy="3665041"/>
            <a:chOff x="527959" y="1654697"/>
            <a:chExt cx="8456019" cy="3665041"/>
          </a:xfrm>
        </p:grpSpPr>
        <p:grpSp>
          <p:nvGrpSpPr>
            <p:cNvPr id="116" name="Group 115"/>
            <p:cNvGrpSpPr/>
            <p:nvPr/>
          </p:nvGrpSpPr>
          <p:grpSpPr>
            <a:xfrm>
              <a:off x="555765" y="1654697"/>
              <a:ext cx="8294162" cy="594361"/>
              <a:chOff x="575898" y="1716089"/>
              <a:chExt cx="8187627" cy="594360"/>
            </a:xfrm>
          </p:grpSpPr>
          <p:sp>
            <p:nvSpPr>
              <p:cNvPr id="126" name="TextBox 125"/>
              <p:cNvSpPr txBox="1"/>
              <p:nvPr/>
            </p:nvSpPr>
            <p:spPr>
              <a:xfrm>
                <a:off x="1390832" y="1775512"/>
                <a:ext cx="7372693" cy="473976"/>
              </a:xfrm>
              <a:prstGeom prst="rect">
                <a:avLst/>
              </a:prstGeom>
              <a:noFill/>
            </p:spPr>
            <p:txBody>
              <a:bodyPr wrap="square" lIns="0" tIns="0" rIns="0" bIns="0" numCol="1" spcCol="0" rtlCol="0">
                <a:spAutoFit/>
              </a:bodyPr>
              <a:lstStyle/>
              <a:p>
                <a:pPr marL="115888">
                  <a:lnSpc>
                    <a:spcPct val="110000"/>
                  </a:lnSpc>
                  <a:spcBef>
                    <a:spcPts val="600"/>
                  </a:spcBef>
                  <a:tabLst>
                    <a:tab pos="3998913" algn="l"/>
                  </a:tabLst>
                </a:pPr>
                <a:r>
                  <a:rPr lang="en-US" sz="1600" b="1" dirty="0">
                    <a:solidFill>
                      <a:schemeClr val="tx1">
                        <a:lumMod val="75000"/>
                        <a:lumOff val="25000"/>
                      </a:schemeClr>
                    </a:solidFill>
                  </a:rPr>
                  <a:t>LOCAL APPROACH &amp; JOB CREATION</a:t>
                </a:r>
                <a:r>
                  <a:rPr lang="en-US" sz="1600" dirty="0">
                    <a:solidFill>
                      <a:schemeClr val="tx1">
                        <a:lumMod val="75000"/>
                        <a:lumOff val="25000"/>
                      </a:schemeClr>
                    </a:solidFill>
                  </a:rPr>
                  <a:t/>
                </a:r>
                <a:br>
                  <a:rPr lang="en-US" sz="1600" dirty="0">
                    <a:solidFill>
                      <a:schemeClr val="tx1">
                        <a:lumMod val="75000"/>
                        <a:lumOff val="25000"/>
                      </a:schemeClr>
                    </a:solidFill>
                  </a:rPr>
                </a:br>
                <a:r>
                  <a:rPr lang="en-US" sz="1200" dirty="0" smtClean="0">
                    <a:solidFill>
                      <a:prstClr val="black"/>
                    </a:solidFill>
                  </a:rPr>
                  <a:t>Quality healthcare is best delivered locally and supported by local representatives.  </a:t>
                </a:r>
              </a:p>
            </p:txBody>
          </p:sp>
          <p:pic>
            <p:nvPicPr>
              <p:cNvPr id="127" name="Picture 126" descr="location.jpg"/>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75898" y="1716089"/>
                <a:ext cx="594360" cy="594360"/>
              </a:xfrm>
              <a:prstGeom prst="rect">
                <a:avLst/>
              </a:prstGeom>
            </p:spPr>
          </p:pic>
        </p:grpSp>
        <p:grpSp>
          <p:nvGrpSpPr>
            <p:cNvPr id="117" name="Group 116"/>
            <p:cNvGrpSpPr/>
            <p:nvPr/>
          </p:nvGrpSpPr>
          <p:grpSpPr>
            <a:xfrm>
              <a:off x="555764" y="2569097"/>
              <a:ext cx="8294163" cy="769441"/>
              <a:chOff x="575898" y="2900192"/>
              <a:chExt cx="8187628" cy="769441"/>
            </a:xfrm>
          </p:grpSpPr>
          <p:pic>
            <p:nvPicPr>
              <p:cNvPr id="124" name="Picture 123" descr="coordination.jpg"/>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75898" y="2920119"/>
                <a:ext cx="594360" cy="594360"/>
              </a:xfrm>
              <a:prstGeom prst="rect">
                <a:avLst/>
              </a:prstGeom>
            </p:spPr>
          </p:pic>
          <p:sp>
            <p:nvSpPr>
              <p:cNvPr id="125" name="TextBox 124"/>
              <p:cNvSpPr txBox="1"/>
              <p:nvPr/>
            </p:nvSpPr>
            <p:spPr>
              <a:xfrm>
                <a:off x="1390832" y="2900192"/>
                <a:ext cx="7372694" cy="769441"/>
              </a:xfrm>
              <a:prstGeom prst="rect">
                <a:avLst/>
              </a:prstGeom>
              <a:noFill/>
            </p:spPr>
            <p:txBody>
              <a:bodyPr wrap="square" rtlCol="0">
                <a:spAutoFit/>
              </a:bodyPr>
              <a:lstStyle/>
              <a:p>
                <a:pPr>
                  <a:lnSpc>
                    <a:spcPct val="110000"/>
                  </a:lnSpc>
                  <a:spcBef>
                    <a:spcPts val="600"/>
                  </a:spcBef>
                  <a:tabLst>
                    <a:tab pos="3998913" algn="l"/>
                  </a:tabLst>
                </a:pPr>
                <a:r>
                  <a:rPr lang="en-US" sz="1600" b="1" dirty="0">
                    <a:solidFill>
                      <a:schemeClr val="tx1">
                        <a:lumMod val="75000"/>
                        <a:lumOff val="25000"/>
                      </a:schemeClr>
                    </a:solidFill>
                  </a:rPr>
                  <a:t>CARE COORDINATION</a:t>
                </a:r>
                <a:r>
                  <a:rPr lang="en-US" sz="1600" b="1" dirty="0">
                    <a:solidFill>
                      <a:srgbClr val="8C8986"/>
                    </a:solidFill>
                  </a:rPr>
                  <a:t/>
                </a:r>
                <a:br>
                  <a:rPr lang="en-US" sz="1600" b="1" dirty="0">
                    <a:solidFill>
                      <a:srgbClr val="8C8986"/>
                    </a:solidFill>
                  </a:rPr>
                </a:br>
                <a:r>
                  <a:rPr lang="en-US" sz="1200" dirty="0">
                    <a:solidFill>
                      <a:prstClr val="black"/>
                    </a:solidFill>
                  </a:rPr>
                  <a:t>Our proprietary </a:t>
                </a:r>
                <a:r>
                  <a:rPr lang="en-US" sz="1200" dirty="0" smtClean="0">
                    <a:solidFill>
                      <a:prstClr val="black"/>
                    </a:solidFill>
                  </a:rPr>
                  <a:t>service coordination ensures </a:t>
                </a:r>
                <a:r>
                  <a:rPr lang="en-US" sz="1200" dirty="0">
                    <a:solidFill>
                      <a:prstClr val="black"/>
                    </a:solidFill>
                  </a:rPr>
                  <a:t>members receive the right care, in the right place, at the right time</a:t>
                </a:r>
                <a:r>
                  <a:rPr lang="en-US" sz="1200" dirty="0" smtClean="0">
                    <a:solidFill>
                      <a:prstClr val="black"/>
                    </a:solidFill>
                  </a:rPr>
                  <a:t>.</a:t>
                </a:r>
                <a:endParaRPr lang="en-US" sz="1200" dirty="0">
                  <a:solidFill>
                    <a:prstClr val="black"/>
                  </a:solidFill>
                </a:endParaRPr>
              </a:p>
            </p:txBody>
          </p:sp>
        </p:grpSp>
        <p:grpSp>
          <p:nvGrpSpPr>
            <p:cNvPr id="118" name="Group 117"/>
            <p:cNvGrpSpPr/>
            <p:nvPr/>
          </p:nvGrpSpPr>
          <p:grpSpPr>
            <a:xfrm>
              <a:off x="555764" y="3552256"/>
              <a:ext cx="8294164" cy="769441"/>
              <a:chOff x="575898" y="4249709"/>
              <a:chExt cx="8057404" cy="769440"/>
            </a:xfrm>
          </p:grpSpPr>
          <p:sp>
            <p:nvSpPr>
              <p:cNvPr id="122" name="TextBox 121"/>
              <p:cNvSpPr txBox="1"/>
              <p:nvPr/>
            </p:nvSpPr>
            <p:spPr>
              <a:xfrm>
                <a:off x="1390834" y="4249709"/>
                <a:ext cx="7242468" cy="769440"/>
              </a:xfrm>
              <a:prstGeom prst="rect">
                <a:avLst/>
              </a:prstGeom>
              <a:noFill/>
            </p:spPr>
            <p:txBody>
              <a:bodyPr wrap="square" rtlCol="0">
                <a:spAutoFit/>
              </a:bodyPr>
              <a:lstStyle/>
              <a:p>
                <a:pPr>
                  <a:lnSpc>
                    <a:spcPct val="110000"/>
                  </a:lnSpc>
                  <a:spcBef>
                    <a:spcPts val="600"/>
                  </a:spcBef>
                  <a:tabLst>
                    <a:tab pos="3998913" algn="l"/>
                  </a:tabLst>
                </a:pPr>
                <a:r>
                  <a:rPr lang="en-US" sz="1600" b="1" dirty="0">
                    <a:solidFill>
                      <a:schemeClr val="tx1">
                        <a:lumMod val="75000"/>
                        <a:lumOff val="25000"/>
                      </a:schemeClr>
                    </a:solidFill>
                  </a:rPr>
                  <a:t>HEALTHCARE COMPLIANCE</a:t>
                </a:r>
                <a:r>
                  <a:rPr lang="en-US" sz="1400" b="1" dirty="0">
                    <a:solidFill>
                      <a:srgbClr val="0091D1"/>
                    </a:solidFill>
                  </a:rPr>
                  <a:t/>
                </a:r>
                <a:br>
                  <a:rPr lang="en-US" sz="1400" b="1" dirty="0">
                    <a:solidFill>
                      <a:srgbClr val="0091D1"/>
                    </a:solidFill>
                  </a:rPr>
                </a:br>
                <a:r>
                  <a:rPr lang="en-US" sz="1200" dirty="0">
                    <a:solidFill>
                      <a:prstClr val="black"/>
                    </a:solidFill>
                  </a:rPr>
                  <a:t>State and Healthcare Effectiveness Data and Information Set (HEDIS) reporting constitutes the core of the information base that drives our </a:t>
                </a:r>
                <a:r>
                  <a:rPr lang="en-US" sz="1200" dirty="0" smtClean="0">
                    <a:solidFill>
                      <a:prstClr val="black"/>
                    </a:solidFill>
                  </a:rPr>
                  <a:t>clinical quality </a:t>
                </a:r>
                <a:r>
                  <a:rPr lang="en-US" sz="1200" dirty="0">
                    <a:solidFill>
                      <a:prstClr val="black"/>
                    </a:solidFill>
                  </a:rPr>
                  <a:t>performance efforts. </a:t>
                </a:r>
              </a:p>
            </p:txBody>
          </p:sp>
          <p:pic>
            <p:nvPicPr>
              <p:cNvPr id="123" name="Picture 122" descr="compliance.jpg"/>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575898" y="4259459"/>
                <a:ext cx="594360" cy="594360"/>
              </a:xfrm>
              <a:prstGeom prst="rect">
                <a:avLst/>
              </a:prstGeom>
            </p:spPr>
          </p:pic>
        </p:grpSp>
        <p:grpSp>
          <p:nvGrpSpPr>
            <p:cNvPr id="119" name="Group 118"/>
            <p:cNvGrpSpPr/>
            <p:nvPr/>
          </p:nvGrpSpPr>
          <p:grpSpPr>
            <a:xfrm>
              <a:off x="527959" y="4505325"/>
              <a:ext cx="8456019" cy="814413"/>
              <a:chOff x="413659" y="4606290"/>
              <a:chExt cx="8456019" cy="814413"/>
            </a:xfrm>
          </p:grpSpPr>
          <p:sp>
            <p:nvSpPr>
              <p:cNvPr id="120" name="TextBox 119"/>
              <p:cNvSpPr txBox="1"/>
              <p:nvPr/>
            </p:nvSpPr>
            <p:spPr>
              <a:xfrm>
                <a:off x="1280345" y="4651262"/>
                <a:ext cx="7589333" cy="769441"/>
              </a:xfrm>
              <a:prstGeom prst="rect">
                <a:avLst/>
              </a:prstGeom>
              <a:noFill/>
            </p:spPr>
            <p:txBody>
              <a:bodyPr wrap="square" rtlCol="0">
                <a:spAutoFit/>
              </a:bodyPr>
              <a:lstStyle/>
              <a:p>
                <a:pPr>
                  <a:lnSpc>
                    <a:spcPct val="110000"/>
                  </a:lnSpc>
                  <a:spcBef>
                    <a:spcPts val="600"/>
                  </a:spcBef>
                  <a:tabLst>
                    <a:tab pos="3998913" algn="l"/>
                  </a:tabLst>
                </a:pPr>
                <a:r>
                  <a:rPr lang="en-US" sz="1600" b="1" cap="all" dirty="0" smtClean="0">
                    <a:solidFill>
                      <a:schemeClr val="tx1">
                        <a:lumMod val="75000"/>
                        <a:lumOff val="25000"/>
                      </a:schemeClr>
                    </a:solidFill>
                  </a:rPr>
                  <a:t>Cultural Sensitivity </a:t>
                </a:r>
                <a:r>
                  <a:rPr lang="en-US" sz="1400" b="1" dirty="0">
                    <a:solidFill>
                      <a:srgbClr val="0091D1"/>
                    </a:solidFill>
                  </a:rPr>
                  <a:t/>
                </a:r>
                <a:br>
                  <a:rPr lang="en-US" sz="1400" b="1" dirty="0">
                    <a:solidFill>
                      <a:srgbClr val="0091D1"/>
                    </a:solidFill>
                  </a:rPr>
                </a:br>
                <a:r>
                  <a:rPr lang="en-US" sz="1200" dirty="0" smtClean="0">
                    <a:solidFill>
                      <a:prstClr val="black"/>
                    </a:solidFill>
                  </a:rPr>
                  <a:t>Recognize significance of the many different cultures our members represent and form partnerships in communities that bridge social, ethnic and economic gaps.</a:t>
                </a:r>
                <a:endParaRPr lang="en-US" sz="1200" dirty="0">
                  <a:solidFill>
                    <a:prstClr val="black"/>
                  </a:solidFill>
                </a:endParaRPr>
              </a:p>
            </p:txBody>
          </p:sp>
          <p:pic>
            <p:nvPicPr>
              <p:cNvPr id="121" name="Picture 4"/>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13659" y="4606290"/>
                <a:ext cx="667434"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37753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lessons learned icon"/>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contrast="59000"/>
                    </a14:imgEffect>
                  </a14:imgLayer>
                </a14:imgProps>
              </a:ext>
              <a:ext uri="{28A0092B-C50C-407E-A947-70E740481C1C}">
                <a14:useLocalDpi xmlns:a14="http://schemas.microsoft.com/office/drawing/2010/main" val="0"/>
              </a:ext>
            </a:extLst>
          </a:blip>
          <a:srcRect/>
          <a:stretch>
            <a:fillRect/>
          </a:stretch>
        </p:blipFill>
        <p:spPr bwMode="auto">
          <a:xfrm>
            <a:off x="6297453" y="3200400"/>
            <a:ext cx="2400300"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257577" y="1765560"/>
            <a:ext cx="6335943" cy="4178708"/>
          </a:xfrm>
          <a:prstGeom prst="rect">
            <a:avLst/>
          </a:prstGeom>
        </p:spPr>
        <p:txBody>
          <a:bodyPr vert="horz" wrap="square" lIns="0" tIns="13335" rIns="0" bIns="0" rtlCol="0">
            <a:spAutoFit/>
          </a:bodyPr>
          <a:lstStyle/>
          <a:p>
            <a:pPr marL="355600" marR="0" lvl="0" indent="-342900" algn="l" defTabSz="914400" rtl="0" eaLnBrk="1" fontAlgn="auto" latinLnBrk="0" hangingPunct="1">
              <a:lnSpc>
                <a:spcPct val="100000"/>
              </a:lnSpc>
              <a:spcBef>
                <a:spcPts val="105"/>
              </a:spcBef>
              <a:spcAft>
                <a:spcPts val="0"/>
              </a:spcAft>
              <a:buClrTx/>
              <a:buSzTx/>
              <a:buFont typeface="Arial"/>
              <a:buChar char="•"/>
              <a:tabLst>
                <a:tab pos="354965" algn="l"/>
                <a:tab pos="355600" algn="l"/>
              </a:tabLst>
              <a:defRPr/>
            </a:pPr>
            <a:r>
              <a:rPr kumimoji="0" b="0" i="0" u="none" strike="noStrike" kern="1200" cap="none" spc="-5" normalizeH="0" baseline="0" noProof="0" dirty="0">
                <a:ln>
                  <a:noFill/>
                </a:ln>
                <a:solidFill>
                  <a:prstClr val="black"/>
                </a:solidFill>
                <a:effectLst/>
                <a:uLnTx/>
                <a:uFillTx/>
                <a:latin typeface="Calibri"/>
                <a:cs typeface="Calibri"/>
              </a:rPr>
              <a:t>Claims </a:t>
            </a:r>
            <a:r>
              <a:rPr kumimoji="0" lang="en-US" b="0" i="0" u="none" strike="noStrike" kern="1200" cap="none" spc="-5" normalizeH="0" baseline="0" noProof="0" dirty="0" smtClean="0">
                <a:ln>
                  <a:noFill/>
                </a:ln>
                <a:solidFill>
                  <a:prstClr val="black"/>
                </a:solidFill>
                <a:effectLst/>
                <a:uLnTx/>
                <a:uFillTx/>
                <a:latin typeface="Calibri"/>
                <a:cs typeface="Calibri"/>
              </a:rPr>
              <a:t>S</a:t>
            </a:r>
            <a:r>
              <a:rPr kumimoji="0" b="0" i="0" u="none" strike="noStrike" kern="1200" cap="none" spc="-5" normalizeH="0" baseline="0" noProof="0" dirty="0" smtClean="0">
                <a:ln>
                  <a:noFill/>
                </a:ln>
                <a:solidFill>
                  <a:prstClr val="black"/>
                </a:solidFill>
                <a:effectLst/>
                <a:uLnTx/>
                <a:uFillTx/>
                <a:latin typeface="Calibri"/>
                <a:cs typeface="Calibri"/>
              </a:rPr>
              <a:t>ubmission </a:t>
            </a:r>
            <a:r>
              <a:rPr lang="en-US" spc="-5" dirty="0">
                <a:solidFill>
                  <a:prstClr val="black"/>
                </a:solidFill>
                <a:latin typeface="Calibri"/>
                <a:cs typeface="Calibri"/>
              </a:rPr>
              <a:t>V</a:t>
            </a:r>
            <a:r>
              <a:rPr kumimoji="0" b="0" i="0" u="none" strike="noStrike" kern="1200" cap="none" spc="-5" normalizeH="0" baseline="0" noProof="0" dirty="0" err="1" smtClean="0">
                <a:ln>
                  <a:noFill/>
                </a:ln>
                <a:solidFill>
                  <a:prstClr val="black"/>
                </a:solidFill>
                <a:effectLst/>
                <a:uLnTx/>
                <a:uFillTx/>
                <a:latin typeface="Calibri"/>
                <a:cs typeface="Calibri"/>
              </a:rPr>
              <a:t>ia</a:t>
            </a:r>
            <a:r>
              <a:rPr kumimoji="0" b="0" i="0" u="none" strike="noStrike" kern="1200" cap="none" spc="-5" normalizeH="0" baseline="0" noProof="0" dirty="0" smtClean="0">
                <a:ln>
                  <a:noFill/>
                </a:ln>
                <a:solidFill>
                  <a:prstClr val="black"/>
                </a:solidFill>
                <a:effectLst/>
                <a:uLnTx/>
                <a:uFillTx/>
                <a:latin typeface="Calibri"/>
                <a:cs typeface="Calibri"/>
              </a:rPr>
              <a:t> </a:t>
            </a:r>
            <a:r>
              <a:rPr kumimoji="0" b="0" i="0" u="none" strike="noStrike" kern="1200" cap="none" spc="0" normalizeH="0" baseline="0" noProof="0" dirty="0">
                <a:ln>
                  <a:noFill/>
                </a:ln>
                <a:solidFill>
                  <a:prstClr val="black"/>
                </a:solidFill>
                <a:effectLst/>
                <a:uLnTx/>
                <a:uFillTx/>
                <a:latin typeface="Calibri"/>
                <a:cs typeface="Calibri"/>
              </a:rPr>
              <a:t>PHW</a:t>
            </a:r>
            <a:r>
              <a:rPr kumimoji="0" b="0" i="0" u="none" strike="noStrike" kern="1200" cap="none" spc="10" normalizeH="0" baseline="0" noProof="0" dirty="0">
                <a:ln>
                  <a:noFill/>
                </a:ln>
                <a:solidFill>
                  <a:prstClr val="black"/>
                </a:solidFill>
                <a:effectLst/>
                <a:uLnTx/>
                <a:uFillTx/>
                <a:latin typeface="Calibri"/>
                <a:cs typeface="Calibri"/>
              </a:rPr>
              <a:t> </a:t>
            </a:r>
            <a:r>
              <a:rPr lang="en-US" spc="-5" dirty="0">
                <a:solidFill>
                  <a:prstClr val="black"/>
                </a:solidFill>
                <a:latin typeface="Calibri"/>
                <a:cs typeface="Calibri"/>
              </a:rPr>
              <a:t>P</a:t>
            </a:r>
            <a:r>
              <a:rPr kumimoji="0" b="0" i="0" u="none" strike="noStrike" kern="1200" cap="none" spc="-5" normalizeH="0" baseline="0" noProof="0" dirty="0" err="1" smtClean="0">
                <a:ln>
                  <a:noFill/>
                </a:ln>
                <a:solidFill>
                  <a:prstClr val="black"/>
                </a:solidFill>
                <a:effectLst/>
                <a:uLnTx/>
                <a:uFillTx/>
                <a:latin typeface="Calibri"/>
                <a:cs typeface="Calibri"/>
              </a:rPr>
              <a:t>ortal</a:t>
            </a:r>
            <a:endParaRPr kumimoji="0" b="0" i="0" u="none" strike="noStrike" kern="1200" cap="none" spc="0" normalizeH="0" baseline="0" noProof="0" dirty="0">
              <a:ln>
                <a:noFill/>
              </a:ln>
              <a:solidFill>
                <a:prstClr val="black"/>
              </a:solidFill>
              <a:effectLst/>
              <a:uLnTx/>
              <a:uFillTx/>
              <a:latin typeface="Calibri"/>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b="0" i="0" u="none" strike="noStrike" kern="1200" cap="none" spc="0" normalizeH="0" baseline="0" noProof="0" dirty="0">
                <a:ln>
                  <a:noFill/>
                </a:ln>
                <a:solidFill>
                  <a:prstClr val="black"/>
                </a:solidFill>
                <a:effectLst/>
                <a:uLnTx/>
                <a:uFillTx/>
                <a:latin typeface="Calibri"/>
                <a:cs typeface="Calibri"/>
              </a:rPr>
              <a:t>Service </a:t>
            </a:r>
            <a:r>
              <a:rPr kumimoji="0" b="0" i="0" u="none" strike="noStrike" kern="1200" cap="none" spc="-5" normalizeH="0" baseline="0" noProof="0" dirty="0">
                <a:ln>
                  <a:noFill/>
                </a:ln>
                <a:solidFill>
                  <a:prstClr val="black"/>
                </a:solidFill>
                <a:effectLst/>
                <a:uLnTx/>
                <a:uFillTx/>
                <a:latin typeface="Calibri"/>
                <a:cs typeface="Calibri"/>
              </a:rPr>
              <a:t>Coordination</a:t>
            </a:r>
            <a:r>
              <a:rPr kumimoji="0" b="0" i="0" u="none" strike="noStrike" kern="1200" cap="none" spc="-15" normalizeH="0" baseline="0" noProof="0" dirty="0">
                <a:ln>
                  <a:noFill/>
                </a:ln>
                <a:solidFill>
                  <a:prstClr val="black"/>
                </a:solidFill>
                <a:effectLst/>
                <a:uLnTx/>
                <a:uFillTx/>
                <a:latin typeface="Calibri"/>
                <a:cs typeface="Calibri"/>
              </a:rPr>
              <a:t> </a:t>
            </a:r>
            <a:r>
              <a:rPr lang="en-US" spc="-15" noProof="0" dirty="0" smtClean="0">
                <a:solidFill>
                  <a:prstClr val="black"/>
                </a:solidFill>
                <a:latin typeface="Calibri"/>
                <a:cs typeface="Calibri"/>
              </a:rPr>
              <a:t>P</a:t>
            </a:r>
            <a:r>
              <a:rPr kumimoji="0" lang="en-US" b="0" i="0" u="none" strike="noStrike" kern="1200" cap="none" spc="-15" normalizeH="0" baseline="0" noProof="0" dirty="0" smtClean="0">
                <a:ln>
                  <a:noFill/>
                </a:ln>
                <a:solidFill>
                  <a:prstClr val="black"/>
                </a:solidFill>
                <a:effectLst/>
                <a:uLnTx/>
                <a:uFillTx/>
                <a:latin typeface="Calibri"/>
                <a:cs typeface="Calibri"/>
              </a:rPr>
              <a:t>ortal &amp; </a:t>
            </a:r>
            <a:r>
              <a:rPr lang="en-US" spc="-5" dirty="0" smtClean="0">
                <a:solidFill>
                  <a:prstClr val="black"/>
                </a:solidFill>
                <a:latin typeface="Calibri"/>
                <a:cs typeface="Calibri"/>
              </a:rPr>
              <a:t>Quality Measures</a:t>
            </a: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lang="en-US" b="0" i="0" u="none" strike="noStrike" kern="1200" cap="none" spc="-5" normalizeH="0" baseline="0" noProof="0" dirty="0" smtClean="0">
                <a:ln>
                  <a:noFill/>
                </a:ln>
                <a:solidFill>
                  <a:prstClr val="black"/>
                </a:solidFill>
                <a:effectLst/>
                <a:uLnTx/>
                <a:uFillTx/>
                <a:latin typeface="Calibri"/>
                <a:cs typeface="Calibri"/>
              </a:rPr>
              <a:t>Person-Centered</a:t>
            </a:r>
            <a:r>
              <a:rPr kumimoji="0" lang="en-US" b="0" i="0" u="none" strike="noStrike" kern="1200" cap="none" spc="-5" normalizeH="0" noProof="0" dirty="0" smtClean="0">
                <a:ln>
                  <a:noFill/>
                </a:ln>
                <a:solidFill>
                  <a:prstClr val="black"/>
                </a:solidFill>
                <a:effectLst/>
                <a:uLnTx/>
                <a:uFillTx/>
                <a:latin typeface="Calibri"/>
                <a:cs typeface="Calibri"/>
              </a:rPr>
              <a:t> Service Plans</a:t>
            </a: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lang="en-US" spc="-5" baseline="0" dirty="0" smtClean="0">
                <a:solidFill>
                  <a:prstClr val="black"/>
                </a:solidFill>
                <a:latin typeface="Calibri"/>
                <a:cs typeface="Calibri"/>
              </a:rPr>
              <a:t>CHC Service Options</a:t>
            </a:r>
            <a:endParaRPr kumimoji="0" b="0" i="0" u="none" strike="noStrike" kern="1200" cap="none" spc="0" normalizeH="0" baseline="0" noProof="0" dirty="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860"/>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Claims Processing</a:t>
            </a:r>
            <a:r>
              <a:rPr kumimoji="0" sz="2800" b="1" i="0" u="none" strike="noStrike" kern="1200" cap="none" spc="-85" normalizeH="0" baseline="0" noProof="0" dirty="0">
                <a:ln>
                  <a:noFill/>
                </a:ln>
                <a:solidFill>
                  <a:prstClr val="black"/>
                </a:solidFill>
                <a:effectLst/>
                <a:uLnTx/>
                <a:uFillTx/>
                <a:latin typeface="Calibri"/>
                <a:ea typeface="+mn-ea"/>
                <a:cs typeface="Calibri"/>
              </a:rPr>
              <a:t> </a:t>
            </a:r>
            <a:r>
              <a:rPr kumimoji="0" sz="2800" b="1" i="0" u="none" strike="noStrike" kern="1200" cap="none" spc="-15" normalizeH="0" baseline="0" noProof="0" dirty="0">
                <a:ln>
                  <a:noFill/>
                </a:ln>
                <a:solidFill>
                  <a:prstClr val="black"/>
                </a:solidFill>
                <a:effectLst/>
                <a:uLnTx/>
                <a:uFillTx/>
                <a:latin typeface="Calibri"/>
                <a:ea typeface="+mn-ea"/>
                <a:cs typeface="Calibri"/>
              </a:rPr>
              <a:t>Improvement</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b="0" i="0" u="none" strike="noStrike" kern="1200" cap="none" spc="-5" normalizeH="0" baseline="0" noProof="0" dirty="0">
                <a:ln>
                  <a:noFill/>
                </a:ln>
                <a:solidFill>
                  <a:prstClr val="black"/>
                </a:solidFill>
                <a:effectLst/>
                <a:uLnTx/>
                <a:uFillTx/>
                <a:latin typeface="Calibri"/>
                <a:cs typeface="Calibri"/>
              </a:rPr>
              <a:t>Internal </a:t>
            </a:r>
            <a:r>
              <a:rPr kumimoji="0" b="0" i="0" u="none" strike="noStrike" kern="1200" cap="none" spc="-15" normalizeH="0" baseline="0" noProof="0" dirty="0">
                <a:ln>
                  <a:noFill/>
                </a:ln>
                <a:solidFill>
                  <a:prstClr val="black"/>
                </a:solidFill>
                <a:effectLst/>
                <a:uLnTx/>
                <a:uFillTx/>
                <a:latin typeface="Calibri"/>
                <a:cs typeface="Calibri"/>
              </a:rPr>
              <a:t>Systems</a:t>
            </a:r>
            <a:r>
              <a:rPr kumimoji="0" b="0" i="0" u="none" strike="noStrike" kern="1200" cap="none" spc="15" normalizeH="0" baseline="0" noProof="0" dirty="0">
                <a:ln>
                  <a:noFill/>
                </a:ln>
                <a:solidFill>
                  <a:prstClr val="black"/>
                </a:solidFill>
                <a:effectLst/>
                <a:uLnTx/>
                <a:uFillTx/>
                <a:latin typeface="Calibri"/>
                <a:cs typeface="Calibri"/>
              </a:rPr>
              <a:t> </a:t>
            </a:r>
            <a:endParaRPr kumimoji="0" lang="en-US" b="0" i="0" u="none" strike="noStrike" kern="1200" cap="none" spc="0" normalizeH="0" baseline="0" noProof="0" dirty="0" smtClean="0">
              <a:ln>
                <a:noFill/>
              </a:ln>
              <a:solidFill>
                <a:prstClr val="black"/>
              </a:solidFill>
              <a:effectLst/>
              <a:uLnTx/>
              <a:uFillTx/>
              <a:latin typeface="Calibri"/>
              <a:cs typeface="Calibri"/>
            </a:endParaRPr>
          </a:p>
          <a:p>
            <a:pPr marL="355600" marR="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dirty="0" smtClean="0">
                <a:solidFill>
                  <a:prstClr val="black"/>
                </a:solidFill>
                <a:latin typeface="Calibri"/>
                <a:cs typeface="Calibri"/>
              </a:rPr>
              <a:t>Authorization Turnarounds</a:t>
            </a:r>
          </a:p>
          <a:p>
            <a:pPr marL="355600" marR="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lang="en-US" b="0" i="0" u="none" strike="noStrike" kern="1200" cap="none" spc="0" normalizeH="0" baseline="0" noProof="0" dirty="0" smtClean="0">
                <a:ln>
                  <a:noFill/>
                </a:ln>
                <a:solidFill>
                  <a:prstClr val="black"/>
                </a:solidFill>
                <a:effectLst/>
                <a:uLnTx/>
                <a:uFillTx/>
                <a:latin typeface="Calibri"/>
                <a:cs typeface="Calibri"/>
              </a:rPr>
              <a:t>Rapid Response Team</a:t>
            </a:r>
            <a:endParaRPr kumimoji="0" b="0" i="0" u="none" strike="noStrike" kern="1200" cap="none" spc="0" normalizeH="0" baseline="0" noProof="0" dirty="0">
              <a:ln>
                <a:noFill/>
              </a:ln>
              <a:solidFill>
                <a:prstClr val="black"/>
              </a:solidFill>
              <a:effectLst/>
              <a:uLnTx/>
              <a:uFillTx/>
              <a:latin typeface="Calibri"/>
              <a:cs typeface="Calibri"/>
            </a:endParaRPr>
          </a:p>
          <a:p>
            <a:pPr marL="12700" marR="0" lvl="0" indent="0" algn="l" defTabSz="914400" rtl="0" eaLnBrk="1" fontAlgn="auto" latinLnBrk="0" hangingPunct="1">
              <a:lnSpc>
                <a:spcPct val="100000"/>
              </a:lnSpc>
              <a:spcBef>
                <a:spcPts val="1825"/>
              </a:spcBef>
              <a:spcAft>
                <a:spcPts val="0"/>
              </a:spcAft>
              <a:buClrTx/>
              <a:buSzTx/>
              <a:buFontTx/>
              <a:buNone/>
              <a:tabLst/>
              <a:defRPr/>
            </a:pPr>
            <a:r>
              <a:rPr kumimoji="0" sz="2800" b="1" i="0" u="none" strike="noStrike" kern="1200" cap="none" spc="-25" normalizeH="0" baseline="0" noProof="0" dirty="0">
                <a:ln>
                  <a:noFill/>
                </a:ln>
                <a:solidFill>
                  <a:prstClr val="black"/>
                </a:solidFill>
                <a:effectLst/>
                <a:uLnTx/>
                <a:uFillTx/>
                <a:latin typeface="Calibri"/>
                <a:ea typeface="+mn-ea"/>
                <a:cs typeface="Calibri"/>
              </a:rPr>
              <a:t>Transportation</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b="0" i="0" u="none" strike="noStrike" kern="1200" cap="none" spc="0" normalizeH="0" baseline="0" noProof="0" dirty="0">
                <a:ln>
                  <a:noFill/>
                </a:ln>
                <a:solidFill>
                  <a:prstClr val="black"/>
                </a:solidFill>
                <a:effectLst/>
                <a:uLnTx/>
                <a:uFillTx/>
                <a:latin typeface="Calibri"/>
                <a:cs typeface="Calibri"/>
              </a:rPr>
              <a:t>Who </a:t>
            </a:r>
            <a:r>
              <a:rPr kumimoji="0" b="0" i="0" u="none" strike="noStrike" kern="1200" cap="none" spc="-15" normalizeH="0" baseline="0" noProof="0" dirty="0">
                <a:ln>
                  <a:noFill/>
                </a:ln>
                <a:solidFill>
                  <a:prstClr val="black"/>
                </a:solidFill>
                <a:effectLst/>
                <a:uLnTx/>
                <a:uFillTx/>
                <a:latin typeface="Calibri"/>
                <a:cs typeface="Calibri"/>
              </a:rPr>
              <a:t>to</a:t>
            </a:r>
            <a:r>
              <a:rPr kumimoji="0" b="0" i="0" u="none" strike="noStrike" kern="1200" cap="none" spc="-45" normalizeH="0" baseline="0" noProof="0" dirty="0">
                <a:ln>
                  <a:noFill/>
                </a:ln>
                <a:solidFill>
                  <a:prstClr val="black"/>
                </a:solidFill>
                <a:effectLst/>
                <a:uLnTx/>
                <a:uFillTx/>
                <a:latin typeface="Calibri"/>
                <a:cs typeface="Calibri"/>
              </a:rPr>
              <a:t> </a:t>
            </a:r>
            <a:r>
              <a:rPr kumimoji="0" b="0" i="0" u="none" strike="noStrike" kern="1200" cap="none" spc="-5" normalizeH="0" baseline="0" noProof="0" dirty="0" smtClean="0">
                <a:ln>
                  <a:noFill/>
                </a:ln>
                <a:solidFill>
                  <a:prstClr val="black"/>
                </a:solidFill>
                <a:effectLst/>
                <a:uLnTx/>
                <a:uFillTx/>
                <a:latin typeface="Calibri"/>
                <a:cs typeface="Calibri"/>
              </a:rPr>
              <a:t>Call</a:t>
            </a:r>
            <a:endParaRPr kumimoji="0" lang="en-US" b="0" i="0" u="none" strike="noStrike" kern="1200" cap="none" spc="-5" normalizeH="0" baseline="0" noProof="0" dirty="0" smtClean="0">
              <a:ln>
                <a:noFill/>
              </a:ln>
              <a:solidFill>
                <a:prstClr val="black"/>
              </a:solidFill>
              <a:effectLst/>
              <a:uLnTx/>
              <a:uFillTx/>
              <a:latin typeface="Calibri"/>
              <a:cs typeface="Calibri"/>
            </a:endParaRPr>
          </a:p>
          <a:p>
            <a:pPr marL="355600" marR="0"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lang="en-US" spc="-5" dirty="0" smtClean="0">
                <a:solidFill>
                  <a:prstClr val="black"/>
                </a:solidFill>
                <a:latin typeface="Calibri"/>
                <a:cs typeface="Calibri"/>
              </a:rPr>
              <a:t>OHCDS Process</a:t>
            </a:r>
            <a:endParaRPr kumimoji="0" b="0" i="0" u="none" strike="noStrike" kern="1200" cap="none" spc="0" normalizeH="0" baseline="0" noProof="0" dirty="0">
              <a:ln>
                <a:noFill/>
              </a:ln>
              <a:solidFill>
                <a:prstClr val="black"/>
              </a:solidFill>
              <a:effectLst/>
              <a:uLnTx/>
              <a:uFillTx/>
              <a:latin typeface="Calibri"/>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b="0" i="0" u="none" strike="noStrike" kern="1200" cap="none" spc="0" normalizeH="0" baseline="0" noProof="0" dirty="0">
                <a:ln>
                  <a:noFill/>
                </a:ln>
                <a:solidFill>
                  <a:prstClr val="black"/>
                </a:solidFill>
                <a:effectLst/>
                <a:uLnTx/>
                <a:uFillTx/>
                <a:latin typeface="Calibri"/>
                <a:cs typeface="Calibri"/>
              </a:rPr>
              <a:t>Missed </a:t>
            </a:r>
            <a:r>
              <a:rPr kumimoji="0" b="0" i="0" u="none" strike="noStrike" kern="1200" cap="none" spc="-15" normalizeH="0" baseline="0" noProof="0" dirty="0">
                <a:ln>
                  <a:noFill/>
                </a:ln>
                <a:solidFill>
                  <a:prstClr val="black"/>
                </a:solidFill>
                <a:effectLst/>
                <a:uLnTx/>
                <a:uFillTx/>
                <a:latin typeface="Calibri"/>
                <a:cs typeface="Calibri"/>
              </a:rPr>
              <a:t>Transportation</a:t>
            </a:r>
            <a:r>
              <a:rPr kumimoji="0" b="0" i="0" u="none" strike="noStrike" kern="1200" cap="none" spc="10" normalizeH="0" baseline="0" noProof="0" dirty="0">
                <a:ln>
                  <a:noFill/>
                </a:ln>
                <a:solidFill>
                  <a:prstClr val="black"/>
                </a:solidFill>
                <a:effectLst/>
                <a:uLnTx/>
                <a:uFillTx/>
                <a:latin typeface="Calibri"/>
                <a:cs typeface="Calibri"/>
              </a:rPr>
              <a:t> </a:t>
            </a:r>
            <a:r>
              <a:rPr kumimoji="0" b="0" i="0" u="none" strike="noStrike" kern="1200" cap="none" spc="-5" normalizeH="0" baseline="0" noProof="0" dirty="0">
                <a:ln>
                  <a:noFill/>
                </a:ln>
                <a:solidFill>
                  <a:prstClr val="black"/>
                </a:solidFill>
                <a:effectLst/>
                <a:uLnTx/>
                <a:uFillTx/>
                <a:latin typeface="Calibri"/>
                <a:cs typeface="Calibri"/>
              </a:rPr>
              <a:t>Resolution</a:t>
            </a:r>
            <a:endParaRPr kumimoji="0" b="0" i="0" u="none" strike="noStrike" kern="1200" cap="none" spc="0" normalizeH="0" baseline="0" noProof="0" dirty="0">
              <a:ln>
                <a:noFill/>
              </a:ln>
              <a:solidFill>
                <a:prstClr val="black"/>
              </a:solidFill>
              <a:effectLst/>
              <a:uLnTx/>
              <a:uFillTx/>
              <a:latin typeface="Calibri"/>
              <a:cs typeface="Calibri"/>
            </a:endParaRPr>
          </a:p>
        </p:txBody>
      </p:sp>
      <p:sp>
        <p:nvSpPr>
          <p:cNvPr id="5" name="object 5"/>
          <p:cNvSpPr txBox="1"/>
          <p:nvPr/>
        </p:nvSpPr>
        <p:spPr>
          <a:xfrm>
            <a:off x="353059" y="664149"/>
            <a:ext cx="5375275" cy="1177245"/>
          </a:xfrm>
          <a:prstGeom prst="rect">
            <a:avLst/>
          </a:prstGeom>
        </p:spPr>
        <p:txBody>
          <a:bodyPr vert="horz" wrap="square" lIns="0" tIns="137160" rIns="0" bIns="0" rtlCol="0">
            <a:spAutoFit/>
          </a:bodyPr>
          <a:lstStyle/>
          <a:p>
            <a:pPr marR="0" lvl="0" indent="0" fontAlgn="auto">
              <a:lnSpc>
                <a:spcPct val="100000"/>
              </a:lnSpc>
              <a:spcBef>
                <a:spcPct val="20000"/>
              </a:spcBef>
              <a:spcAft>
                <a:spcPts val="0"/>
              </a:spcAft>
              <a:buClrTx/>
              <a:buSzTx/>
              <a:buFontTx/>
              <a:buNone/>
              <a:tabLst/>
              <a:defRPr/>
            </a:pPr>
            <a:r>
              <a:rPr sz="3200" b="1" cap="all" dirty="0">
                <a:solidFill>
                  <a:srgbClr val="8C8986"/>
                </a:solidFill>
                <a:latin typeface="Calibri"/>
              </a:rPr>
              <a:t>Lessons Learned…</a:t>
            </a:r>
          </a:p>
          <a:p>
            <a:pPr marL="12700" marR="0" lvl="0" indent="0" algn="l" defTabSz="914400" rtl="0" eaLnBrk="1" fontAlgn="auto" latinLnBrk="0" hangingPunct="1">
              <a:lnSpc>
                <a:spcPct val="100000"/>
              </a:lnSpc>
              <a:spcBef>
                <a:spcPts val="885"/>
              </a:spcBef>
              <a:spcAft>
                <a:spcPts val="0"/>
              </a:spcAft>
              <a:buClrTx/>
              <a:buSzTx/>
              <a:buFontTx/>
              <a:buNone/>
              <a:tabLst/>
              <a:defRPr/>
            </a:pPr>
            <a:r>
              <a:rPr kumimoji="0" sz="2800" b="1" i="0" u="none" strike="noStrike" kern="1200" cap="none" spc="-15" normalizeH="0" baseline="0" noProof="0" dirty="0">
                <a:ln>
                  <a:noFill/>
                </a:ln>
                <a:solidFill>
                  <a:prstClr val="black"/>
                </a:solidFill>
                <a:effectLst/>
                <a:uLnTx/>
                <a:uFillTx/>
                <a:latin typeface="Calibri"/>
                <a:cs typeface="Calibri"/>
              </a:rPr>
              <a:t>Provider</a:t>
            </a:r>
            <a:r>
              <a:rPr kumimoji="0" sz="2800" b="1" i="0" u="none" strike="noStrike" kern="1200" cap="none" spc="-10" normalizeH="0" baseline="0" noProof="0" dirty="0">
                <a:ln>
                  <a:noFill/>
                </a:ln>
                <a:solidFill>
                  <a:prstClr val="black"/>
                </a:solidFill>
                <a:effectLst/>
                <a:uLnTx/>
                <a:uFillTx/>
                <a:latin typeface="Calibri"/>
                <a:cs typeface="Calibri"/>
              </a:rPr>
              <a:t> </a:t>
            </a:r>
            <a:r>
              <a:rPr kumimoji="0" sz="2800" b="1" i="0" u="none" strike="noStrike" kern="1200" cap="none" spc="-35" normalizeH="0" baseline="0" noProof="0" dirty="0">
                <a:ln>
                  <a:noFill/>
                </a:ln>
                <a:solidFill>
                  <a:prstClr val="black"/>
                </a:solidFill>
                <a:effectLst/>
                <a:uLnTx/>
                <a:uFillTx/>
                <a:latin typeface="Calibri"/>
                <a:cs typeface="Calibri"/>
              </a:rPr>
              <a:t>Training</a:t>
            </a:r>
            <a:endParaRPr kumimoji="0" sz="2800" b="0" i="0" u="none" strike="noStrike" kern="1200" cap="none" spc="0" normalizeH="0" baseline="0" noProof="0" dirty="0">
              <a:ln>
                <a:noFill/>
              </a:ln>
              <a:solidFill>
                <a:prstClr val="black"/>
              </a:solidFill>
              <a:effectLst/>
              <a:uLnTx/>
              <a:uFillTx/>
              <a:latin typeface="Calibri"/>
              <a:cs typeface="Calibri"/>
            </a:endParaRPr>
          </a:p>
        </p:txBody>
      </p:sp>
      <p:sp>
        <p:nvSpPr>
          <p:cNvPr id="6" name="object 6"/>
          <p:cNvSpPr txBox="1">
            <a:spLocks noGrp="1"/>
          </p:cNvSpPr>
          <p:nvPr>
            <p:ph type="title"/>
          </p:nvPr>
        </p:nvSpPr>
        <p:spPr>
          <a:xfrm>
            <a:off x="353059" y="241919"/>
            <a:ext cx="6410959" cy="566822"/>
          </a:xfrm>
          <a:prstGeom prst="rect">
            <a:avLst/>
          </a:prstGeom>
        </p:spPr>
        <p:txBody>
          <a:bodyPr vert="horz" wrap="square" lIns="0" tIns="12700" rIns="0" bIns="0" rtlCol="0">
            <a:spAutoFit/>
          </a:bodyPr>
          <a:lstStyle/>
          <a:p>
            <a:pPr marL="12700">
              <a:lnSpc>
                <a:spcPct val="100000"/>
              </a:lnSpc>
              <a:spcBef>
                <a:spcPts val="100"/>
              </a:spcBef>
            </a:pPr>
            <a:r>
              <a:rPr lang="en-US" spc="-10" dirty="0" smtClean="0"/>
              <a:t>How are We Doing</a:t>
            </a:r>
            <a:r>
              <a:rPr spc="-10" dirty="0" smtClean="0"/>
              <a:t>?</a:t>
            </a:r>
            <a:endParaRPr spc="-10" dirty="0"/>
          </a:p>
        </p:txBody>
      </p:sp>
    </p:spTree>
    <p:extLst>
      <p:ext uri="{BB962C8B-B14F-4D97-AF65-F5344CB8AC3E}">
        <p14:creationId xmlns:p14="http://schemas.microsoft.com/office/powerpoint/2010/main" val="2069803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33271532"/>
              </p:ext>
            </p:extLst>
          </p:nvPr>
        </p:nvGraphicFramePr>
        <p:xfrm>
          <a:off x="71336" y="747408"/>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274321" y="137809"/>
            <a:ext cx="6896100" cy="609599"/>
          </a:xfrm>
          <a:prstGeom prst="rect">
            <a:avLst/>
          </a:prstGeom>
        </p:spPr>
        <p:txBody>
          <a:bodyPr vert="horz"/>
          <a:lstStyle>
            <a:lvl1pPr algn="l" defTabSz="914400" rtl="0" eaLnBrk="1" latinLnBrk="0" hangingPunct="1">
              <a:spcBef>
                <a:spcPct val="0"/>
              </a:spcBef>
              <a:buNone/>
              <a:defRPr sz="4000" kern="1200">
                <a:solidFill>
                  <a:srgbClr val="AAC81E"/>
                </a:solidFill>
                <a:latin typeface="+mj-lt"/>
                <a:ea typeface="+mj-ea"/>
                <a:cs typeface="+mj-cs"/>
              </a:defRPr>
            </a:lvl1pPr>
          </a:lstStyle>
          <a:p>
            <a:r>
              <a:rPr lang="en-US" sz="3600" b="1" dirty="0" smtClean="0"/>
              <a:t>Phase 3 Priorities</a:t>
            </a:r>
            <a:endParaRPr lang="en-US" sz="3600" b="1" dirty="0"/>
          </a:p>
        </p:txBody>
      </p:sp>
      <p:pic>
        <p:nvPicPr>
          <p:cNvPr id="6" name="Picture 2" descr="Image result for goals icon"/>
          <p:cNvPicPr>
            <a:picLocks noChangeArrowheads="1"/>
          </p:cNvPicPr>
          <p:nvPr/>
        </p:nvPicPr>
        <p:blipFill>
          <a:blip r:embed="rId8" cstate="print">
            <a:grayscl/>
            <a:lum contrast="-8000"/>
            <a:extLst>
              <a:ext uri="{BEBA8EAE-BF5A-486C-A8C5-ECC9F3942E4B}">
                <a14:imgProps xmlns:a14="http://schemas.microsoft.com/office/drawing/2010/main">
                  <a14:imgLayer r:embed="rId9">
                    <a14:imgEffect>
                      <a14:brightnessContrast bright="-10000" contrast="-22000"/>
                    </a14:imgEffect>
                  </a14:imgLayer>
                </a14:imgProps>
              </a:ext>
              <a:ext uri="{28A0092B-C50C-407E-A947-70E740481C1C}">
                <a14:useLocalDpi xmlns:a14="http://schemas.microsoft.com/office/drawing/2010/main" val="0"/>
              </a:ext>
            </a:extLst>
          </a:blip>
          <a:srcRect/>
          <a:stretch>
            <a:fillRect/>
          </a:stretch>
        </p:blipFill>
        <p:spPr bwMode="auto">
          <a:xfrm>
            <a:off x="223736" y="976008"/>
            <a:ext cx="1295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0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82" y="1474932"/>
            <a:ext cx="18473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a:off x="52553" y="196756"/>
            <a:ext cx="65584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AC832"/>
                </a:solidFill>
                <a:latin typeface="Calibri"/>
                <a:ea typeface="+mj-ea"/>
                <a:cs typeface="Calibri"/>
              </a:rPr>
              <a:t>Participants Get Services</a:t>
            </a:r>
          </a:p>
        </p:txBody>
      </p:sp>
      <p:graphicFrame>
        <p:nvGraphicFramePr>
          <p:cNvPr id="7" name="Table 6"/>
          <p:cNvGraphicFramePr>
            <a:graphicFrameLocks noGrp="1"/>
          </p:cNvGraphicFramePr>
          <p:nvPr>
            <p:extLst/>
          </p:nvPr>
        </p:nvGraphicFramePr>
        <p:xfrm>
          <a:off x="475874" y="1116963"/>
          <a:ext cx="3978563" cy="1626239"/>
        </p:xfrm>
        <a:graphic>
          <a:graphicData uri="http://schemas.openxmlformats.org/drawingml/2006/table">
            <a:tbl>
              <a:tblPr>
                <a:effectLst>
                  <a:outerShdw blurRad="50800" dist="38100" dir="2700000" algn="tl" rotWithShape="0">
                    <a:prstClr val="black">
                      <a:alpha val="40000"/>
                    </a:prstClr>
                  </a:outerShdw>
                </a:effectLst>
                <a:tableStyleId>{16D9F66E-5EB9-4882-86FB-DCBF35E3C3E4}</a:tableStyleId>
              </a:tblPr>
              <a:tblGrid>
                <a:gridCol w="773038">
                  <a:extLst>
                    <a:ext uri="{9D8B030D-6E8A-4147-A177-3AD203B41FA5}">
                      <a16:colId xmlns:a16="http://schemas.microsoft.com/office/drawing/2014/main" val="743131630"/>
                    </a:ext>
                  </a:extLst>
                </a:gridCol>
                <a:gridCol w="1204216">
                  <a:extLst>
                    <a:ext uri="{9D8B030D-6E8A-4147-A177-3AD203B41FA5}">
                      <a16:colId xmlns:a16="http://schemas.microsoft.com/office/drawing/2014/main" val="35938405"/>
                    </a:ext>
                  </a:extLst>
                </a:gridCol>
                <a:gridCol w="545104">
                  <a:extLst>
                    <a:ext uri="{9D8B030D-6E8A-4147-A177-3AD203B41FA5}">
                      <a16:colId xmlns:a16="http://schemas.microsoft.com/office/drawing/2014/main" val="2681231690"/>
                    </a:ext>
                  </a:extLst>
                </a:gridCol>
                <a:gridCol w="507695">
                  <a:extLst>
                    <a:ext uri="{9D8B030D-6E8A-4147-A177-3AD203B41FA5}">
                      <a16:colId xmlns:a16="http://schemas.microsoft.com/office/drawing/2014/main" val="3113758233"/>
                    </a:ext>
                  </a:extLst>
                </a:gridCol>
                <a:gridCol w="948510">
                  <a:extLst>
                    <a:ext uri="{9D8B030D-6E8A-4147-A177-3AD203B41FA5}">
                      <a16:colId xmlns:a16="http://schemas.microsoft.com/office/drawing/2014/main" val="1278676776"/>
                    </a:ext>
                  </a:extLst>
                </a:gridCol>
              </a:tblGrid>
              <a:tr h="270595">
                <a:tc gridSpan="5">
                  <a:txBody>
                    <a:bodyPr/>
                    <a:lstStyle/>
                    <a:p>
                      <a:pPr algn="ctr" rtl="0" fontAlgn="ctr"/>
                      <a:r>
                        <a:rPr lang="en-US" sz="1600" b="1" u="none" strike="noStrike" dirty="0" smtClean="0">
                          <a:effectLst/>
                        </a:rPr>
                        <a:t>SERVICE LEVELS</a:t>
                      </a:r>
                      <a:endParaRPr lang="en-US" sz="1600" b="1" i="0" u="none" strike="noStrike" dirty="0">
                        <a:solidFill>
                          <a:srgbClr val="000000"/>
                        </a:solidFill>
                        <a:effectLst/>
                        <a:latin typeface="Arial" panose="020B0604020202020204" pitchFamily="34" charset="0"/>
                      </a:endParaRPr>
                    </a:p>
                  </a:txBody>
                  <a:tcPr marL="0" marR="0" marT="0" marB="0" anchor="ctr">
                    <a:solidFill>
                      <a:schemeClr val="accent3">
                        <a:lumMod val="60000"/>
                        <a:lumOff val="40000"/>
                      </a:schemeClr>
                    </a:solidFill>
                  </a:tcPr>
                </a:tc>
                <a:tc hMerge="1">
                  <a:txBody>
                    <a:bodyPr/>
                    <a:lstStyle/>
                    <a:p>
                      <a:pPr algn="ctr" rtl="0" fontAlgn="ctr"/>
                      <a:endParaRPr lang="en-US" sz="1600" b="1" i="0" u="none" strike="noStrike" dirty="0">
                        <a:solidFill>
                          <a:srgbClr val="000000"/>
                        </a:solidFill>
                        <a:effectLst/>
                        <a:latin typeface="Arial" panose="020B0604020202020204" pitchFamily="34" charset="0"/>
                      </a:endParaRPr>
                    </a:p>
                  </a:txBody>
                  <a:tcPr marL="0" marR="0" marT="0" marB="0" anchor="ctr">
                    <a:solidFill>
                      <a:schemeClr val="accent3">
                        <a:lumMod val="60000"/>
                        <a:lumOff val="40000"/>
                      </a:schemeClr>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rtl="0" fontAlgn="ctr"/>
                      <a:endParaRPr lang="en-US" sz="1600" b="1" i="0" u="none" strike="noStrike" dirty="0">
                        <a:solidFill>
                          <a:srgbClr val="000000"/>
                        </a:solidFill>
                        <a:effectLst/>
                        <a:latin typeface="Arial" panose="020B0604020202020204" pitchFamily="34"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089611565"/>
                  </a:ext>
                </a:extLst>
              </a:tr>
              <a:tr h="270595">
                <a:tc>
                  <a:txBody>
                    <a:bodyPr/>
                    <a:lstStyle/>
                    <a:p>
                      <a:pPr algn="ctr" rtl="0" fontAlgn="ctr"/>
                      <a:r>
                        <a:rPr lang="en-US" sz="1600" b="1" i="0" u="none" strike="noStrike" dirty="0" smtClean="0">
                          <a:solidFill>
                            <a:srgbClr val="000000"/>
                          </a:solidFill>
                          <a:effectLst/>
                          <a:latin typeface="Arial" panose="020B0604020202020204" pitchFamily="34" charset="0"/>
                        </a:rPr>
                        <a:t>Year</a:t>
                      </a:r>
                      <a:endParaRPr lang="en-US" sz="1600" b="1" i="0" u="none" strike="noStrike" dirty="0">
                        <a:solidFill>
                          <a:srgbClr val="000000"/>
                        </a:solidFill>
                        <a:effectLst/>
                        <a:latin typeface="Arial" panose="020B0604020202020204" pitchFamily="34" charset="0"/>
                      </a:endParaRPr>
                    </a:p>
                  </a:txBody>
                  <a:tcPr marL="0" marR="0" marT="0" marB="0" anchor="ctr">
                    <a:solidFill>
                      <a:schemeClr val="accent3">
                        <a:lumMod val="40000"/>
                        <a:lumOff val="60000"/>
                      </a:schemeClr>
                    </a:solidFill>
                  </a:tcPr>
                </a:tc>
                <a:tc>
                  <a:txBody>
                    <a:bodyPr/>
                    <a:lstStyle/>
                    <a:p>
                      <a:pPr algn="ctr" rtl="0" fontAlgn="ctr"/>
                      <a:r>
                        <a:rPr lang="en-US" sz="1600" b="1" u="none" strike="noStrike" dirty="0" smtClean="0">
                          <a:effectLst/>
                        </a:rPr>
                        <a:t> Line</a:t>
                      </a:r>
                      <a:endParaRPr lang="en-US" sz="1600" b="1" i="0" u="none" strike="noStrike" dirty="0">
                        <a:solidFill>
                          <a:srgbClr val="000000"/>
                        </a:solidFill>
                        <a:effectLst/>
                        <a:latin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b"/>
                      <a:r>
                        <a:rPr lang="en-US" sz="1600" b="1" u="none" strike="noStrike" dirty="0">
                          <a:effectLst/>
                        </a:rPr>
                        <a:t>MTD</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600" b="1" u="none" strike="noStrike" dirty="0">
                          <a:effectLst/>
                        </a:rPr>
                        <a:t>YTD</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b"/>
                      <a:r>
                        <a:rPr lang="en-US" sz="1600" b="1" i="0" u="none" strike="noStrike" dirty="0" smtClean="0">
                          <a:solidFill>
                            <a:srgbClr val="000000"/>
                          </a:solidFill>
                          <a:effectLst/>
                          <a:latin typeface="Calibri" panose="020F0502020204030204" pitchFamily="34" charset="0"/>
                        </a:rPr>
                        <a:t># Calls</a:t>
                      </a:r>
                      <a:endParaRPr lang="en-US" sz="16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3544701216"/>
                  </a:ext>
                </a:extLst>
              </a:tr>
              <a:tr h="270595">
                <a:tc rowSpan="2">
                  <a:txBody>
                    <a:bodyPr/>
                    <a:lstStyle/>
                    <a:p>
                      <a:pPr algn="ctr" rtl="0" fontAlgn="ctr"/>
                      <a:r>
                        <a:rPr lang="en-US" sz="1600" b="1" i="0" u="none" strike="noStrike" dirty="0" smtClean="0">
                          <a:solidFill>
                            <a:srgbClr val="000000"/>
                          </a:solidFill>
                          <a:effectLst/>
                          <a:latin typeface="Arial" panose="020B0604020202020204" pitchFamily="34" charset="0"/>
                        </a:rPr>
                        <a:t>2019</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400" b="1" u="none" strike="noStrike" dirty="0" smtClean="0">
                          <a:effectLst/>
                        </a:rPr>
                        <a:t> Participant</a:t>
                      </a:r>
                      <a:endParaRPr lang="en-US"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400" b="1" u="none" strike="noStrike" dirty="0">
                          <a:effectLst/>
                        </a:rPr>
                        <a:t>87%</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1" u="none" strike="noStrike" dirty="0">
                          <a:effectLst/>
                        </a:rPr>
                        <a:t>88%</a:t>
                      </a:r>
                      <a:endParaRPr lang="en-US" sz="1400" b="1" i="0" u="none" strike="noStrike" dirty="0">
                        <a:solidFill>
                          <a:srgbClr val="000000"/>
                        </a:solidFill>
                        <a:effectLst/>
                        <a:latin typeface="Calibri" panose="020F0502020204030204" pitchFamily="34" charset="0"/>
                      </a:endParaRPr>
                    </a:p>
                  </a:txBody>
                  <a:tcPr marL="0" marR="0" marT="0" marB="0" anchor="ct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Calibri" panose="020F0502020204030204" pitchFamily="34" charset="0"/>
                          <a:ea typeface="+mn-ea"/>
                          <a:cs typeface="+mn-cs"/>
                        </a:rPr>
                        <a:t>81K YTD</a:t>
                      </a:r>
                      <a:endParaRPr lang="en-US" sz="14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946476224"/>
                  </a:ext>
                </a:extLst>
              </a:tr>
              <a:tr h="270595">
                <a:tc vMerge="1">
                  <a:txBody>
                    <a:bodyPr/>
                    <a:lstStyle/>
                    <a:p>
                      <a:pPr algn="l" rtl="0" fontAlgn="ct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400" b="1" u="none" strike="noStrike" dirty="0" smtClean="0">
                          <a:effectLst/>
                        </a:rPr>
                        <a:t> Provider</a:t>
                      </a:r>
                      <a:endParaRPr lang="en-US"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400" b="1" u="none" strike="noStrike" dirty="0">
                          <a:effectLst/>
                        </a:rPr>
                        <a:t>88%</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400" b="1" u="none" strike="noStrike" dirty="0">
                          <a:effectLst/>
                        </a:rPr>
                        <a:t>85%</a:t>
                      </a:r>
                      <a:endParaRPr lang="en-US" sz="1400" b="1"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63832525"/>
                  </a:ext>
                </a:extLst>
              </a:tr>
              <a:tr h="273264">
                <a:tc rowSpan="2">
                  <a:txBody>
                    <a:bodyPr/>
                    <a:lstStyle/>
                    <a:p>
                      <a:pPr algn="ctr" rtl="0" fontAlgn="ctr"/>
                      <a:r>
                        <a:rPr lang="en-US" sz="1600" b="1" i="0" u="none" strike="noStrike" dirty="0" smtClean="0">
                          <a:solidFill>
                            <a:srgbClr val="000000"/>
                          </a:solidFill>
                          <a:effectLst/>
                          <a:latin typeface="Arial" panose="020B0604020202020204" pitchFamily="34" charset="0"/>
                        </a:rPr>
                        <a:t>2018</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400" b="1" u="none" strike="noStrike" dirty="0" smtClean="0">
                          <a:effectLst/>
                        </a:rPr>
                        <a:t> Participant</a:t>
                      </a:r>
                      <a:endParaRPr lang="en-US" sz="14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n-US" sz="1400" b="1" i="0" u="none" strike="noStrike" dirty="0" smtClean="0">
                          <a:solidFill>
                            <a:srgbClr val="000000"/>
                          </a:solidFill>
                          <a:effectLst/>
                          <a:latin typeface="Calibri" panose="020F0502020204030204" pitchFamily="34" charset="0"/>
                        </a:rPr>
                        <a:t>93%</a:t>
                      </a:r>
                      <a:endParaRPr lang="en-US" sz="14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ct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80K</a:t>
                      </a:r>
                      <a:r>
                        <a:rPr lang="en-US" sz="1400" b="1" i="0" u="none" strike="noStrike" baseline="0" dirty="0" smtClean="0">
                          <a:solidFill>
                            <a:srgbClr val="000000"/>
                          </a:solidFill>
                          <a:effectLst/>
                          <a:latin typeface="Calibri" panose="020F0502020204030204" pitchFamily="34" charset="0"/>
                        </a:rPr>
                        <a:t> Calls</a:t>
                      </a:r>
                      <a:endParaRPr lang="en-US" sz="1400" b="1" i="0" u="none" strike="noStrike" dirty="0" smtClean="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69744685"/>
                  </a:ext>
                </a:extLst>
              </a:tr>
              <a:tr h="270595">
                <a:tc vMerge="1">
                  <a:txBody>
                    <a:bodyPr/>
                    <a:lstStyle/>
                    <a:p>
                      <a:pPr algn="l" fontAlgn="b"/>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400" b="1" u="none" strike="noStrike" dirty="0" smtClean="0">
                          <a:effectLst/>
                        </a:rPr>
                        <a:t> Provider</a:t>
                      </a:r>
                      <a:endParaRPr lang="en-US" sz="14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n-US" sz="1400" b="1" i="0" u="none" strike="noStrike" dirty="0" smtClean="0">
                          <a:solidFill>
                            <a:srgbClr val="000000"/>
                          </a:solidFill>
                          <a:effectLst/>
                          <a:latin typeface="Calibri" panose="020F0502020204030204" pitchFamily="34" charset="0"/>
                        </a:rPr>
                        <a:t>94%</a:t>
                      </a:r>
                      <a:endParaRPr lang="en-US" sz="14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ctr"/>
                </a:tc>
                <a:tc vMerge="1">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23344447"/>
                  </a:ext>
                </a:extLst>
              </a:tr>
            </a:tbl>
          </a:graphicData>
        </a:graphic>
      </p:graphicFrame>
      <p:sp>
        <p:nvSpPr>
          <p:cNvPr id="10" name="TextBox 9"/>
          <p:cNvSpPr txBox="1"/>
          <p:nvPr/>
        </p:nvSpPr>
        <p:spPr>
          <a:xfrm>
            <a:off x="4845631" y="2116510"/>
            <a:ext cx="3978564" cy="1725513"/>
          </a:xfrm>
          <a:prstGeom prst="roundRect">
            <a:avLst>
              <a:gd name="adj" fmla="val 4063"/>
            </a:avLst>
          </a:prstGeom>
          <a:solidFill>
            <a:schemeClr val="accent1">
              <a:lumMod val="40000"/>
              <a:lumOff val="60000"/>
            </a:schemeClr>
          </a:solidFill>
          <a:ln cap="rnd">
            <a:solidFill>
              <a:schemeClr val="accent2">
                <a:lumMod val="40000"/>
                <a:lumOff val="60000"/>
              </a:schemeClr>
            </a:solidFill>
          </a:ln>
          <a:effectLst>
            <a:outerShdw blurRad="50800" dist="127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prstClr val="black">
                    <a:lumMod val="75000"/>
                    <a:lumOff val="25000"/>
                  </a:prstClr>
                </a:solidFill>
                <a:effectLst/>
                <a:uLnTx/>
                <a:uFillTx/>
                <a:latin typeface="Arial"/>
                <a:ea typeface="+mn-ea"/>
                <a:cs typeface="+mn-cs"/>
              </a:rPr>
              <a:t>COC Service Authorizations: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100% COC Auths Created Prior to go-live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100% Auths sent to HHAX</a:t>
            </a:r>
            <a:endParaRPr kumimoji="0" lang="en-US" sz="14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SW:	79k Auths (2018 total)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SE:	60k Auths (1/1/2019)</a:t>
            </a:r>
          </a:p>
        </p:txBody>
      </p:sp>
      <p:sp>
        <p:nvSpPr>
          <p:cNvPr id="11" name="TextBox 10"/>
          <p:cNvSpPr txBox="1"/>
          <p:nvPr/>
        </p:nvSpPr>
        <p:spPr>
          <a:xfrm>
            <a:off x="4845631" y="4207399"/>
            <a:ext cx="3978564" cy="1553766"/>
          </a:xfrm>
          <a:prstGeom prst="roundRect">
            <a:avLst>
              <a:gd name="adj" fmla="val 3093"/>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Nursing Home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Participants transitioned</a:t>
            </a:r>
            <a:endParaRPr kumimoji="0" lang="en-US" sz="16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2018:</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 137 Total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2019:</a:t>
            </a:r>
            <a:r>
              <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 56 YTD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3334" t="6715" r="25833" b="25952"/>
          <a:stretch/>
        </p:blipFill>
        <p:spPr>
          <a:xfrm>
            <a:off x="420817" y="2939143"/>
            <a:ext cx="4088676" cy="2823339"/>
          </a:xfrm>
          <a:prstGeom prst="rect">
            <a:avLst/>
          </a:prstGeom>
        </p:spPr>
      </p:pic>
      <p:sp>
        <p:nvSpPr>
          <p:cNvPr id="13" name="TextBox 12"/>
          <p:cNvSpPr txBox="1"/>
          <p:nvPr/>
        </p:nvSpPr>
        <p:spPr>
          <a:xfrm>
            <a:off x="4845631" y="1184583"/>
            <a:ext cx="3978564" cy="590431"/>
          </a:xfrm>
          <a:prstGeom prst="roundRect">
            <a:avLst>
              <a:gd name="adj" fmla="val 3093"/>
            </a:avLst>
          </a:prstGeom>
          <a:solidFill>
            <a:schemeClr val="accent6">
              <a:lumMod val="75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One Call Resolution</a:t>
            </a:r>
            <a:endParaRPr kumimoji="0" lang="en-US" altLang="en-US" sz="1600" b="0" i="0" u="none" strike="noStrike" kern="1200" cap="none" spc="0" normalizeH="0" baseline="0" noProof="0" dirty="0" smtClean="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83573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49391" y="1162542"/>
            <a:ext cx="3491345" cy="43632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extBox 3"/>
          <p:cNvSpPr txBox="1"/>
          <p:nvPr/>
        </p:nvSpPr>
        <p:spPr>
          <a:xfrm>
            <a:off x="6911442" y="1474932"/>
            <a:ext cx="18473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itle 1"/>
          <p:cNvSpPr txBox="1">
            <a:spLocks/>
          </p:cNvSpPr>
          <p:nvPr/>
        </p:nvSpPr>
        <p:spPr>
          <a:xfrm>
            <a:off x="1968488" y="2743200"/>
            <a:ext cx="5708650" cy="1171249"/>
          </a:xfrm>
          <a:prstGeom prst="rect">
            <a:avLst/>
          </a:prstGeom>
          <a:ln>
            <a:noFill/>
          </a:ln>
        </p:spPr>
        <p:txBody>
          <a:bodyPr vert="horz"/>
          <a:lstStyle>
            <a:lvl1pPr algn="l" defTabSz="914400" rtl="0" eaLnBrk="1" latinLnBrk="0" hangingPunct="1">
              <a:spcBef>
                <a:spcPct val="0"/>
              </a:spcBef>
              <a:buNone/>
              <a:defRPr sz="4000" kern="1200">
                <a:solidFill>
                  <a:srgbClr val="AAC81E"/>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58220"/>
              </a:solidFill>
              <a:effectLst/>
              <a:uLnTx/>
              <a:uFillTx/>
              <a:latin typeface="Arial"/>
              <a:ea typeface="+mj-ea"/>
              <a:cs typeface="+mj-cs"/>
            </a:endParaRPr>
          </a:p>
        </p:txBody>
      </p:sp>
      <p:sp>
        <p:nvSpPr>
          <p:cNvPr id="9" name="TextBox 8"/>
          <p:cNvSpPr txBox="1"/>
          <p:nvPr/>
        </p:nvSpPr>
        <p:spPr>
          <a:xfrm>
            <a:off x="239948" y="229323"/>
            <a:ext cx="48094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AAC832"/>
                </a:solidFill>
                <a:latin typeface="Calibri"/>
                <a:ea typeface="+mj-ea"/>
                <a:cs typeface="Calibri"/>
              </a:rPr>
              <a:t>Providers Get Paid</a:t>
            </a:r>
          </a:p>
        </p:txBody>
      </p:sp>
      <p:graphicFrame>
        <p:nvGraphicFramePr>
          <p:cNvPr id="8" name="Chart 7"/>
          <p:cNvGraphicFramePr>
            <a:graphicFrameLocks/>
          </p:cNvGraphicFramePr>
          <p:nvPr>
            <p:extLst/>
          </p:nvPr>
        </p:nvGraphicFramePr>
        <p:xfrm>
          <a:off x="4509063" y="128074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nvPr>
        </p:nvGraphicFramePr>
        <p:xfrm>
          <a:off x="5194863" y="4494578"/>
          <a:ext cx="3200400" cy="952500"/>
        </p:xfrm>
        <a:graphic>
          <a:graphicData uri="http://schemas.openxmlformats.org/drawingml/2006/table">
            <a:tbl>
              <a:tblPr>
                <a:tableStyleId>{1FECB4D8-DB02-4DC6-A0A2-4F2EBAE1DC90}</a:tableStyleId>
              </a:tblPr>
              <a:tblGrid>
                <a:gridCol w="1877737">
                  <a:extLst>
                    <a:ext uri="{9D8B030D-6E8A-4147-A177-3AD203B41FA5}">
                      <a16:colId xmlns:a16="http://schemas.microsoft.com/office/drawing/2014/main" val="1350143490"/>
                    </a:ext>
                  </a:extLst>
                </a:gridCol>
                <a:gridCol w="1322663">
                  <a:extLst>
                    <a:ext uri="{9D8B030D-6E8A-4147-A177-3AD203B41FA5}">
                      <a16:colId xmlns:a16="http://schemas.microsoft.com/office/drawing/2014/main" val="3117349612"/>
                    </a:ext>
                  </a:extLst>
                </a:gridCol>
              </a:tblGrid>
              <a:tr h="190500">
                <a:tc>
                  <a:txBody>
                    <a:bodyPr/>
                    <a:lstStyle/>
                    <a:p>
                      <a:pPr algn="ctr" fontAlgn="b"/>
                      <a:r>
                        <a:rPr lang="en-US" sz="1100" b="1" u="none" strike="noStrike" dirty="0">
                          <a:effectLst/>
                        </a:rPr>
                        <a:t>Status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Metric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0160143"/>
                  </a:ext>
                </a:extLst>
              </a:tr>
              <a:tr h="190500">
                <a:tc>
                  <a:txBody>
                    <a:bodyPr/>
                    <a:lstStyle/>
                    <a:p>
                      <a:pPr algn="l" fontAlgn="b"/>
                      <a:r>
                        <a:rPr lang="en-US" sz="1100" u="none" strike="noStrike" dirty="0" smtClean="0">
                          <a:effectLst/>
                        </a:rPr>
                        <a:t>DENIED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7664993"/>
                  </a:ext>
                </a:extLst>
              </a:tr>
              <a:tr h="190500">
                <a:tc>
                  <a:txBody>
                    <a:bodyPr/>
                    <a:lstStyle/>
                    <a:p>
                      <a:pPr algn="l" fontAlgn="b"/>
                      <a:r>
                        <a:rPr lang="en-US" sz="1100" u="none" strike="noStrike" dirty="0">
                          <a:effectLst/>
                        </a:rPr>
                        <a:t>PAID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641785"/>
                  </a:ext>
                </a:extLst>
              </a:tr>
              <a:tr h="190500">
                <a:tc>
                  <a:txBody>
                    <a:bodyPr/>
                    <a:lstStyle/>
                    <a:p>
                      <a:pPr algn="l" fontAlgn="b"/>
                      <a:r>
                        <a:rPr lang="en-US" sz="1100" u="none" strike="noStrike" dirty="0">
                          <a:effectLst/>
                        </a:rPr>
                        <a:t>PEND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9562509"/>
                  </a:ext>
                </a:extLst>
              </a:tr>
              <a:tr h="190500">
                <a:tc>
                  <a:txBody>
                    <a:bodyPr/>
                    <a:lstStyle/>
                    <a:p>
                      <a:pPr algn="l" fontAlgn="b"/>
                      <a:r>
                        <a:rPr lang="en-US" sz="1100" u="none" strike="noStrike" dirty="0">
                          <a:effectLst/>
                        </a:rPr>
                        <a:t>REJECTED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2145025"/>
                  </a:ext>
                </a:extLst>
              </a:tr>
            </a:tbl>
          </a:graphicData>
        </a:graphic>
      </p:graphicFrame>
      <p:sp>
        <p:nvSpPr>
          <p:cNvPr id="5" name="TextBox 4"/>
          <p:cNvSpPr txBox="1"/>
          <p:nvPr/>
        </p:nvSpPr>
        <p:spPr>
          <a:xfrm>
            <a:off x="418012" y="1171640"/>
            <a:ext cx="4445237" cy="2123658"/>
          </a:xfrm>
          <a:prstGeom prst="rect">
            <a:avLst/>
          </a:prstGeom>
          <a:solidFill>
            <a:schemeClr val="accent6">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a:ea typeface="+mn-ea"/>
                <a:cs typeface="+mn-cs"/>
              </a:rPr>
              <a:t>2019 Q1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883,000 Claims Received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6.58 Day Adjudication TAT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92% Auto Adjudication Rate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97% Claims processed through EDI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16" name="TextBox 15"/>
          <p:cNvSpPr txBox="1"/>
          <p:nvPr/>
        </p:nvSpPr>
        <p:spPr>
          <a:xfrm>
            <a:off x="5236427" y="4074597"/>
            <a:ext cx="3117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lumMod val="50000"/>
                    <a:lumOff val="50000"/>
                  </a:srgbClr>
                </a:solidFill>
                <a:effectLst/>
                <a:uLnTx/>
                <a:uFillTx/>
                <a:latin typeface="Arial"/>
                <a:ea typeface="+mn-ea"/>
                <a:cs typeface="+mn-cs"/>
              </a:rPr>
              <a:t>Summary</a:t>
            </a:r>
            <a:endParaRPr kumimoji="0" lang="en-US" sz="1800" b="1"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graphicFrame>
        <p:nvGraphicFramePr>
          <p:cNvPr id="3" name="Table 2"/>
          <p:cNvGraphicFramePr>
            <a:graphicFrameLocks noGrp="1"/>
          </p:cNvGraphicFramePr>
          <p:nvPr>
            <p:extLst/>
          </p:nvPr>
        </p:nvGraphicFramePr>
        <p:xfrm>
          <a:off x="418012" y="3404405"/>
          <a:ext cx="4443984" cy="2121406"/>
        </p:xfrm>
        <a:graphic>
          <a:graphicData uri="http://schemas.openxmlformats.org/drawingml/2006/table">
            <a:tbl>
              <a:tblPr firstRow="1" firstCol="1" bandRow="1">
                <a:tableStyleId>{0505E3EF-67EA-436B-97B2-0124C06EBD24}</a:tableStyleId>
              </a:tblPr>
              <a:tblGrid>
                <a:gridCol w="3811789">
                  <a:extLst>
                    <a:ext uri="{9D8B030D-6E8A-4147-A177-3AD203B41FA5}">
                      <a16:colId xmlns:a16="http://schemas.microsoft.com/office/drawing/2014/main" val="1449247349"/>
                    </a:ext>
                  </a:extLst>
                </a:gridCol>
                <a:gridCol w="632195">
                  <a:extLst>
                    <a:ext uri="{9D8B030D-6E8A-4147-A177-3AD203B41FA5}">
                      <a16:colId xmlns:a16="http://schemas.microsoft.com/office/drawing/2014/main" val="2171727644"/>
                    </a:ext>
                  </a:extLst>
                </a:gridCol>
              </a:tblGrid>
              <a:tr h="303058">
                <a:tc>
                  <a:txBody>
                    <a:bodyPr/>
                    <a:lstStyle/>
                    <a:p>
                      <a:pPr marL="0" marR="0" algn="ctr">
                        <a:spcBef>
                          <a:spcPts val="0"/>
                        </a:spcBef>
                        <a:spcAft>
                          <a:spcPts val="0"/>
                        </a:spcAft>
                      </a:pPr>
                      <a:r>
                        <a:rPr lang="en-US" sz="1100" b="1" dirty="0">
                          <a:effectLst/>
                        </a:rPr>
                        <a:t>DENIAL REASON</a:t>
                      </a:r>
                      <a:endParaRPr lang="en-US" sz="1100" b="1"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100" b="1" dirty="0" smtClean="0">
                          <a:effectLst/>
                        </a:rPr>
                        <a:t>%</a:t>
                      </a:r>
                      <a:endParaRPr lang="en-US" sz="1100" b="1"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428968621"/>
                  </a:ext>
                </a:extLst>
              </a:tr>
              <a:tr h="303058">
                <a:tc>
                  <a:txBody>
                    <a:bodyPr/>
                    <a:lstStyle/>
                    <a:p>
                      <a:pPr marL="0" marR="0">
                        <a:spcBef>
                          <a:spcPts val="0"/>
                        </a:spcBef>
                        <a:spcAft>
                          <a:spcPts val="0"/>
                        </a:spcAft>
                      </a:pPr>
                      <a:r>
                        <a:rPr lang="en-US" sz="1100" b="1" dirty="0" smtClean="0">
                          <a:effectLst/>
                        </a:rPr>
                        <a:t>DUPLICATE </a:t>
                      </a:r>
                      <a:r>
                        <a:rPr lang="en-US" sz="1100" b="1" dirty="0">
                          <a:effectLst/>
                        </a:rPr>
                        <a:t>CLAIM SERVICE</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21%</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67492736"/>
                  </a:ext>
                </a:extLst>
              </a:tr>
              <a:tr h="303058">
                <a:tc>
                  <a:txBody>
                    <a:bodyPr/>
                    <a:lstStyle/>
                    <a:p>
                      <a:pPr marL="0" marR="0">
                        <a:spcBef>
                          <a:spcPts val="0"/>
                        </a:spcBef>
                        <a:spcAft>
                          <a:spcPts val="0"/>
                        </a:spcAft>
                      </a:pPr>
                      <a:r>
                        <a:rPr lang="en-US" sz="1100" b="1" dirty="0" smtClean="0">
                          <a:effectLst/>
                        </a:rPr>
                        <a:t>TIMELY FILING LIMIT</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18%</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39097788"/>
                  </a:ext>
                </a:extLst>
              </a:tr>
              <a:tr h="303058">
                <a:tc>
                  <a:txBody>
                    <a:bodyPr/>
                    <a:lstStyle/>
                    <a:p>
                      <a:pPr marL="0" marR="0">
                        <a:spcBef>
                          <a:spcPts val="0"/>
                        </a:spcBef>
                        <a:spcAft>
                          <a:spcPts val="0"/>
                        </a:spcAft>
                      </a:pPr>
                      <a:r>
                        <a:rPr lang="en-US" sz="1100" b="1" dirty="0" smtClean="0">
                          <a:effectLst/>
                        </a:rPr>
                        <a:t>SERVICES </a:t>
                      </a:r>
                      <a:r>
                        <a:rPr lang="en-US" sz="1100" b="1" dirty="0">
                          <a:effectLst/>
                        </a:rPr>
                        <a:t>NOT ON THE FEE SCHEDULE </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9%</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898515"/>
                  </a:ext>
                </a:extLst>
              </a:tr>
              <a:tr h="303058">
                <a:tc>
                  <a:txBody>
                    <a:bodyPr/>
                    <a:lstStyle/>
                    <a:p>
                      <a:pPr marL="0" marR="0">
                        <a:spcBef>
                          <a:spcPts val="0"/>
                        </a:spcBef>
                        <a:spcAft>
                          <a:spcPts val="0"/>
                        </a:spcAft>
                      </a:pPr>
                      <a:r>
                        <a:rPr lang="en-US" sz="1100" b="1" dirty="0" smtClean="0">
                          <a:effectLst/>
                        </a:rPr>
                        <a:t>BILL </a:t>
                      </a:r>
                      <a:r>
                        <a:rPr lang="en-US" sz="1100" b="1" dirty="0">
                          <a:effectLst/>
                        </a:rPr>
                        <a:t>PRIMARY INSURER </a:t>
                      </a:r>
                      <a:r>
                        <a:rPr lang="en-US" sz="1100" b="1" dirty="0" smtClean="0">
                          <a:effectLst/>
                        </a:rPr>
                        <a:t>1</a:t>
                      </a:r>
                      <a:r>
                        <a:rPr lang="en-US" sz="1100" b="1" baseline="30000" dirty="0" smtClean="0">
                          <a:effectLst/>
                        </a:rPr>
                        <a:t>ST</a:t>
                      </a:r>
                      <a:r>
                        <a:rPr lang="en-US" sz="1100" b="1" dirty="0" smtClean="0">
                          <a:effectLst/>
                        </a:rPr>
                        <a:t> (EOB)</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9%</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2329353"/>
                  </a:ext>
                </a:extLst>
              </a:tr>
              <a:tr h="303058">
                <a:tc>
                  <a:txBody>
                    <a:bodyPr/>
                    <a:lstStyle/>
                    <a:p>
                      <a:pPr marL="0" marR="0">
                        <a:spcBef>
                          <a:spcPts val="0"/>
                        </a:spcBef>
                        <a:spcAft>
                          <a:spcPts val="0"/>
                        </a:spcAft>
                      </a:pPr>
                      <a:r>
                        <a:rPr lang="en-US" sz="1100" b="1" dirty="0" smtClean="0">
                          <a:effectLst/>
                        </a:rPr>
                        <a:t>SERVICE </a:t>
                      </a:r>
                      <a:r>
                        <a:rPr lang="en-US" sz="1100" b="1" dirty="0">
                          <a:effectLst/>
                        </a:rPr>
                        <a:t>NOT REIMBURSABLE IN LOCATION BILLED</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6%</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36836308"/>
                  </a:ext>
                </a:extLst>
              </a:tr>
              <a:tr h="303058">
                <a:tc>
                  <a:txBody>
                    <a:bodyPr/>
                    <a:lstStyle/>
                    <a:p>
                      <a:pPr marL="0" marR="0">
                        <a:spcBef>
                          <a:spcPts val="0"/>
                        </a:spcBef>
                        <a:spcAft>
                          <a:spcPts val="0"/>
                        </a:spcAft>
                      </a:pPr>
                      <a:r>
                        <a:rPr lang="en-US" sz="1100" b="1" dirty="0" smtClean="0">
                          <a:effectLst/>
                        </a:rPr>
                        <a:t>TOP 5</a:t>
                      </a:r>
                      <a:r>
                        <a:rPr lang="en-US" sz="1100" b="1" baseline="0" dirty="0" smtClean="0">
                          <a:effectLst/>
                        </a:rPr>
                        <a:t> DENIALS TOTAL)</a:t>
                      </a:r>
                      <a:endParaRPr lang="en-US" sz="11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b="1" dirty="0" smtClean="0">
                          <a:effectLst/>
                        </a:rPr>
                        <a:t>63%</a:t>
                      </a:r>
                      <a:endParaRPr lang="en-US" sz="11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17625957"/>
                  </a:ext>
                </a:extLst>
              </a:tr>
            </a:tbl>
          </a:graphicData>
        </a:graphic>
      </p:graphicFrame>
    </p:spTree>
    <p:extLst>
      <p:ext uri="{BB962C8B-B14F-4D97-AF65-F5344CB8AC3E}">
        <p14:creationId xmlns:p14="http://schemas.microsoft.com/office/powerpoint/2010/main" val="384570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13" y="247713"/>
            <a:ext cx="6410959" cy="553998"/>
          </a:xfrm>
        </p:spPr>
        <p:txBody>
          <a:bodyPr/>
          <a:lstStyle/>
          <a:p>
            <a:r>
              <a:rPr lang="en-US" b="1" dirty="0" smtClean="0">
                <a:latin typeface="+mj-lt"/>
                <a:cs typeface="Arial" panose="020B0604020202020204" pitchFamily="34" charset="0"/>
              </a:rPr>
              <a:t>Customer Service &amp; Claims</a:t>
            </a:r>
            <a:endParaRPr lang="en-US" b="1" dirty="0">
              <a:latin typeface="+mj-lt"/>
              <a:cs typeface="Arial" panose="020B0604020202020204" pitchFamily="34" charset="0"/>
            </a:endParaRPr>
          </a:p>
        </p:txBody>
      </p:sp>
      <p:sp>
        <p:nvSpPr>
          <p:cNvPr id="5" name="Content Placeholder 4"/>
          <p:cNvSpPr>
            <a:spLocks noGrp="1"/>
          </p:cNvSpPr>
          <p:nvPr>
            <p:ph type="body" idx="4294967295"/>
          </p:nvPr>
        </p:nvSpPr>
        <p:spPr>
          <a:xfrm>
            <a:off x="2034861" y="1370393"/>
            <a:ext cx="5156200" cy="2092881"/>
          </a:xfrm>
          <a:prstGeom prst="rect">
            <a:avLst/>
          </a:prstGeom>
        </p:spPr>
        <p:txBody>
          <a:bodyPr/>
          <a:lstStyle/>
          <a:p>
            <a:pPr marL="0" indent="0">
              <a:buNone/>
              <a:defRPr/>
            </a:pPr>
            <a:r>
              <a:rPr lang="en-US" sz="2000" b="1" cap="all" dirty="0" smtClean="0">
                <a:solidFill>
                  <a:srgbClr val="8C8986"/>
                </a:solidFill>
              </a:rPr>
              <a:t>Average </a:t>
            </a:r>
            <a:r>
              <a:rPr lang="en-US" sz="2000" b="1" cap="all" dirty="0">
                <a:solidFill>
                  <a:srgbClr val="8C8986"/>
                </a:solidFill>
              </a:rPr>
              <a:t>TIME TO ANSWER</a:t>
            </a:r>
          </a:p>
          <a:p>
            <a:pPr marL="742950" lvl="2" indent="-342900">
              <a:buFont typeface="Calibri" panose="020F0502020204030204" pitchFamily="34" charset="0"/>
              <a:buChar char="–"/>
            </a:pPr>
            <a:r>
              <a:rPr lang="en-US" sz="2000" dirty="0"/>
              <a:t>Participants- </a:t>
            </a:r>
            <a:r>
              <a:rPr lang="en-US" sz="2000" dirty="0" smtClean="0"/>
              <a:t>4 </a:t>
            </a:r>
            <a:r>
              <a:rPr lang="en-US" sz="2000" dirty="0"/>
              <a:t>seconds</a:t>
            </a:r>
          </a:p>
          <a:p>
            <a:pPr marL="742950" lvl="2" indent="-342900">
              <a:buFont typeface="Calibri" panose="020F0502020204030204" pitchFamily="34" charset="0"/>
              <a:buChar char="–"/>
            </a:pPr>
            <a:r>
              <a:rPr lang="en-US" sz="2000" dirty="0"/>
              <a:t>Providers- </a:t>
            </a:r>
            <a:r>
              <a:rPr lang="en-US" sz="2000" dirty="0" smtClean="0"/>
              <a:t>4 seconds</a:t>
            </a:r>
            <a:r>
              <a:rPr lang="en-US" sz="2200" dirty="0" smtClean="0"/>
              <a:t/>
            </a:r>
            <a:br>
              <a:rPr lang="en-US" sz="2200" dirty="0" smtClean="0"/>
            </a:br>
            <a:endParaRPr lang="en-US" sz="800" dirty="0" smtClean="0"/>
          </a:p>
          <a:p>
            <a:pPr marL="0" indent="0">
              <a:buNone/>
            </a:pPr>
            <a:r>
              <a:rPr lang="en-US" sz="2000" b="1" cap="all" dirty="0">
                <a:solidFill>
                  <a:srgbClr val="8C8986"/>
                </a:solidFill>
              </a:rPr>
              <a:t>AVERAGE SERVICE LEVEL</a:t>
            </a:r>
          </a:p>
          <a:p>
            <a:pPr marL="742950" lvl="2" indent="-342900">
              <a:buFont typeface="Calibri" panose="020F0502020204030204" pitchFamily="34" charset="0"/>
              <a:buChar char="–"/>
            </a:pPr>
            <a:r>
              <a:rPr lang="en-US" sz="2000" dirty="0"/>
              <a:t>Participant- </a:t>
            </a:r>
            <a:r>
              <a:rPr lang="en-US" sz="2000" dirty="0" smtClean="0"/>
              <a:t>98%</a:t>
            </a:r>
            <a:endParaRPr lang="en-US" sz="2000" dirty="0"/>
          </a:p>
          <a:p>
            <a:pPr marL="742950" lvl="2" indent="-342900">
              <a:buFont typeface="Calibri" panose="020F0502020204030204" pitchFamily="34" charset="0"/>
              <a:buChar char="–"/>
            </a:pPr>
            <a:r>
              <a:rPr lang="en-US" sz="2000" dirty="0"/>
              <a:t>Providers- </a:t>
            </a:r>
            <a:r>
              <a:rPr lang="en-US" sz="2000" dirty="0" smtClean="0"/>
              <a:t>98%</a:t>
            </a:r>
            <a:endParaRPr lang="en-US" sz="2000" dirty="0"/>
          </a:p>
          <a:p>
            <a:pPr lvl="1">
              <a:buFont typeface="Calibri" panose="020F0502020204030204" pitchFamily="34" charset="0"/>
              <a:buChar char="–"/>
            </a:pPr>
            <a:endParaRPr lang="en-US" sz="800" dirty="0"/>
          </a:p>
        </p:txBody>
      </p:sp>
      <p:pic>
        <p:nvPicPr>
          <p:cNvPr id="1026" name="Picture 2" descr="Image result for Call center icon"/>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7913" y="1192579"/>
            <a:ext cx="1152144" cy="11521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2034861" y="3463274"/>
            <a:ext cx="7148512" cy="2031325"/>
          </a:xfrm>
          <a:prstGeom prst="rect">
            <a:avLst/>
          </a:prstGeom>
        </p:spPr>
        <p:txBody>
          <a:bodyPr wrap="square" lIns="0" tIns="0" rIns="0" bIns="0">
            <a:spAutoFit/>
          </a:bodyPr>
          <a:lstStyle>
            <a:lvl1pPr marL="0">
              <a:defRPr sz="24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sz="2000" b="1" cap="all" dirty="0">
                <a:solidFill>
                  <a:srgbClr val="8C8986"/>
                </a:solidFill>
              </a:rPr>
              <a:t>CLAIMS PROCESSED SINCE </a:t>
            </a:r>
            <a:r>
              <a:rPr lang="en-US" sz="2000" b="1" cap="all" dirty="0" smtClean="0">
                <a:solidFill>
                  <a:srgbClr val="8C8986"/>
                </a:solidFill>
              </a:rPr>
              <a:t>JANUARY </a:t>
            </a:r>
            <a:r>
              <a:rPr lang="en-US" sz="2000" b="1" cap="all" dirty="0">
                <a:solidFill>
                  <a:srgbClr val="8C8986"/>
                </a:solidFill>
              </a:rPr>
              <a:t>1, </a:t>
            </a:r>
            <a:r>
              <a:rPr lang="en-US" sz="2000" b="1" cap="all" dirty="0" smtClean="0">
                <a:solidFill>
                  <a:srgbClr val="8C8986"/>
                </a:solidFill>
              </a:rPr>
              <a:t>2018</a:t>
            </a:r>
            <a:endParaRPr lang="en-US" sz="2000" b="1" cap="all" dirty="0">
              <a:solidFill>
                <a:srgbClr val="8C8986"/>
              </a:solidFill>
            </a:endParaRPr>
          </a:p>
          <a:p>
            <a:pPr marL="742950" lvl="2" indent="-342900" defTabSz="914400">
              <a:buFont typeface="Calibri" panose="020F0502020204030204" pitchFamily="34" charset="0"/>
              <a:buChar char="–"/>
            </a:pPr>
            <a:r>
              <a:rPr lang="en-US" sz="2000" dirty="0" smtClean="0"/>
              <a:t>More than 2,200,000 </a:t>
            </a:r>
            <a:r>
              <a:rPr lang="en-US" sz="2000" dirty="0"/>
              <a:t>claims processed</a:t>
            </a:r>
          </a:p>
          <a:p>
            <a:pPr marL="1200150" lvl="3" indent="-342900" defTabSz="914400">
              <a:buFont typeface="Calibri" panose="020F0502020204030204" pitchFamily="34" charset="0"/>
              <a:buChar char="–"/>
            </a:pPr>
            <a:r>
              <a:rPr lang="en-US" sz="1600" kern="0" dirty="0" smtClean="0">
                <a:solidFill>
                  <a:sysClr val="windowText" lastClr="000000"/>
                </a:solidFill>
              </a:rPr>
              <a:t>$545 million paid to providers </a:t>
            </a:r>
          </a:p>
          <a:p>
            <a:pPr marL="1200150" lvl="3" indent="-342900" defTabSz="914400">
              <a:buFont typeface="Calibri" panose="020F0502020204030204" pitchFamily="34" charset="0"/>
              <a:buChar char="–"/>
            </a:pPr>
            <a:r>
              <a:rPr lang="en-US" sz="1600" kern="0" dirty="0" smtClean="0">
                <a:solidFill>
                  <a:sysClr val="windowText" lastClr="000000"/>
                </a:solidFill>
              </a:rPr>
              <a:t>Nearly $33 million paid to PPL for direct care workers</a:t>
            </a:r>
          </a:p>
          <a:p>
            <a:pPr marL="0" lvl="1" defTabSz="914400"/>
            <a:r>
              <a:rPr lang="en-US" sz="1000" b="1" kern="0" cap="all" dirty="0" smtClean="0">
                <a:solidFill>
                  <a:srgbClr val="8C8986"/>
                </a:solidFill>
              </a:rPr>
              <a:t/>
            </a:r>
            <a:br>
              <a:rPr lang="en-US" sz="1000" b="1" kern="0" cap="all" dirty="0" smtClean="0">
                <a:solidFill>
                  <a:srgbClr val="8C8986"/>
                </a:solidFill>
              </a:rPr>
            </a:br>
            <a:r>
              <a:rPr lang="en-US" sz="2000" b="1" cap="all" dirty="0">
                <a:solidFill>
                  <a:srgbClr val="8C8986"/>
                </a:solidFill>
                <a:latin typeface="Calibri"/>
                <a:cs typeface="Calibri"/>
              </a:rPr>
              <a:t>Average TURN AROUND </a:t>
            </a:r>
            <a:r>
              <a:rPr lang="en-US" sz="2000" b="1" cap="all" dirty="0" smtClean="0">
                <a:solidFill>
                  <a:srgbClr val="8C8986"/>
                </a:solidFill>
                <a:latin typeface="Calibri"/>
                <a:cs typeface="Calibri"/>
              </a:rPr>
              <a:t>TIME ON CLEAN CLAIMS</a:t>
            </a:r>
            <a:endParaRPr lang="en-US" sz="2000" b="1" cap="all" dirty="0">
              <a:solidFill>
                <a:srgbClr val="8C8986"/>
              </a:solidFill>
              <a:latin typeface="Calibri"/>
              <a:cs typeface="Calibri"/>
            </a:endParaRPr>
          </a:p>
          <a:p>
            <a:pPr marL="742950" lvl="2" indent="-342900" defTabSz="914400">
              <a:buFont typeface="Calibri" panose="020F0502020204030204" pitchFamily="34" charset="0"/>
              <a:buChar char="–"/>
            </a:pPr>
            <a:r>
              <a:rPr lang="en-US" sz="2000" dirty="0" smtClean="0"/>
              <a:t>6.6 days</a:t>
            </a:r>
            <a:endParaRPr lang="en-US" sz="2000" dirty="0"/>
          </a:p>
          <a:p>
            <a:pPr lvl="1" defTabSz="914400"/>
            <a:endParaRPr lang="en-US" sz="1000" kern="0" dirty="0" smtClean="0">
              <a:solidFill>
                <a:sysClr val="windowText" lastClr="000000"/>
              </a:solidFill>
            </a:endParaRPr>
          </a:p>
        </p:txBody>
      </p:sp>
      <p:grpSp>
        <p:nvGrpSpPr>
          <p:cNvPr id="7" name="Group 6"/>
          <p:cNvGrpSpPr>
            <a:grpSpLocks noChangeAspect="1"/>
          </p:cNvGrpSpPr>
          <p:nvPr/>
        </p:nvGrpSpPr>
        <p:grpSpPr>
          <a:xfrm>
            <a:off x="267913" y="3487087"/>
            <a:ext cx="1167304" cy="1152144"/>
            <a:chOff x="9529948" y="2677638"/>
            <a:chExt cx="1524000" cy="1504208"/>
          </a:xfrm>
          <a:solidFill>
            <a:schemeClr val="bg2">
              <a:lumMod val="50000"/>
            </a:schemeClr>
          </a:solidFill>
        </p:grpSpPr>
        <p:sp>
          <p:nvSpPr>
            <p:cNvPr id="8" name="Oval 7"/>
            <p:cNvSpPr/>
            <p:nvPr/>
          </p:nvSpPr>
          <p:spPr>
            <a:xfrm>
              <a:off x="9529948" y="2677638"/>
              <a:ext cx="1524000" cy="150420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Related image"/>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9954239" y="2970285"/>
              <a:ext cx="911885" cy="911884"/>
            </a:xfrm>
            <a:prstGeom prst="rect">
              <a:avLst/>
            </a:prstGeom>
            <a:solidFill>
              <a:schemeClr val="bg1">
                <a:lumMod val="65000"/>
              </a:schemeClr>
            </a:solidFill>
            <a:extLst/>
          </p:spPr>
        </p:pic>
      </p:grpSp>
    </p:spTree>
    <p:extLst>
      <p:ext uri="{BB962C8B-B14F-4D97-AF65-F5344CB8AC3E}">
        <p14:creationId xmlns:p14="http://schemas.microsoft.com/office/powerpoint/2010/main" val="3544052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7C0BA9B-CFF0-487C-A2C3-219927864A25}"/>
</file>

<file path=customXml/itemProps2.xml><?xml version="1.0" encoding="utf-8"?>
<ds:datastoreItem xmlns:ds="http://schemas.openxmlformats.org/officeDocument/2006/customXml" ds:itemID="{C8E97C08-F895-4A5F-B14C-85AE8CA51698}"/>
</file>

<file path=customXml/itemProps3.xml><?xml version="1.0" encoding="utf-8"?>
<ds:datastoreItem xmlns:ds="http://schemas.openxmlformats.org/officeDocument/2006/customXml" ds:itemID="{B855F8D0-8DA4-4B1B-943D-3CA18EFE8BAD}"/>
</file>

<file path=docProps/app.xml><?xml version="1.0" encoding="utf-8"?>
<Properties xmlns="http://schemas.openxmlformats.org/officeDocument/2006/extended-properties" xmlns:vt="http://schemas.openxmlformats.org/officeDocument/2006/docPropsVTypes">
  <Template/>
  <TotalTime>42752</TotalTime>
  <Words>1759</Words>
  <Application>Microsoft Office PowerPoint</Application>
  <PresentationFormat>On-screen Show (4:3)</PresentationFormat>
  <Paragraphs>328</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Helvetica</vt:lpstr>
      <vt:lpstr>Segoe UI</vt:lpstr>
      <vt:lpstr>Office Theme</vt:lpstr>
      <vt:lpstr>Custom Design</vt:lpstr>
      <vt:lpstr>Phase 3 Provider Summits</vt:lpstr>
      <vt:lpstr>Who is PHW? </vt:lpstr>
      <vt:lpstr>PA Health &amp; Wellness (PHW)</vt:lpstr>
      <vt:lpstr>PowerPoint Presentation</vt:lpstr>
      <vt:lpstr>How are We Doing?</vt:lpstr>
      <vt:lpstr>PowerPoint Presentation</vt:lpstr>
      <vt:lpstr>PowerPoint Presentation</vt:lpstr>
      <vt:lpstr>PowerPoint Presentation</vt:lpstr>
      <vt:lpstr>Customer Service &amp; Claims</vt:lpstr>
      <vt:lpstr>Service Coordination</vt:lpstr>
      <vt:lpstr>PowerPoint Presentation</vt:lpstr>
      <vt:lpstr>CHC Non-Medical Transport</vt:lpstr>
      <vt:lpstr>How We Support You…</vt:lpstr>
      <vt:lpstr>Web-Based Tools</vt:lpstr>
      <vt:lpstr>How We Support You…</vt:lpstr>
      <vt:lpstr>Provider Network</vt:lpstr>
      <vt:lpstr>PowerPoint Presentation</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thoelke</dc:creator>
  <cp:lastModifiedBy>Jay A. Pagni</cp:lastModifiedBy>
  <cp:revision>621</cp:revision>
  <cp:lastPrinted>2019-04-24T18:59:58Z</cp:lastPrinted>
  <dcterms:created xsi:type="dcterms:W3CDTF">2014-07-08T14:47:53Z</dcterms:created>
  <dcterms:modified xsi:type="dcterms:W3CDTF">2019-05-10T21:08:51Z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26300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