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1" r:id="rId5"/>
  </p:sldMasterIdLst>
  <p:notesMasterIdLst>
    <p:notesMasterId r:id="rId26"/>
  </p:notesMasterIdLst>
  <p:handoutMasterIdLst>
    <p:handoutMasterId r:id="rId27"/>
  </p:handoutMasterIdLst>
  <p:sldIdLst>
    <p:sldId id="260" r:id="rId6"/>
    <p:sldId id="384" r:id="rId7"/>
    <p:sldId id="412" r:id="rId8"/>
    <p:sldId id="410" r:id="rId9"/>
    <p:sldId id="382" r:id="rId10"/>
    <p:sldId id="365" r:id="rId11"/>
    <p:sldId id="393" r:id="rId12"/>
    <p:sldId id="361" r:id="rId13"/>
    <p:sldId id="389" r:id="rId14"/>
    <p:sldId id="381" r:id="rId15"/>
    <p:sldId id="387" r:id="rId16"/>
    <p:sldId id="366" r:id="rId17"/>
    <p:sldId id="390" r:id="rId18"/>
    <p:sldId id="411" r:id="rId19"/>
    <p:sldId id="367" r:id="rId20"/>
    <p:sldId id="369" r:id="rId21"/>
    <p:sldId id="394" r:id="rId22"/>
    <p:sldId id="385" r:id="rId23"/>
    <p:sldId id="395" r:id="rId24"/>
    <p:sldId id="364" r:id="rId25"/>
  </p:sldIdLst>
  <p:sldSz cx="9144000" cy="5143500" type="screen16x9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6">
          <p15:clr>
            <a:srgbClr val="A4A3A4"/>
          </p15:clr>
        </p15:guide>
        <p15:guide id="2" pos="286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corvaia, Josephine" initials="IJ" lastIdx="5" clrIdx="0">
    <p:extLst>
      <p:ext uri="{19B8F6BF-5375-455C-9EA6-DF929625EA0E}">
        <p15:presenceInfo xmlns:p15="http://schemas.microsoft.com/office/powerpoint/2012/main" userId="S-1-5-21-2100575077-1586313154-91453608-11666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71B61"/>
    <a:srgbClr val="F47721"/>
    <a:srgbClr val="A9B533"/>
    <a:srgbClr val="BB2253"/>
    <a:srgbClr val="47C6E6"/>
    <a:srgbClr val="006600"/>
    <a:srgbClr val="AD8CA5"/>
    <a:srgbClr val="DACCD7"/>
    <a:srgbClr val="A7B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 autoAdjust="0"/>
    <p:restoredTop sz="77778" autoAdjust="0"/>
  </p:normalViewPr>
  <p:slideViewPr>
    <p:cSldViewPr snapToGrid="0" snapToObjects="1" showGuides="1">
      <p:cViewPr varScale="1">
        <p:scale>
          <a:sx n="151" d="100"/>
          <a:sy n="151" d="100"/>
        </p:scale>
        <p:origin x="444" y="138"/>
      </p:cViewPr>
      <p:guideLst>
        <p:guide orient="horz" pos="1656"/>
        <p:guide pos="28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33A5DB-B9F0-4880-A340-7F2D67EA4813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93528E-5593-4F40-8F08-B78DCB89D0B1}">
      <dgm:prSet phldrT="[Text]"/>
      <dgm:spPr>
        <a:solidFill>
          <a:schemeClr val="accent4"/>
        </a:solidFill>
        <a:effectLst>
          <a:glow rad="635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/>
            <a:t>UPMC Insurance Services</a:t>
          </a:r>
        </a:p>
      </dgm:t>
    </dgm:pt>
    <dgm:pt modelId="{56AC7140-2496-487D-97C9-C0354D32E05C}" type="parTrans" cxnId="{2C516C8B-1891-483B-95BE-F5B6787FD75A}">
      <dgm:prSet/>
      <dgm:spPr/>
      <dgm:t>
        <a:bodyPr/>
        <a:lstStyle/>
        <a:p>
          <a:endParaRPr lang="en-US"/>
        </a:p>
      </dgm:t>
    </dgm:pt>
    <dgm:pt modelId="{1A07F74B-F69E-4D50-A595-57F1B1E02AF2}" type="sibTrans" cxnId="{2C516C8B-1891-483B-95BE-F5B6787FD75A}">
      <dgm:prSet/>
      <dgm:spPr/>
      <dgm:t>
        <a:bodyPr/>
        <a:lstStyle/>
        <a:p>
          <a:endParaRPr lang="en-US"/>
        </a:p>
      </dgm:t>
    </dgm:pt>
    <dgm:pt modelId="{1EF0B5D9-5C35-4EE4-A924-51617959ACE4}">
      <dgm:prSet phldrT="[Text]"/>
      <dgm:spPr>
        <a:solidFill>
          <a:schemeClr val="accent4"/>
        </a:solidFill>
        <a:effectLst/>
      </dgm:spPr>
      <dgm:t>
        <a:bodyPr/>
        <a:lstStyle/>
        <a:p>
          <a:r>
            <a:rPr lang="en-US" dirty="0"/>
            <a:t>UPMC Health Plan</a:t>
          </a:r>
        </a:p>
      </dgm:t>
    </dgm:pt>
    <dgm:pt modelId="{96EB5D09-642A-4224-88A1-52AE7AB9BD91}" type="parTrans" cxnId="{66FE7893-2F58-4B05-92C2-B6C9C65EFA6A}">
      <dgm:prSet/>
      <dgm:spPr/>
      <dgm:t>
        <a:bodyPr/>
        <a:lstStyle/>
        <a:p>
          <a:endParaRPr lang="en-US"/>
        </a:p>
      </dgm:t>
    </dgm:pt>
    <dgm:pt modelId="{79C15FC1-C22E-4BD1-BB33-BBFDE534E434}" type="sibTrans" cxnId="{66FE7893-2F58-4B05-92C2-B6C9C65EFA6A}">
      <dgm:prSet/>
      <dgm:spPr/>
      <dgm:t>
        <a:bodyPr/>
        <a:lstStyle/>
        <a:p>
          <a:endParaRPr lang="en-US"/>
        </a:p>
      </dgm:t>
    </dgm:pt>
    <dgm:pt modelId="{86FBA673-7E2E-4CDE-9B03-3FDB4F9979C7}">
      <dgm:prSet phldrT="[Text]"/>
      <dgm:spPr>
        <a:solidFill>
          <a:schemeClr val="accent4"/>
        </a:solidFill>
        <a:effectLst/>
      </dgm:spPr>
      <dgm:t>
        <a:bodyPr/>
        <a:lstStyle/>
        <a:p>
          <a:r>
            <a:rPr lang="en-US" dirty="0"/>
            <a:t>Community Care Behavioral Health</a:t>
          </a:r>
        </a:p>
      </dgm:t>
    </dgm:pt>
    <dgm:pt modelId="{41C5AA3E-AE4B-4B6C-8FDE-8BBD8C2F790B}" type="parTrans" cxnId="{7025A81F-6AF1-4AC2-8D58-DCD2AA55F036}">
      <dgm:prSet/>
      <dgm:spPr/>
      <dgm:t>
        <a:bodyPr/>
        <a:lstStyle/>
        <a:p>
          <a:endParaRPr lang="en-US"/>
        </a:p>
      </dgm:t>
    </dgm:pt>
    <dgm:pt modelId="{F4AA070C-C7C5-4278-B429-99A365827C56}" type="sibTrans" cxnId="{7025A81F-6AF1-4AC2-8D58-DCD2AA55F036}">
      <dgm:prSet/>
      <dgm:spPr/>
      <dgm:t>
        <a:bodyPr/>
        <a:lstStyle/>
        <a:p>
          <a:endParaRPr lang="en-US"/>
        </a:p>
      </dgm:t>
    </dgm:pt>
    <dgm:pt modelId="{D0C24E1C-B63D-4BE3-9F70-BADCB277047E}">
      <dgm:prSet phldrT="[Text]"/>
      <dgm:spPr>
        <a:solidFill>
          <a:schemeClr val="accent4"/>
        </a:solidFill>
        <a:effectLst/>
      </dgm:spPr>
      <dgm:t>
        <a:bodyPr/>
        <a:lstStyle/>
        <a:p>
          <a:r>
            <a:rPr lang="en-US" dirty="0"/>
            <a:t>UPMC </a:t>
          </a:r>
          <a:r>
            <a:rPr lang="en-US" i="1" dirty="0"/>
            <a:t>for Life</a:t>
          </a:r>
          <a:endParaRPr lang="en-US" dirty="0"/>
        </a:p>
      </dgm:t>
    </dgm:pt>
    <dgm:pt modelId="{57067312-F76C-48ED-BDA5-58A0EEC72F51}" type="parTrans" cxnId="{16460D47-0712-42B3-9E32-0FE5AF0357D8}">
      <dgm:prSet/>
      <dgm:spPr/>
      <dgm:t>
        <a:bodyPr/>
        <a:lstStyle/>
        <a:p>
          <a:endParaRPr lang="en-US"/>
        </a:p>
      </dgm:t>
    </dgm:pt>
    <dgm:pt modelId="{CA03051D-8BE7-416F-9EAB-14FE12C8B97D}" type="sibTrans" cxnId="{16460D47-0712-42B3-9E32-0FE5AF0357D8}">
      <dgm:prSet/>
      <dgm:spPr/>
      <dgm:t>
        <a:bodyPr/>
        <a:lstStyle/>
        <a:p>
          <a:endParaRPr lang="en-US"/>
        </a:p>
      </dgm:t>
    </dgm:pt>
    <dgm:pt modelId="{2D73E7AF-9E70-4355-8A00-C88E7E586C7E}">
      <dgm:prSet phldrT="[Text]"/>
      <dgm:spPr>
        <a:solidFill>
          <a:schemeClr val="accent4"/>
        </a:solidFill>
        <a:effectLst/>
      </dgm:spPr>
      <dgm:t>
        <a:bodyPr/>
        <a:lstStyle/>
        <a:p>
          <a:r>
            <a:rPr lang="en-US" dirty="0"/>
            <a:t>UPMC </a:t>
          </a:r>
          <a:r>
            <a:rPr lang="en-US" i="1" dirty="0"/>
            <a:t>for Life Special Needs</a:t>
          </a:r>
          <a:endParaRPr lang="en-US" dirty="0"/>
        </a:p>
      </dgm:t>
    </dgm:pt>
    <dgm:pt modelId="{05E4F805-CDC6-4D4B-913C-B0F270C990B0}" type="parTrans" cxnId="{390D180C-FD95-4EC4-AB05-EF90C44D2DEF}">
      <dgm:prSet/>
      <dgm:spPr/>
      <dgm:t>
        <a:bodyPr/>
        <a:lstStyle/>
        <a:p>
          <a:endParaRPr lang="en-US"/>
        </a:p>
      </dgm:t>
    </dgm:pt>
    <dgm:pt modelId="{56B1406E-7857-47D9-8BA8-4989D321CC82}" type="sibTrans" cxnId="{390D180C-FD95-4EC4-AB05-EF90C44D2DEF}">
      <dgm:prSet/>
      <dgm:spPr/>
      <dgm:t>
        <a:bodyPr/>
        <a:lstStyle/>
        <a:p>
          <a:endParaRPr lang="en-US"/>
        </a:p>
      </dgm:t>
    </dgm:pt>
    <dgm:pt modelId="{08404370-D593-49B1-8BD3-A1D9CA654F6B}">
      <dgm:prSet phldrT="[Text]"/>
      <dgm:spPr>
        <a:solidFill>
          <a:schemeClr val="accent4"/>
        </a:solidFill>
        <a:effectLst/>
      </dgm:spPr>
      <dgm:t>
        <a:bodyPr/>
        <a:lstStyle/>
        <a:p>
          <a:r>
            <a:rPr lang="en-US" dirty="0"/>
            <a:t>UPMC </a:t>
          </a:r>
          <a:r>
            <a:rPr lang="en-US" i="1" dirty="0"/>
            <a:t>for You</a:t>
          </a:r>
          <a:endParaRPr lang="en-US" dirty="0"/>
        </a:p>
      </dgm:t>
    </dgm:pt>
    <dgm:pt modelId="{582539C2-B5F2-4E71-85B0-6B08DD8D24AD}" type="parTrans" cxnId="{DE631B59-B89C-4185-9067-A478935C9BFB}">
      <dgm:prSet/>
      <dgm:spPr/>
      <dgm:t>
        <a:bodyPr/>
        <a:lstStyle/>
        <a:p>
          <a:endParaRPr lang="en-US"/>
        </a:p>
      </dgm:t>
    </dgm:pt>
    <dgm:pt modelId="{047BEF7E-1A90-4F64-B4E9-28FE7698B0C7}" type="sibTrans" cxnId="{DE631B59-B89C-4185-9067-A478935C9BFB}">
      <dgm:prSet/>
      <dgm:spPr/>
      <dgm:t>
        <a:bodyPr/>
        <a:lstStyle/>
        <a:p>
          <a:endParaRPr lang="en-US"/>
        </a:p>
      </dgm:t>
    </dgm:pt>
    <dgm:pt modelId="{9230C1AD-F5A9-462E-8AB8-BD8B5AFB868D}">
      <dgm:prSet phldrT="[Text]"/>
      <dgm:spPr>
        <a:solidFill>
          <a:schemeClr val="accent4"/>
        </a:solidFill>
        <a:effectLst/>
      </dgm:spPr>
      <dgm:t>
        <a:bodyPr/>
        <a:lstStyle/>
        <a:p>
          <a:r>
            <a:rPr lang="en-US" dirty="0"/>
            <a:t>UPMC </a:t>
          </a:r>
          <a:r>
            <a:rPr lang="en-US" i="1" dirty="0"/>
            <a:t>for Kids</a:t>
          </a:r>
          <a:endParaRPr lang="en-US" dirty="0"/>
        </a:p>
      </dgm:t>
    </dgm:pt>
    <dgm:pt modelId="{37C51FB7-78EB-4A3F-8C2E-03461DD27C0C}" type="parTrans" cxnId="{B778A686-8DC5-4248-9838-D4D5C4251FBC}">
      <dgm:prSet/>
      <dgm:spPr/>
      <dgm:t>
        <a:bodyPr/>
        <a:lstStyle/>
        <a:p>
          <a:endParaRPr lang="en-US"/>
        </a:p>
      </dgm:t>
    </dgm:pt>
    <dgm:pt modelId="{369C5BF9-7405-4DBC-9A72-C8696BA338F0}" type="sibTrans" cxnId="{B778A686-8DC5-4248-9838-D4D5C4251FBC}">
      <dgm:prSet/>
      <dgm:spPr/>
      <dgm:t>
        <a:bodyPr/>
        <a:lstStyle/>
        <a:p>
          <a:endParaRPr lang="en-US"/>
        </a:p>
      </dgm:t>
    </dgm:pt>
    <dgm:pt modelId="{D36E1B68-998D-4930-A251-2DD46D28CF72}">
      <dgm:prSet phldrT="[Text]"/>
      <dgm:spPr>
        <a:solidFill>
          <a:schemeClr val="accent4"/>
        </a:solidFill>
        <a:effectLst/>
      </dgm:spPr>
      <dgm:t>
        <a:bodyPr/>
        <a:lstStyle/>
        <a:p>
          <a:r>
            <a:rPr lang="en-US" dirty="0"/>
            <a:t>UPMC Community </a:t>
          </a:r>
          <a:r>
            <a:rPr lang="en-US" dirty="0" err="1"/>
            <a:t>HealthChoices</a:t>
          </a:r>
          <a:endParaRPr lang="en-US" dirty="0"/>
        </a:p>
      </dgm:t>
    </dgm:pt>
    <dgm:pt modelId="{949ABD80-7DCF-414E-9E47-973EB187793A}" type="parTrans" cxnId="{98CA684F-F56E-444F-B45A-61224BC48AC1}">
      <dgm:prSet/>
      <dgm:spPr/>
      <dgm:t>
        <a:bodyPr/>
        <a:lstStyle/>
        <a:p>
          <a:endParaRPr lang="en-US"/>
        </a:p>
      </dgm:t>
    </dgm:pt>
    <dgm:pt modelId="{70348330-B748-466D-841C-9B6E2ED494EE}" type="sibTrans" cxnId="{98CA684F-F56E-444F-B45A-61224BC48AC1}">
      <dgm:prSet/>
      <dgm:spPr/>
      <dgm:t>
        <a:bodyPr/>
        <a:lstStyle/>
        <a:p>
          <a:endParaRPr lang="en-US"/>
        </a:p>
      </dgm:t>
    </dgm:pt>
    <dgm:pt modelId="{FB416F7A-D96D-4990-8C3C-E9F86BCF4B69}">
      <dgm:prSet phldrT="[Text]"/>
      <dgm:spPr>
        <a:solidFill>
          <a:schemeClr val="accent4"/>
        </a:solidFill>
        <a:effectLst/>
      </dgm:spPr>
      <dgm:t>
        <a:bodyPr/>
        <a:lstStyle/>
        <a:p>
          <a:r>
            <a:rPr lang="en-US" dirty="0"/>
            <a:t>UPMC Dental Advantage</a:t>
          </a:r>
        </a:p>
      </dgm:t>
    </dgm:pt>
    <dgm:pt modelId="{9C355AB5-B6CA-4D8E-B753-20595468E987}" type="parTrans" cxnId="{B94EB571-1878-4A4F-98AA-A9AD5DA99CAA}">
      <dgm:prSet/>
      <dgm:spPr/>
      <dgm:t>
        <a:bodyPr/>
        <a:lstStyle/>
        <a:p>
          <a:endParaRPr lang="en-US"/>
        </a:p>
      </dgm:t>
    </dgm:pt>
    <dgm:pt modelId="{ECCD3A83-D31E-42A3-8BA8-F8D14A0ACDB1}" type="sibTrans" cxnId="{B94EB571-1878-4A4F-98AA-A9AD5DA99CAA}">
      <dgm:prSet/>
      <dgm:spPr/>
      <dgm:t>
        <a:bodyPr/>
        <a:lstStyle/>
        <a:p>
          <a:endParaRPr lang="en-US"/>
        </a:p>
      </dgm:t>
    </dgm:pt>
    <dgm:pt modelId="{131B0CF6-B09C-4955-826D-873DAE3D19A9}">
      <dgm:prSet phldrT="[Text]"/>
      <dgm:spPr>
        <a:solidFill>
          <a:schemeClr val="accent4"/>
        </a:solidFill>
        <a:effectLst/>
      </dgm:spPr>
      <dgm:t>
        <a:bodyPr/>
        <a:lstStyle/>
        <a:p>
          <a:r>
            <a:rPr lang="en-US" dirty="0"/>
            <a:t>Workers’ Compensation Solutions</a:t>
          </a:r>
        </a:p>
      </dgm:t>
    </dgm:pt>
    <dgm:pt modelId="{4CD9C58A-F65E-4E38-A102-E820CA22FD06}" type="parTrans" cxnId="{C1D6679C-AB96-4CB4-B499-C4149634D4DB}">
      <dgm:prSet/>
      <dgm:spPr/>
      <dgm:t>
        <a:bodyPr/>
        <a:lstStyle/>
        <a:p>
          <a:endParaRPr lang="en-US"/>
        </a:p>
      </dgm:t>
    </dgm:pt>
    <dgm:pt modelId="{F3548E76-6A06-4FC6-A39E-B4BD806AED61}" type="sibTrans" cxnId="{C1D6679C-AB96-4CB4-B499-C4149634D4DB}">
      <dgm:prSet/>
      <dgm:spPr/>
      <dgm:t>
        <a:bodyPr/>
        <a:lstStyle/>
        <a:p>
          <a:endParaRPr lang="en-US"/>
        </a:p>
      </dgm:t>
    </dgm:pt>
    <dgm:pt modelId="{66F6DE5A-1CBC-4AB3-AD48-86D77046049E}">
      <dgm:prSet phldrT="[Text]"/>
      <dgm:spPr>
        <a:solidFill>
          <a:schemeClr val="accent4"/>
        </a:solidFill>
        <a:effectLst/>
      </dgm:spPr>
      <dgm:t>
        <a:bodyPr/>
        <a:lstStyle/>
        <a:p>
          <a:r>
            <a:rPr lang="en-US" dirty="0"/>
            <a:t>UPMC </a:t>
          </a:r>
          <a:r>
            <a:rPr lang="en-US" dirty="0" err="1"/>
            <a:t>WorkPartners</a:t>
          </a:r>
          <a:endParaRPr lang="en-US" dirty="0"/>
        </a:p>
      </dgm:t>
    </dgm:pt>
    <dgm:pt modelId="{48A77FBA-4B5B-47F5-B9CC-A5A1BE967AEF}" type="parTrans" cxnId="{9AF88FB4-2668-42C9-869E-283869306468}">
      <dgm:prSet/>
      <dgm:spPr/>
      <dgm:t>
        <a:bodyPr/>
        <a:lstStyle/>
        <a:p>
          <a:endParaRPr lang="en-US"/>
        </a:p>
      </dgm:t>
    </dgm:pt>
    <dgm:pt modelId="{4A9D2284-3D4D-4A41-B4A3-54DD2913448A}" type="sibTrans" cxnId="{9AF88FB4-2668-42C9-869E-283869306468}">
      <dgm:prSet/>
      <dgm:spPr/>
      <dgm:t>
        <a:bodyPr/>
        <a:lstStyle/>
        <a:p>
          <a:endParaRPr lang="en-US"/>
        </a:p>
      </dgm:t>
    </dgm:pt>
    <dgm:pt modelId="{6198F942-5A48-46B5-B851-1127F6DE7B8D}">
      <dgm:prSet phldrT="[Text]"/>
      <dgm:spPr>
        <a:solidFill>
          <a:schemeClr val="accent4"/>
        </a:solidFill>
        <a:effectLst/>
      </dgm:spPr>
      <dgm:t>
        <a:bodyPr/>
        <a:lstStyle/>
        <a:p>
          <a:r>
            <a:rPr lang="en-US" dirty="0" err="1"/>
            <a:t>EAP</a:t>
          </a:r>
          <a:r>
            <a:rPr lang="en-US" dirty="0"/>
            <a:t> </a:t>
          </a:r>
          <a:r>
            <a:rPr lang="en-US" i="1" dirty="0" err="1"/>
            <a:t>Life</a:t>
          </a:r>
          <a:r>
            <a:rPr lang="en-US" i="0" dirty="0" err="1"/>
            <a:t>Solutions</a:t>
          </a:r>
          <a:endParaRPr lang="en-US" dirty="0"/>
        </a:p>
      </dgm:t>
    </dgm:pt>
    <dgm:pt modelId="{1A4FE648-BB2C-4463-9D7D-E072AD042DEA}" type="parTrans" cxnId="{6866D161-A0B0-4F30-9BB3-09E2AF16BDDC}">
      <dgm:prSet/>
      <dgm:spPr/>
      <dgm:t>
        <a:bodyPr/>
        <a:lstStyle/>
        <a:p>
          <a:endParaRPr lang="en-US"/>
        </a:p>
      </dgm:t>
    </dgm:pt>
    <dgm:pt modelId="{F0FD6997-0814-4A1F-80F3-11A22E840D93}" type="sibTrans" cxnId="{6866D161-A0B0-4F30-9BB3-09E2AF16BDDC}">
      <dgm:prSet/>
      <dgm:spPr/>
      <dgm:t>
        <a:bodyPr/>
        <a:lstStyle/>
        <a:p>
          <a:endParaRPr lang="en-US"/>
        </a:p>
      </dgm:t>
    </dgm:pt>
    <dgm:pt modelId="{48B83E1A-EF42-476F-AFD3-57FF27010391}">
      <dgm:prSet phldrT="[Text]"/>
      <dgm:spPr>
        <a:solidFill>
          <a:schemeClr val="accent4"/>
        </a:solidFill>
        <a:effectLst/>
      </dgm:spPr>
      <dgm:t>
        <a:bodyPr/>
        <a:lstStyle/>
        <a:p>
          <a:r>
            <a:rPr lang="en-US" i="1" dirty="0" err="1"/>
            <a:t>My</a:t>
          </a:r>
          <a:r>
            <a:rPr lang="en-US" i="0" dirty="0" err="1"/>
            <a:t>Flex</a:t>
          </a:r>
          <a:r>
            <a:rPr lang="en-US" i="0" dirty="0"/>
            <a:t> Advantage </a:t>
          </a:r>
          <a:endParaRPr lang="en-US" i="1" dirty="0"/>
        </a:p>
      </dgm:t>
    </dgm:pt>
    <dgm:pt modelId="{173C92EC-3F5E-4529-A72A-A06A3CE4E6C3}" type="parTrans" cxnId="{848F1C45-6A1C-4FF3-B2F2-3AB0D82EDDF8}">
      <dgm:prSet/>
      <dgm:spPr/>
      <dgm:t>
        <a:bodyPr/>
        <a:lstStyle/>
        <a:p>
          <a:endParaRPr lang="en-US"/>
        </a:p>
      </dgm:t>
    </dgm:pt>
    <dgm:pt modelId="{4A789588-069E-4562-8219-3BC8656D8046}" type="sibTrans" cxnId="{848F1C45-6A1C-4FF3-B2F2-3AB0D82EDDF8}">
      <dgm:prSet/>
      <dgm:spPr/>
      <dgm:t>
        <a:bodyPr/>
        <a:lstStyle/>
        <a:p>
          <a:endParaRPr lang="en-US"/>
        </a:p>
      </dgm:t>
    </dgm:pt>
    <dgm:pt modelId="{88498F82-D285-4F7A-9929-04B6C939C2C4}" type="pres">
      <dgm:prSet presAssocID="{1233A5DB-B9F0-4880-A340-7F2D67EA481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D66A836-B640-40AB-975D-AB11823589AD}" type="pres">
      <dgm:prSet presAssocID="{3193528E-5593-4F40-8F08-B78DCB89D0B1}" presName="centerShape" presStyleLbl="node0" presStyleIdx="0" presStyleCnt="1" custScaleX="241446" custScaleY="241446"/>
      <dgm:spPr/>
    </dgm:pt>
    <dgm:pt modelId="{2C3DA3E9-8B63-4F89-8E18-E8BE48FFA4C1}" type="pres">
      <dgm:prSet presAssocID="{96EB5D09-642A-4224-88A1-52AE7AB9BD91}" presName="Name9" presStyleLbl="parChTrans1D2" presStyleIdx="0" presStyleCnt="12"/>
      <dgm:spPr/>
    </dgm:pt>
    <dgm:pt modelId="{9A3D15B3-441A-4C8E-987C-8AE6543F1FE5}" type="pres">
      <dgm:prSet presAssocID="{96EB5D09-642A-4224-88A1-52AE7AB9BD91}" presName="connTx" presStyleLbl="parChTrans1D2" presStyleIdx="0" presStyleCnt="12"/>
      <dgm:spPr/>
    </dgm:pt>
    <dgm:pt modelId="{F7CA01DF-0047-412E-9C97-6532BF10EEDA}" type="pres">
      <dgm:prSet presAssocID="{1EF0B5D9-5C35-4EE4-A924-51617959ACE4}" presName="node" presStyleLbl="node1" presStyleIdx="0" presStyleCnt="12" custScaleY="75951">
        <dgm:presLayoutVars>
          <dgm:bulletEnabled val="1"/>
        </dgm:presLayoutVars>
      </dgm:prSet>
      <dgm:spPr>
        <a:prstGeom prst="roundRect">
          <a:avLst/>
        </a:prstGeom>
      </dgm:spPr>
    </dgm:pt>
    <dgm:pt modelId="{D41709DD-73A7-4756-B304-1F5F251BC162}" type="pres">
      <dgm:prSet presAssocID="{57067312-F76C-48ED-BDA5-58A0EEC72F51}" presName="Name9" presStyleLbl="parChTrans1D2" presStyleIdx="1" presStyleCnt="12"/>
      <dgm:spPr/>
    </dgm:pt>
    <dgm:pt modelId="{12DA64D6-AB21-40EF-93DB-2599FFD0A989}" type="pres">
      <dgm:prSet presAssocID="{57067312-F76C-48ED-BDA5-58A0EEC72F51}" presName="connTx" presStyleLbl="parChTrans1D2" presStyleIdx="1" presStyleCnt="12"/>
      <dgm:spPr/>
    </dgm:pt>
    <dgm:pt modelId="{7AC3E7E9-EFBD-489D-BEF7-09B320E7D81B}" type="pres">
      <dgm:prSet presAssocID="{D0C24E1C-B63D-4BE3-9F70-BADCB277047E}" presName="node" presStyleLbl="node1" presStyleIdx="1" presStyleCnt="12" custScaleY="75951">
        <dgm:presLayoutVars>
          <dgm:bulletEnabled val="1"/>
        </dgm:presLayoutVars>
      </dgm:prSet>
      <dgm:spPr>
        <a:prstGeom prst="roundRect">
          <a:avLst/>
        </a:prstGeom>
      </dgm:spPr>
    </dgm:pt>
    <dgm:pt modelId="{95C52414-D364-42DE-BB4C-2CB8CFB6D84C}" type="pres">
      <dgm:prSet presAssocID="{05E4F805-CDC6-4D4B-913C-B0F270C990B0}" presName="Name9" presStyleLbl="parChTrans1D2" presStyleIdx="2" presStyleCnt="12"/>
      <dgm:spPr/>
    </dgm:pt>
    <dgm:pt modelId="{B6FE89C9-E8FA-4593-928A-BE59E0780BEB}" type="pres">
      <dgm:prSet presAssocID="{05E4F805-CDC6-4D4B-913C-B0F270C990B0}" presName="connTx" presStyleLbl="parChTrans1D2" presStyleIdx="2" presStyleCnt="12"/>
      <dgm:spPr/>
    </dgm:pt>
    <dgm:pt modelId="{934BFAA8-AE97-4AF7-8430-ECCB0AECCEFE}" type="pres">
      <dgm:prSet presAssocID="{2D73E7AF-9E70-4355-8A00-C88E7E586C7E}" presName="node" presStyleLbl="node1" presStyleIdx="2" presStyleCnt="12" custScaleY="75951">
        <dgm:presLayoutVars>
          <dgm:bulletEnabled val="1"/>
        </dgm:presLayoutVars>
      </dgm:prSet>
      <dgm:spPr>
        <a:prstGeom prst="roundRect">
          <a:avLst/>
        </a:prstGeom>
      </dgm:spPr>
    </dgm:pt>
    <dgm:pt modelId="{9E09316D-C976-4C01-9544-39103381C301}" type="pres">
      <dgm:prSet presAssocID="{582539C2-B5F2-4E71-85B0-6B08DD8D24AD}" presName="Name9" presStyleLbl="parChTrans1D2" presStyleIdx="3" presStyleCnt="12"/>
      <dgm:spPr/>
    </dgm:pt>
    <dgm:pt modelId="{F01B0E52-80CC-460D-85B6-CF784BEE69C9}" type="pres">
      <dgm:prSet presAssocID="{582539C2-B5F2-4E71-85B0-6B08DD8D24AD}" presName="connTx" presStyleLbl="parChTrans1D2" presStyleIdx="3" presStyleCnt="12"/>
      <dgm:spPr/>
    </dgm:pt>
    <dgm:pt modelId="{F029C392-38FC-4DD3-A136-451CEA56C73A}" type="pres">
      <dgm:prSet presAssocID="{08404370-D593-49B1-8BD3-A1D9CA654F6B}" presName="node" presStyleLbl="node1" presStyleIdx="3" presStyleCnt="12" custScaleY="75951">
        <dgm:presLayoutVars>
          <dgm:bulletEnabled val="1"/>
        </dgm:presLayoutVars>
      </dgm:prSet>
      <dgm:spPr>
        <a:prstGeom prst="roundRect">
          <a:avLst/>
        </a:prstGeom>
      </dgm:spPr>
    </dgm:pt>
    <dgm:pt modelId="{02285766-2342-40E0-9E2A-590F6B176CA3}" type="pres">
      <dgm:prSet presAssocID="{37C51FB7-78EB-4A3F-8C2E-03461DD27C0C}" presName="Name9" presStyleLbl="parChTrans1D2" presStyleIdx="4" presStyleCnt="12"/>
      <dgm:spPr/>
    </dgm:pt>
    <dgm:pt modelId="{70CBE935-8565-4D20-8B9B-5E697080AC56}" type="pres">
      <dgm:prSet presAssocID="{37C51FB7-78EB-4A3F-8C2E-03461DD27C0C}" presName="connTx" presStyleLbl="parChTrans1D2" presStyleIdx="4" presStyleCnt="12"/>
      <dgm:spPr/>
    </dgm:pt>
    <dgm:pt modelId="{22FADF83-92D9-4DEA-B50D-1AF0EA0BD893}" type="pres">
      <dgm:prSet presAssocID="{9230C1AD-F5A9-462E-8AB8-BD8B5AFB868D}" presName="node" presStyleLbl="node1" presStyleIdx="4" presStyleCnt="12" custScaleY="75951">
        <dgm:presLayoutVars>
          <dgm:bulletEnabled val="1"/>
        </dgm:presLayoutVars>
      </dgm:prSet>
      <dgm:spPr>
        <a:prstGeom prst="roundRect">
          <a:avLst/>
        </a:prstGeom>
      </dgm:spPr>
    </dgm:pt>
    <dgm:pt modelId="{6E84D5C4-8F7A-4B65-B010-7E818ACCD239}" type="pres">
      <dgm:prSet presAssocID="{949ABD80-7DCF-414E-9E47-973EB187793A}" presName="Name9" presStyleLbl="parChTrans1D2" presStyleIdx="5" presStyleCnt="12"/>
      <dgm:spPr/>
    </dgm:pt>
    <dgm:pt modelId="{F80E62FC-7949-49C7-A503-E3291FD18CFA}" type="pres">
      <dgm:prSet presAssocID="{949ABD80-7DCF-414E-9E47-973EB187793A}" presName="connTx" presStyleLbl="parChTrans1D2" presStyleIdx="5" presStyleCnt="12"/>
      <dgm:spPr/>
    </dgm:pt>
    <dgm:pt modelId="{5BA1CCE4-D72B-4075-8EB6-22C182169DA6}" type="pres">
      <dgm:prSet presAssocID="{D36E1B68-998D-4930-A251-2DD46D28CF72}" presName="node" presStyleLbl="node1" presStyleIdx="5" presStyleCnt="12" custScaleY="75951">
        <dgm:presLayoutVars>
          <dgm:bulletEnabled val="1"/>
        </dgm:presLayoutVars>
      </dgm:prSet>
      <dgm:spPr>
        <a:prstGeom prst="roundRect">
          <a:avLst/>
        </a:prstGeom>
      </dgm:spPr>
    </dgm:pt>
    <dgm:pt modelId="{B038970F-5AA1-47F5-BABC-C3D3BBB73E37}" type="pres">
      <dgm:prSet presAssocID="{9C355AB5-B6CA-4D8E-B753-20595468E987}" presName="Name9" presStyleLbl="parChTrans1D2" presStyleIdx="6" presStyleCnt="12"/>
      <dgm:spPr/>
    </dgm:pt>
    <dgm:pt modelId="{53F922F2-462A-4724-86A2-25BE45B31791}" type="pres">
      <dgm:prSet presAssocID="{9C355AB5-B6CA-4D8E-B753-20595468E987}" presName="connTx" presStyleLbl="parChTrans1D2" presStyleIdx="6" presStyleCnt="12"/>
      <dgm:spPr/>
    </dgm:pt>
    <dgm:pt modelId="{F63A97C2-0EA4-454F-AB76-BB18772D946A}" type="pres">
      <dgm:prSet presAssocID="{FB416F7A-D96D-4990-8C3C-E9F86BCF4B69}" presName="node" presStyleLbl="node1" presStyleIdx="6" presStyleCnt="12" custScaleY="75951">
        <dgm:presLayoutVars>
          <dgm:bulletEnabled val="1"/>
        </dgm:presLayoutVars>
      </dgm:prSet>
      <dgm:spPr>
        <a:prstGeom prst="roundRect">
          <a:avLst/>
        </a:prstGeom>
      </dgm:spPr>
    </dgm:pt>
    <dgm:pt modelId="{1867231E-66B5-40CA-B7F7-D5C49B2914AE}" type="pres">
      <dgm:prSet presAssocID="{41C5AA3E-AE4B-4B6C-8FDE-8BBD8C2F790B}" presName="Name9" presStyleLbl="parChTrans1D2" presStyleIdx="7" presStyleCnt="12"/>
      <dgm:spPr/>
    </dgm:pt>
    <dgm:pt modelId="{BA918921-88A0-4297-A293-A209D8A33BF0}" type="pres">
      <dgm:prSet presAssocID="{41C5AA3E-AE4B-4B6C-8FDE-8BBD8C2F790B}" presName="connTx" presStyleLbl="parChTrans1D2" presStyleIdx="7" presStyleCnt="12"/>
      <dgm:spPr/>
    </dgm:pt>
    <dgm:pt modelId="{9B800A97-C893-4D9D-9630-1D4C08C40AC8}" type="pres">
      <dgm:prSet presAssocID="{86FBA673-7E2E-4CDE-9B03-3FDB4F9979C7}" presName="node" presStyleLbl="node1" presStyleIdx="7" presStyleCnt="12" custScaleY="75951">
        <dgm:presLayoutVars>
          <dgm:bulletEnabled val="1"/>
        </dgm:presLayoutVars>
      </dgm:prSet>
      <dgm:spPr>
        <a:prstGeom prst="roundRect">
          <a:avLst/>
        </a:prstGeom>
      </dgm:spPr>
    </dgm:pt>
    <dgm:pt modelId="{4259150A-420D-4F10-A930-210BF7FAFA42}" type="pres">
      <dgm:prSet presAssocID="{4CD9C58A-F65E-4E38-A102-E820CA22FD06}" presName="Name9" presStyleLbl="parChTrans1D2" presStyleIdx="8" presStyleCnt="12"/>
      <dgm:spPr/>
    </dgm:pt>
    <dgm:pt modelId="{3798A28E-9422-4E4D-BE7F-C5674F76BA3B}" type="pres">
      <dgm:prSet presAssocID="{4CD9C58A-F65E-4E38-A102-E820CA22FD06}" presName="connTx" presStyleLbl="parChTrans1D2" presStyleIdx="8" presStyleCnt="12"/>
      <dgm:spPr/>
    </dgm:pt>
    <dgm:pt modelId="{C7092646-2B16-450F-8F79-5D801A55FBEE}" type="pres">
      <dgm:prSet presAssocID="{131B0CF6-B09C-4955-826D-873DAE3D19A9}" presName="node" presStyleLbl="node1" presStyleIdx="8" presStyleCnt="12" custScaleY="75951">
        <dgm:presLayoutVars>
          <dgm:bulletEnabled val="1"/>
        </dgm:presLayoutVars>
      </dgm:prSet>
      <dgm:spPr>
        <a:prstGeom prst="roundRect">
          <a:avLst/>
        </a:prstGeom>
      </dgm:spPr>
    </dgm:pt>
    <dgm:pt modelId="{9BAB702C-7B3D-4977-BD91-F56D10BCB867}" type="pres">
      <dgm:prSet presAssocID="{48A77FBA-4B5B-47F5-B9CC-A5A1BE967AEF}" presName="Name9" presStyleLbl="parChTrans1D2" presStyleIdx="9" presStyleCnt="12"/>
      <dgm:spPr/>
    </dgm:pt>
    <dgm:pt modelId="{79FCB439-D3A9-44A4-8E58-9C8A269C3871}" type="pres">
      <dgm:prSet presAssocID="{48A77FBA-4B5B-47F5-B9CC-A5A1BE967AEF}" presName="connTx" presStyleLbl="parChTrans1D2" presStyleIdx="9" presStyleCnt="12"/>
      <dgm:spPr/>
    </dgm:pt>
    <dgm:pt modelId="{DA432BE4-8470-4001-8AB5-051F7A87FF4C}" type="pres">
      <dgm:prSet presAssocID="{66F6DE5A-1CBC-4AB3-AD48-86D77046049E}" presName="node" presStyleLbl="node1" presStyleIdx="9" presStyleCnt="12" custScaleY="75951">
        <dgm:presLayoutVars>
          <dgm:bulletEnabled val="1"/>
        </dgm:presLayoutVars>
      </dgm:prSet>
      <dgm:spPr>
        <a:prstGeom prst="roundRect">
          <a:avLst/>
        </a:prstGeom>
      </dgm:spPr>
    </dgm:pt>
    <dgm:pt modelId="{9BB17DA6-683A-4714-A1DF-7C057B676455}" type="pres">
      <dgm:prSet presAssocID="{1A4FE648-BB2C-4463-9D7D-E072AD042DEA}" presName="Name9" presStyleLbl="parChTrans1D2" presStyleIdx="10" presStyleCnt="12"/>
      <dgm:spPr/>
    </dgm:pt>
    <dgm:pt modelId="{97EB08B8-C3ED-4A25-A8FF-9A44F28632BC}" type="pres">
      <dgm:prSet presAssocID="{1A4FE648-BB2C-4463-9D7D-E072AD042DEA}" presName="connTx" presStyleLbl="parChTrans1D2" presStyleIdx="10" presStyleCnt="12"/>
      <dgm:spPr/>
    </dgm:pt>
    <dgm:pt modelId="{2E464C59-3133-4E7A-9DEE-F3816244A22D}" type="pres">
      <dgm:prSet presAssocID="{6198F942-5A48-46B5-B851-1127F6DE7B8D}" presName="node" presStyleLbl="node1" presStyleIdx="10" presStyleCnt="12" custScaleY="75951">
        <dgm:presLayoutVars>
          <dgm:bulletEnabled val="1"/>
        </dgm:presLayoutVars>
      </dgm:prSet>
      <dgm:spPr>
        <a:prstGeom prst="roundRect">
          <a:avLst/>
        </a:prstGeom>
      </dgm:spPr>
    </dgm:pt>
    <dgm:pt modelId="{C2BD23E6-FA3B-4C37-8397-3CA2DBF55F0C}" type="pres">
      <dgm:prSet presAssocID="{173C92EC-3F5E-4529-A72A-A06A3CE4E6C3}" presName="Name9" presStyleLbl="parChTrans1D2" presStyleIdx="11" presStyleCnt="12"/>
      <dgm:spPr/>
    </dgm:pt>
    <dgm:pt modelId="{11866E31-B82A-471A-B494-43DC101EC760}" type="pres">
      <dgm:prSet presAssocID="{173C92EC-3F5E-4529-A72A-A06A3CE4E6C3}" presName="connTx" presStyleLbl="parChTrans1D2" presStyleIdx="11" presStyleCnt="12"/>
      <dgm:spPr/>
    </dgm:pt>
    <dgm:pt modelId="{C04649DB-B326-483E-B38B-054FE54B3968}" type="pres">
      <dgm:prSet presAssocID="{48B83E1A-EF42-476F-AFD3-57FF27010391}" presName="node" presStyleLbl="node1" presStyleIdx="11" presStyleCnt="12" custScaleY="75951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486D7900-2562-4FB1-9378-0B5860768E24}" type="presOf" srcId="{37C51FB7-78EB-4A3F-8C2E-03461DD27C0C}" destId="{70CBE935-8565-4D20-8B9B-5E697080AC56}" srcOrd="1" destOrd="0" presId="urn:microsoft.com/office/officeart/2005/8/layout/radial1"/>
    <dgm:cxn modelId="{A0F4800B-F12F-4BB5-B7F1-5FCFB2818826}" type="presOf" srcId="{D0C24E1C-B63D-4BE3-9F70-BADCB277047E}" destId="{7AC3E7E9-EFBD-489D-BEF7-09B320E7D81B}" srcOrd="0" destOrd="0" presId="urn:microsoft.com/office/officeart/2005/8/layout/radial1"/>
    <dgm:cxn modelId="{390D180C-FD95-4EC4-AB05-EF90C44D2DEF}" srcId="{3193528E-5593-4F40-8F08-B78DCB89D0B1}" destId="{2D73E7AF-9E70-4355-8A00-C88E7E586C7E}" srcOrd="2" destOrd="0" parTransId="{05E4F805-CDC6-4D4B-913C-B0F270C990B0}" sibTransId="{56B1406E-7857-47D9-8BA8-4989D321CC82}"/>
    <dgm:cxn modelId="{1DB0F60F-2236-4B53-A6B2-A4C07E7CECB6}" type="presOf" srcId="{582539C2-B5F2-4E71-85B0-6B08DD8D24AD}" destId="{F01B0E52-80CC-460D-85B6-CF784BEE69C9}" srcOrd="1" destOrd="0" presId="urn:microsoft.com/office/officeart/2005/8/layout/radial1"/>
    <dgm:cxn modelId="{63068C16-EB7B-4D50-87C1-1CB6698C2324}" type="presOf" srcId="{48A77FBA-4B5B-47F5-B9CC-A5A1BE967AEF}" destId="{79FCB439-D3A9-44A4-8E58-9C8A269C3871}" srcOrd="1" destOrd="0" presId="urn:microsoft.com/office/officeart/2005/8/layout/radial1"/>
    <dgm:cxn modelId="{E497E21A-4FF4-46F3-B680-4BCDE595A9A8}" type="presOf" srcId="{4CD9C58A-F65E-4E38-A102-E820CA22FD06}" destId="{4259150A-420D-4F10-A930-210BF7FAFA42}" srcOrd="0" destOrd="0" presId="urn:microsoft.com/office/officeart/2005/8/layout/radial1"/>
    <dgm:cxn modelId="{7025A81F-6AF1-4AC2-8D58-DCD2AA55F036}" srcId="{3193528E-5593-4F40-8F08-B78DCB89D0B1}" destId="{86FBA673-7E2E-4CDE-9B03-3FDB4F9979C7}" srcOrd="7" destOrd="0" parTransId="{41C5AA3E-AE4B-4B6C-8FDE-8BBD8C2F790B}" sibTransId="{F4AA070C-C7C5-4278-B429-99A365827C56}"/>
    <dgm:cxn modelId="{9B368123-3336-4739-9D34-FC65AB7256B2}" type="presOf" srcId="{2D73E7AF-9E70-4355-8A00-C88E7E586C7E}" destId="{934BFAA8-AE97-4AF7-8430-ECCB0AECCEFE}" srcOrd="0" destOrd="0" presId="urn:microsoft.com/office/officeart/2005/8/layout/radial1"/>
    <dgm:cxn modelId="{8C9CF427-FF91-4347-8F72-2466982FA5CF}" type="presOf" srcId="{86FBA673-7E2E-4CDE-9B03-3FDB4F9979C7}" destId="{9B800A97-C893-4D9D-9630-1D4C08C40AC8}" srcOrd="0" destOrd="0" presId="urn:microsoft.com/office/officeart/2005/8/layout/radial1"/>
    <dgm:cxn modelId="{2E788E2B-CCDE-461F-BC05-86B14F18316F}" type="presOf" srcId="{9C355AB5-B6CA-4D8E-B753-20595468E987}" destId="{B038970F-5AA1-47F5-BABC-C3D3BBB73E37}" srcOrd="0" destOrd="0" presId="urn:microsoft.com/office/officeart/2005/8/layout/radial1"/>
    <dgm:cxn modelId="{54B65F31-F142-425E-B765-B40F84E7D201}" type="presOf" srcId="{05E4F805-CDC6-4D4B-913C-B0F270C990B0}" destId="{B6FE89C9-E8FA-4593-928A-BE59E0780BEB}" srcOrd="1" destOrd="0" presId="urn:microsoft.com/office/officeart/2005/8/layout/radial1"/>
    <dgm:cxn modelId="{17BA4C33-91F0-40B7-95B5-AA46157908E2}" type="presOf" srcId="{41C5AA3E-AE4B-4B6C-8FDE-8BBD8C2F790B}" destId="{1867231E-66B5-40CA-B7F7-D5C49B2914AE}" srcOrd="0" destOrd="0" presId="urn:microsoft.com/office/officeart/2005/8/layout/radial1"/>
    <dgm:cxn modelId="{3DD1B13F-ECC7-43D4-ABDF-8E16EE99ABEF}" type="presOf" srcId="{131B0CF6-B09C-4955-826D-873DAE3D19A9}" destId="{C7092646-2B16-450F-8F79-5D801A55FBEE}" srcOrd="0" destOrd="0" presId="urn:microsoft.com/office/officeart/2005/8/layout/radial1"/>
    <dgm:cxn modelId="{CEE63E41-BC9D-427C-8A9C-C4A7D9793696}" type="presOf" srcId="{1233A5DB-B9F0-4880-A340-7F2D67EA4813}" destId="{88498F82-D285-4F7A-9929-04B6C939C2C4}" srcOrd="0" destOrd="0" presId="urn:microsoft.com/office/officeart/2005/8/layout/radial1"/>
    <dgm:cxn modelId="{6866D161-A0B0-4F30-9BB3-09E2AF16BDDC}" srcId="{3193528E-5593-4F40-8F08-B78DCB89D0B1}" destId="{6198F942-5A48-46B5-B851-1127F6DE7B8D}" srcOrd="10" destOrd="0" parTransId="{1A4FE648-BB2C-4463-9D7D-E072AD042DEA}" sibTransId="{F0FD6997-0814-4A1F-80F3-11A22E840D93}"/>
    <dgm:cxn modelId="{25783662-CF31-4A39-9BD1-103D231CABD9}" type="presOf" srcId="{949ABD80-7DCF-414E-9E47-973EB187793A}" destId="{F80E62FC-7949-49C7-A503-E3291FD18CFA}" srcOrd="1" destOrd="0" presId="urn:microsoft.com/office/officeart/2005/8/layout/radial1"/>
    <dgm:cxn modelId="{121B7664-0A90-440E-9B89-411FBF8689B2}" type="presOf" srcId="{9230C1AD-F5A9-462E-8AB8-BD8B5AFB868D}" destId="{22FADF83-92D9-4DEA-B50D-1AF0EA0BD893}" srcOrd="0" destOrd="0" presId="urn:microsoft.com/office/officeart/2005/8/layout/radial1"/>
    <dgm:cxn modelId="{848F1C45-6A1C-4FF3-B2F2-3AB0D82EDDF8}" srcId="{3193528E-5593-4F40-8F08-B78DCB89D0B1}" destId="{48B83E1A-EF42-476F-AFD3-57FF27010391}" srcOrd="11" destOrd="0" parTransId="{173C92EC-3F5E-4529-A72A-A06A3CE4E6C3}" sibTransId="{4A789588-069E-4562-8219-3BC8656D8046}"/>
    <dgm:cxn modelId="{16460D47-0712-42B3-9E32-0FE5AF0357D8}" srcId="{3193528E-5593-4F40-8F08-B78DCB89D0B1}" destId="{D0C24E1C-B63D-4BE3-9F70-BADCB277047E}" srcOrd="1" destOrd="0" parTransId="{57067312-F76C-48ED-BDA5-58A0EEC72F51}" sibTransId="{CA03051D-8BE7-416F-9EAB-14FE12C8B97D}"/>
    <dgm:cxn modelId="{CC3CF26B-09A8-44E6-AB1F-FF96966863EA}" type="presOf" srcId="{96EB5D09-642A-4224-88A1-52AE7AB9BD91}" destId="{9A3D15B3-441A-4C8E-987C-8AE6543F1FE5}" srcOrd="1" destOrd="0" presId="urn:microsoft.com/office/officeart/2005/8/layout/radial1"/>
    <dgm:cxn modelId="{98CA684F-F56E-444F-B45A-61224BC48AC1}" srcId="{3193528E-5593-4F40-8F08-B78DCB89D0B1}" destId="{D36E1B68-998D-4930-A251-2DD46D28CF72}" srcOrd="5" destOrd="0" parTransId="{949ABD80-7DCF-414E-9E47-973EB187793A}" sibTransId="{70348330-B748-466D-841C-9B6E2ED494EE}"/>
    <dgm:cxn modelId="{B94EB571-1878-4A4F-98AA-A9AD5DA99CAA}" srcId="{3193528E-5593-4F40-8F08-B78DCB89D0B1}" destId="{FB416F7A-D96D-4990-8C3C-E9F86BCF4B69}" srcOrd="6" destOrd="0" parTransId="{9C355AB5-B6CA-4D8E-B753-20595468E987}" sibTransId="{ECCD3A83-D31E-42A3-8BA8-F8D14A0ACDB1}"/>
    <dgm:cxn modelId="{33EAE275-3F8F-418E-AB08-B80684CADF99}" type="presOf" srcId="{41C5AA3E-AE4B-4B6C-8FDE-8BBD8C2F790B}" destId="{BA918921-88A0-4297-A293-A209D8A33BF0}" srcOrd="1" destOrd="0" presId="urn:microsoft.com/office/officeart/2005/8/layout/radial1"/>
    <dgm:cxn modelId="{43F69E76-15FC-4E49-9890-AA37764C7604}" type="presOf" srcId="{66F6DE5A-1CBC-4AB3-AD48-86D77046049E}" destId="{DA432BE4-8470-4001-8AB5-051F7A87FF4C}" srcOrd="0" destOrd="0" presId="urn:microsoft.com/office/officeart/2005/8/layout/radial1"/>
    <dgm:cxn modelId="{60619C57-718C-4E24-8009-24861F781F0A}" type="presOf" srcId="{3193528E-5593-4F40-8F08-B78DCB89D0B1}" destId="{2D66A836-B640-40AB-975D-AB11823589AD}" srcOrd="0" destOrd="0" presId="urn:microsoft.com/office/officeart/2005/8/layout/radial1"/>
    <dgm:cxn modelId="{DE631B59-B89C-4185-9067-A478935C9BFB}" srcId="{3193528E-5593-4F40-8F08-B78DCB89D0B1}" destId="{08404370-D593-49B1-8BD3-A1D9CA654F6B}" srcOrd="3" destOrd="0" parTransId="{582539C2-B5F2-4E71-85B0-6B08DD8D24AD}" sibTransId="{047BEF7E-1A90-4F64-B4E9-28FE7698B0C7}"/>
    <dgm:cxn modelId="{3D119F7A-BDFE-4C08-8181-20F3EE9E14CF}" type="presOf" srcId="{FB416F7A-D96D-4990-8C3C-E9F86BCF4B69}" destId="{F63A97C2-0EA4-454F-AB76-BB18772D946A}" srcOrd="0" destOrd="0" presId="urn:microsoft.com/office/officeart/2005/8/layout/radial1"/>
    <dgm:cxn modelId="{B778A686-8DC5-4248-9838-D4D5C4251FBC}" srcId="{3193528E-5593-4F40-8F08-B78DCB89D0B1}" destId="{9230C1AD-F5A9-462E-8AB8-BD8B5AFB868D}" srcOrd="4" destOrd="0" parTransId="{37C51FB7-78EB-4A3F-8C2E-03461DD27C0C}" sibTransId="{369C5BF9-7405-4DBC-9A72-C8696BA338F0}"/>
    <dgm:cxn modelId="{B164FA88-4736-46EB-A54D-F83564D7F965}" type="presOf" srcId="{173C92EC-3F5E-4529-A72A-A06A3CE4E6C3}" destId="{11866E31-B82A-471A-B494-43DC101EC760}" srcOrd="1" destOrd="0" presId="urn:microsoft.com/office/officeart/2005/8/layout/radial1"/>
    <dgm:cxn modelId="{2C516C8B-1891-483B-95BE-F5B6787FD75A}" srcId="{1233A5DB-B9F0-4880-A340-7F2D67EA4813}" destId="{3193528E-5593-4F40-8F08-B78DCB89D0B1}" srcOrd="0" destOrd="0" parTransId="{56AC7140-2496-487D-97C9-C0354D32E05C}" sibTransId="{1A07F74B-F69E-4D50-A595-57F1B1E02AF2}"/>
    <dgm:cxn modelId="{745F748C-4004-405B-B9DC-B3DD2F62B91E}" type="presOf" srcId="{1EF0B5D9-5C35-4EE4-A924-51617959ACE4}" destId="{F7CA01DF-0047-412E-9C97-6532BF10EEDA}" srcOrd="0" destOrd="0" presId="urn:microsoft.com/office/officeart/2005/8/layout/radial1"/>
    <dgm:cxn modelId="{66FE7893-2F58-4B05-92C2-B6C9C65EFA6A}" srcId="{3193528E-5593-4F40-8F08-B78DCB89D0B1}" destId="{1EF0B5D9-5C35-4EE4-A924-51617959ACE4}" srcOrd="0" destOrd="0" parTransId="{96EB5D09-642A-4224-88A1-52AE7AB9BD91}" sibTransId="{79C15FC1-C22E-4BD1-BB33-BBFDE534E434}"/>
    <dgm:cxn modelId="{11F28B99-D0FF-47EB-8422-5CF22744C851}" type="presOf" srcId="{173C92EC-3F5E-4529-A72A-A06A3CE4E6C3}" destId="{C2BD23E6-FA3B-4C37-8397-3CA2DBF55F0C}" srcOrd="0" destOrd="0" presId="urn:microsoft.com/office/officeart/2005/8/layout/radial1"/>
    <dgm:cxn modelId="{C1D6679C-AB96-4CB4-B499-C4149634D4DB}" srcId="{3193528E-5593-4F40-8F08-B78DCB89D0B1}" destId="{131B0CF6-B09C-4955-826D-873DAE3D19A9}" srcOrd="8" destOrd="0" parTransId="{4CD9C58A-F65E-4E38-A102-E820CA22FD06}" sibTransId="{F3548E76-6A06-4FC6-A39E-B4BD806AED61}"/>
    <dgm:cxn modelId="{72CCDA9E-482B-4524-961A-91EBC4762FFE}" type="presOf" srcId="{37C51FB7-78EB-4A3F-8C2E-03461DD27C0C}" destId="{02285766-2342-40E0-9E2A-590F6B176CA3}" srcOrd="0" destOrd="0" presId="urn:microsoft.com/office/officeart/2005/8/layout/radial1"/>
    <dgm:cxn modelId="{976CA0A3-29BC-409F-A7D7-2D0AA4115ED9}" type="presOf" srcId="{05E4F805-CDC6-4D4B-913C-B0F270C990B0}" destId="{95C52414-D364-42DE-BB4C-2CB8CFB6D84C}" srcOrd="0" destOrd="0" presId="urn:microsoft.com/office/officeart/2005/8/layout/radial1"/>
    <dgm:cxn modelId="{C76873A9-6CB6-4560-828E-A36F937489C4}" type="presOf" srcId="{949ABD80-7DCF-414E-9E47-973EB187793A}" destId="{6E84D5C4-8F7A-4B65-B010-7E818ACCD239}" srcOrd="0" destOrd="0" presId="urn:microsoft.com/office/officeart/2005/8/layout/radial1"/>
    <dgm:cxn modelId="{81F6C1AA-1D33-45C9-8630-E88DC0825F75}" type="presOf" srcId="{96EB5D09-642A-4224-88A1-52AE7AB9BD91}" destId="{2C3DA3E9-8B63-4F89-8E18-E8BE48FFA4C1}" srcOrd="0" destOrd="0" presId="urn:microsoft.com/office/officeart/2005/8/layout/radial1"/>
    <dgm:cxn modelId="{9AF88FB4-2668-42C9-869E-283869306468}" srcId="{3193528E-5593-4F40-8F08-B78DCB89D0B1}" destId="{66F6DE5A-1CBC-4AB3-AD48-86D77046049E}" srcOrd="9" destOrd="0" parTransId="{48A77FBA-4B5B-47F5-B9CC-A5A1BE967AEF}" sibTransId="{4A9D2284-3D4D-4A41-B4A3-54DD2913448A}"/>
    <dgm:cxn modelId="{F8E1D2B7-AE6D-4705-B927-35C4030EB4E0}" type="presOf" srcId="{4CD9C58A-F65E-4E38-A102-E820CA22FD06}" destId="{3798A28E-9422-4E4D-BE7F-C5674F76BA3B}" srcOrd="1" destOrd="0" presId="urn:microsoft.com/office/officeart/2005/8/layout/radial1"/>
    <dgm:cxn modelId="{B3F420BA-E2E2-4791-A91B-E2A4C08894B4}" type="presOf" srcId="{9C355AB5-B6CA-4D8E-B753-20595468E987}" destId="{53F922F2-462A-4724-86A2-25BE45B31791}" srcOrd="1" destOrd="0" presId="urn:microsoft.com/office/officeart/2005/8/layout/radial1"/>
    <dgm:cxn modelId="{A03506C4-3617-4871-944D-31013FD2D7CE}" type="presOf" srcId="{57067312-F76C-48ED-BDA5-58A0EEC72F51}" destId="{D41709DD-73A7-4756-B304-1F5F251BC162}" srcOrd="0" destOrd="0" presId="urn:microsoft.com/office/officeart/2005/8/layout/radial1"/>
    <dgm:cxn modelId="{66959DC6-DBA6-41C0-9D31-633122824CA3}" type="presOf" srcId="{582539C2-B5F2-4E71-85B0-6B08DD8D24AD}" destId="{9E09316D-C976-4C01-9544-39103381C301}" srcOrd="0" destOrd="0" presId="urn:microsoft.com/office/officeart/2005/8/layout/radial1"/>
    <dgm:cxn modelId="{50079BC7-1ABE-4883-B893-69F70B29FB50}" type="presOf" srcId="{1A4FE648-BB2C-4463-9D7D-E072AD042DEA}" destId="{97EB08B8-C3ED-4A25-A8FF-9A44F28632BC}" srcOrd="1" destOrd="0" presId="urn:microsoft.com/office/officeart/2005/8/layout/radial1"/>
    <dgm:cxn modelId="{42403DCB-3873-4481-8600-1FC5A777850E}" type="presOf" srcId="{08404370-D593-49B1-8BD3-A1D9CA654F6B}" destId="{F029C392-38FC-4DD3-A136-451CEA56C73A}" srcOrd="0" destOrd="0" presId="urn:microsoft.com/office/officeart/2005/8/layout/radial1"/>
    <dgm:cxn modelId="{AF86AAD3-130E-4B86-9349-9CB5B813B1D3}" type="presOf" srcId="{57067312-F76C-48ED-BDA5-58A0EEC72F51}" destId="{12DA64D6-AB21-40EF-93DB-2599FFD0A989}" srcOrd="1" destOrd="0" presId="urn:microsoft.com/office/officeart/2005/8/layout/radial1"/>
    <dgm:cxn modelId="{A4BCBED8-72B7-4757-B63A-2D14A71901FA}" type="presOf" srcId="{6198F942-5A48-46B5-B851-1127F6DE7B8D}" destId="{2E464C59-3133-4E7A-9DEE-F3816244A22D}" srcOrd="0" destOrd="0" presId="urn:microsoft.com/office/officeart/2005/8/layout/radial1"/>
    <dgm:cxn modelId="{E2D890EB-7E66-448E-822F-0C4E0928C896}" type="presOf" srcId="{48B83E1A-EF42-476F-AFD3-57FF27010391}" destId="{C04649DB-B326-483E-B38B-054FE54B3968}" srcOrd="0" destOrd="0" presId="urn:microsoft.com/office/officeart/2005/8/layout/radial1"/>
    <dgm:cxn modelId="{6735DBF3-C9CA-42C1-BB72-886E5C4A319C}" type="presOf" srcId="{48A77FBA-4B5B-47F5-B9CC-A5A1BE967AEF}" destId="{9BAB702C-7B3D-4977-BD91-F56D10BCB867}" srcOrd="0" destOrd="0" presId="urn:microsoft.com/office/officeart/2005/8/layout/radial1"/>
    <dgm:cxn modelId="{66E1DEFC-5B7E-4892-9EC4-E48D483C7871}" type="presOf" srcId="{1A4FE648-BB2C-4463-9D7D-E072AD042DEA}" destId="{9BB17DA6-683A-4714-A1DF-7C057B676455}" srcOrd="0" destOrd="0" presId="urn:microsoft.com/office/officeart/2005/8/layout/radial1"/>
    <dgm:cxn modelId="{FB75E3FD-48A2-41B7-8A6C-ADD803E85C71}" type="presOf" srcId="{D36E1B68-998D-4930-A251-2DD46D28CF72}" destId="{5BA1CCE4-D72B-4075-8EB6-22C182169DA6}" srcOrd="0" destOrd="0" presId="urn:microsoft.com/office/officeart/2005/8/layout/radial1"/>
    <dgm:cxn modelId="{E7C0F119-7477-4A5B-B409-669FB4C84A62}" type="presParOf" srcId="{88498F82-D285-4F7A-9929-04B6C939C2C4}" destId="{2D66A836-B640-40AB-975D-AB11823589AD}" srcOrd="0" destOrd="0" presId="urn:microsoft.com/office/officeart/2005/8/layout/radial1"/>
    <dgm:cxn modelId="{459CE817-6D71-4249-A6D2-EC25D805DA18}" type="presParOf" srcId="{88498F82-D285-4F7A-9929-04B6C939C2C4}" destId="{2C3DA3E9-8B63-4F89-8E18-E8BE48FFA4C1}" srcOrd="1" destOrd="0" presId="urn:microsoft.com/office/officeart/2005/8/layout/radial1"/>
    <dgm:cxn modelId="{15EBE3D3-E5B6-4F9D-A156-9C6F60F31AE7}" type="presParOf" srcId="{2C3DA3E9-8B63-4F89-8E18-E8BE48FFA4C1}" destId="{9A3D15B3-441A-4C8E-987C-8AE6543F1FE5}" srcOrd="0" destOrd="0" presId="urn:microsoft.com/office/officeart/2005/8/layout/radial1"/>
    <dgm:cxn modelId="{C268C4ED-1199-4F4A-810C-D0337083AAA1}" type="presParOf" srcId="{88498F82-D285-4F7A-9929-04B6C939C2C4}" destId="{F7CA01DF-0047-412E-9C97-6532BF10EEDA}" srcOrd="2" destOrd="0" presId="urn:microsoft.com/office/officeart/2005/8/layout/radial1"/>
    <dgm:cxn modelId="{4BEB629A-9AF3-40ED-894E-77F1172C6C70}" type="presParOf" srcId="{88498F82-D285-4F7A-9929-04B6C939C2C4}" destId="{D41709DD-73A7-4756-B304-1F5F251BC162}" srcOrd="3" destOrd="0" presId="urn:microsoft.com/office/officeart/2005/8/layout/radial1"/>
    <dgm:cxn modelId="{255A3E9E-392D-4D58-9000-0C27120F5191}" type="presParOf" srcId="{D41709DD-73A7-4756-B304-1F5F251BC162}" destId="{12DA64D6-AB21-40EF-93DB-2599FFD0A989}" srcOrd="0" destOrd="0" presId="urn:microsoft.com/office/officeart/2005/8/layout/radial1"/>
    <dgm:cxn modelId="{47D922BC-6B04-4CA6-B687-BFE30E576959}" type="presParOf" srcId="{88498F82-D285-4F7A-9929-04B6C939C2C4}" destId="{7AC3E7E9-EFBD-489D-BEF7-09B320E7D81B}" srcOrd="4" destOrd="0" presId="urn:microsoft.com/office/officeart/2005/8/layout/radial1"/>
    <dgm:cxn modelId="{E3371D8B-ABCE-4512-BD67-743779A356EA}" type="presParOf" srcId="{88498F82-D285-4F7A-9929-04B6C939C2C4}" destId="{95C52414-D364-42DE-BB4C-2CB8CFB6D84C}" srcOrd="5" destOrd="0" presId="urn:microsoft.com/office/officeart/2005/8/layout/radial1"/>
    <dgm:cxn modelId="{367F2219-2705-4DF0-A09B-483FBEE1909A}" type="presParOf" srcId="{95C52414-D364-42DE-BB4C-2CB8CFB6D84C}" destId="{B6FE89C9-E8FA-4593-928A-BE59E0780BEB}" srcOrd="0" destOrd="0" presId="urn:microsoft.com/office/officeart/2005/8/layout/radial1"/>
    <dgm:cxn modelId="{47658918-3BDC-4049-84AF-0F598B32122A}" type="presParOf" srcId="{88498F82-D285-4F7A-9929-04B6C939C2C4}" destId="{934BFAA8-AE97-4AF7-8430-ECCB0AECCEFE}" srcOrd="6" destOrd="0" presId="urn:microsoft.com/office/officeart/2005/8/layout/radial1"/>
    <dgm:cxn modelId="{991AF4A7-3323-47BF-8A9F-00C1735F585B}" type="presParOf" srcId="{88498F82-D285-4F7A-9929-04B6C939C2C4}" destId="{9E09316D-C976-4C01-9544-39103381C301}" srcOrd="7" destOrd="0" presId="urn:microsoft.com/office/officeart/2005/8/layout/radial1"/>
    <dgm:cxn modelId="{C2103B14-5802-455B-8B2A-975008D046C9}" type="presParOf" srcId="{9E09316D-C976-4C01-9544-39103381C301}" destId="{F01B0E52-80CC-460D-85B6-CF784BEE69C9}" srcOrd="0" destOrd="0" presId="urn:microsoft.com/office/officeart/2005/8/layout/radial1"/>
    <dgm:cxn modelId="{8A515B2C-BFC5-4F80-BEC6-D45CA814FC35}" type="presParOf" srcId="{88498F82-D285-4F7A-9929-04B6C939C2C4}" destId="{F029C392-38FC-4DD3-A136-451CEA56C73A}" srcOrd="8" destOrd="0" presId="urn:microsoft.com/office/officeart/2005/8/layout/radial1"/>
    <dgm:cxn modelId="{24B04056-96CC-44E0-BA34-C6B1C144A8AB}" type="presParOf" srcId="{88498F82-D285-4F7A-9929-04B6C939C2C4}" destId="{02285766-2342-40E0-9E2A-590F6B176CA3}" srcOrd="9" destOrd="0" presId="urn:microsoft.com/office/officeart/2005/8/layout/radial1"/>
    <dgm:cxn modelId="{20B11CCD-BC29-4C77-ADB0-A7FE519E1EA9}" type="presParOf" srcId="{02285766-2342-40E0-9E2A-590F6B176CA3}" destId="{70CBE935-8565-4D20-8B9B-5E697080AC56}" srcOrd="0" destOrd="0" presId="urn:microsoft.com/office/officeart/2005/8/layout/radial1"/>
    <dgm:cxn modelId="{DA6EBAC4-7B2E-4230-AC91-83EA54FDB852}" type="presParOf" srcId="{88498F82-D285-4F7A-9929-04B6C939C2C4}" destId="{22FADF83-92D9-4DEA-B50D-1AF0EA0BD893}" srcOrd="10" destOrd="0" presId="urn:microsoft.com/office/officeart/2005/8/layout/radial1"/>
    <dgm:cxn modelId="{F17882E0-09E0-4D8E-8205-B17236A004F1}" type="presParOf" srcId="{88498F82-D285-4F7A-9929-04B6C939C2C4}" destId="{6E84D5C4-8F7A-4B65-B010-7E818ACCD239}" srcOrd="11" destOrd="0" presId="urn:microsoft.com/office/officeart/2005/8/layout/radial1"/>
    <dgm:cxn modelId="{6DC9DE6B-0C06-4E9D-9BC1-713D9CD87091}" type="presParOf" srcId="{6E84D5C4-8F7A-4B65-B010-7E818ACCD239}" destId="{F80E62FC-7949-49C7-A503-E3291FD18CFA}" srcOrd="0" destOrd="0" presId="urn:microsoft.com/office/officeart/2005/8/layout/radial1"/>
    <dgm:cxn modelId="{FD0779C6-63E2-4583-8199-88A1695674AE}" type="presParOf" srcId="{88498F82-D285-4F7A-9929-04B6C939C2C4}" destId="{5BA1CCE4-D72B-4075-8EB6-22C182169DA6}" srcOrd="12" destOrd="0" presId="urn:microsoft.com/office/officeart/2005/8/layout/radial1"/>
    <dgm:cxn modelId="{3ABACE63-95CE-4D5E-8A3E-75A22C9032E5}" type="presParOf" srcId="{88498F82-D285-4F7A-9929-04B6C939C2C4}" destId="{B038970F-5AA1-47F5-BABC-C3D3BBB73E37}" srcOrd="13" destOrd="0" presId="urn:microsoft.com/office/officeart/2005/8/layout/radial1"/>
    <dgm:cxn modelId="{8BC1AEB3-A83B-44DA-8956-CE20867FDC84}" type="presParOf" srcId="{B038970F-5AA1-47F5-BABC-C3D3BBB73E37}" destId="{53F922F2-462A-4724-86A2-25BE45B31791}" srcOrd="0" destOrd="0" presId="urn:microsoft.com/office/officeart/2005/8/layout/radial1"/>
    <dgm:cxn modelId="{90425C18-F330-4851-AF9C-705B763273A6}" type="presParOf" srcId="{88498F82-D285-4F7A-9929-04B6C939C2C4}" destId="{F63A97C2-0EA4-454F-AB76-BB18772D946A}" srcOrd="14" destOrd="0" presId="urn:microsoft.com/office/officeart/2005/8/layout/radial1"/>
    <dgm:cxn modelId="{58E6F9C6-70EC-4AF6-AAC8-9C9CE196E1E1}" type="presParOf" srcId="{88498F82-D285-4F7A-9929-04B6C939C2C4}" destId="{1867231E-66B5-40CA-B7F7-D5C49B2914AE}" srcOrd="15" destOrd="0" presId="urn:microsoft.com/office/officeart/2005/8/layout/radial1"/>
    <dgm:cxn modelId="{9C788164-7CE6-4E31-98EE-6DEACF434E9B}" type="presParOf" srcId="{1867231E-66B5-40CA-B7F7-D5C49B2914AE}" destId="{BA918921-88A0-4297-A293-A209D8A33BF0}" srcOrd="0" destOrd="0" presId="urn:microsoft.com/office/officeart/2005/8/layout/radial1"/>
    <dgm:cxn modelId="{D97A6574-F3F9-4823-A9BF-3242782A0784}" type="presParOf" srcId="{88498F82-D285-4F7A-9929-04B6C939C2C4}" destId="{9B800A97-C893-4D9D-9630-1D4C08C40AC8}" srcOrd="16" destOrd="0" presId="urn:microsoft.com/office/officeart/2005/8/layout/radial1"/>
    <dgm:cxn modelId="{12DA7359-FEB0-4FC1-9862-2B39343AA402}" type="presParOf" srcId="{88498F82-D285-4F7A-9929-04B6C939C2C4}" destId="{4259150A-420D-4F10-A930-210BF7FAFA42}" srcOrd="17" destOrd="0" presId="urn:microsoft.com/office/officeart/2005/8/layout/radial1"/>
    <dgm:cxn modelId="{2AAABB9F-0AF9-40EC-9B45-93856FD9C9E1}" type="presParOf" srcId="{4259150A-420D-4F10-A930-210BF7FAFA42}" destId="{3798A28E-9422-4E4D-BE7F-C5674F76BA3B}" srcOrd="0" destOrd="0" presId="urn:microsoft.com/office/officeart/2005/8/layout/radial1"/>
    <dgm:cxn modelId="{1908D505-6BF7-4896-8648-8F0F9B1A8B47}" type="presParOf" srcId="{88498F82-D285-4F7A-9929-04B6C939C2C4}" destId="{C7092646-2B16-450F-8F79-5D801A55FBEE}" srcOrd="18" destOrd="0" presId="urn:microsoft.com/office/officeart/2005/8/layout/radial1"/>
    <dgm:cxn modelId="{F77A41F5-E14F-4C15-9945-4791AC483365}" type="presParOf" srcId="{88498F82-D285-4F7A-9929-04B6C939C2C4}" destId="{9BAB702C-7B3D-4977-BD91-F56D10BCB867}" srcOrd="19" destOrd="0" presId="urn:microsoft.com/office/officeart/2005/8/layout/radial1"/>
    <dgm:cxn modelId="{78C7B976-4717-445E-89DC-9A818C66BD47}" type="presParOf" srcId="{9BAB702C-7B3D-4977-BD91-F56D10BCB867}" destId="{79FCB439-D3A9-44A4-8E58-9C8A269C3871}" srcOrd="0" destOrd="0" presId="urn:microsoft.com/office/officeart/2005/8/layout/radial1"/>
    <dgm:cxn modelId="{1EAE2AF7-5184-4D39-BC8C-68823E1CEBC1}" type="presParOf" srcId="{88498F82-D285-4F7A-9929-04B6C939C2C4}" destId="{DA432BE4-8470-4001-8AB5-051F7A87FF4C}" srcOrd="20" destOrd="0" presId="urn:microsoft.com/office/officeart/2005/8/layout/radial1"/>
    <dgm:cxn modelId="{77F07EFF-AD0D-41DF-BCFA-FF9F0DDAB585}" type="presParOf" srcId="{88498F82-D285-4F7A-9929-04B6C939C2C4}" destId="{9BB17DA6-683A-4714-A1DF-7C057B676455}" srcOrd="21" destOrd="0" presId="urn:microsoft.com/office/officeart/2005/8/layout/radial1"/>
    <dgm:cxn modelId="{69FC1E43-C654-498C-963F-839799B2761C}" type="presParOf" srcId="{9BB17DA6-683A-4714-A1DF-7C057B676455}" destId="{97EB08B8-C3ED-4A25-A8FF-9A44F28632BC}" srcOrd="0" destOrd="0" presId="urn:microsoft.com/office/officeart/2005/8/layout/radial1"/>
    <dgm:cxn modelId="{E80AF785-9CAE-4758-B9B2-929DFE20D248}" type="presParOf" srcId="{88498F82-D285-4F7A-9929-04B6C939C2C4}" destId="{2E464C59-3133-4E7A-9DEE-F3816244A22D}" srcOrd="22" destOrd="0" presId="urn:microsoft.com/office/officeart/2005/8/layout/radial1"/>
    <dgm:cxn modelId="{C07E5057-BFF1-4412-9CAA-8B0864095691}" type="presParOf" srcId="{88498F82-D285-4F7A-9929-04B6C939C2C4}" destId="{C2BD23E6-FA3B-4C37-8397-3CA2DBF55F0C}" srcOrd="23" destOrd="0" presId="urn:microsoft.com/office/officeart/2005/8/layout/radial1"/>
    <dgm:cxn modelId="{79947533-A031-4ED3-B4D3-000988A7CD02}" type="presParOf" srcId="{C2BD23E6-FA3B-4C37-8397-3CA2DBF55F0C}" destId="{11866E31-B82A-471A-B494-43DC101EC760}" srcOrd="0" destOrd="0" presId="urn:microsoft.com/office/officeart/2005/8/layout/radial1"/>
    <dgm:cxn modelId="{D57841A9-AD79-4F7D-95F1-5CFB5B78EFA8}" type="presParOf" srcId="{88498F82-D285-4F7A-9929-04B6C939C2C4}" destId="{C04649DB-B326-483E-B38B-054FE54B3968}" srcOrd="2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5AB59F-9558-431C-814D-7F56941B724E}" type="doc">
      <dgm:prSet loTypeId="urn:microsoft.com/office/officeart/2005/8/layout/hList6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B0EA11-B048-4746-B9B5-769BD727E00E}">
      <dgm:prSet phldrT="[Text]" custT="1"/>
      <dgm:spPr/>
      <dgm:t>
        <a:bodyPr/>
        <a:lstStyle/>
        <a:p>
          <a:pPr algn="l"/>
          <a:r>
            <a:rPr lang="en-US" sz="140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Housing partnerships</a:t>
          </a:r>
        </a:p>
      </dgm:t>
    </dgm:pt>
    <dgm:pt modelId="{A796AE07-9947-4CC2-8C54-63C4197646CB}">
      <dgm:prSet phldrT="[Text]" custT="1"/>
      <dgm:spPr/>
      <dgm:t>
        <a:bodyPr/>
        <a:lstStyle/>
        <a:p>
          <a:r>
            <a:rPr lang="en-US" sz="2000" b="1" dirty="0">
              <a:latin typeface="+mn-lt"/>
              <a:cs typeface="Arial" panose="020B0604020202020204" pitchFamily="34" charset="0"/>
            </a:rPr>
            <a:t>Address Social Determinants</a:t>
          </a:r>
        </a:p>
      </dgm:t>
    </dgm:pt>
    <dgm:pt modelId="{9A088421-662A-436B-AE88-730DEFFD1F52}" type="sibTrans" cxnId="{28D66B79-2CF9-4596-A052-43226158F8C2}">
      <dgm:prSet/>
      <dgm:spPr/>
      <dgm:t>
        <a:bodyPr/>
        <a:lstStyle/>
        <a:p>
          <a:endParaRPr lang="en-US"/>
        </a:p>
      </dgm:t>
    </dgm:pt>
    <dgm:pt modelId="{983E9259-6DA1-450F-A56F-71240D214552}" type="parTrans" cxnId="{28D66B79-2CF9-4596-A052-43226158F8C2}">
      <dgm:prSet/>
      <dgm:spPr/>
      <dgm:t>
        <a:bodyPr/>
        <a:lstStyle/>
        <a:p>
          <a:endParaRPr lang="en-US"/>
        </a:p>
      </dgm:t>
    </dgm:pt>
    <dgm:pt modelId="{21CB5781-5594-4EF5-81DE-88B9CF293A40}" type="sibTrans" cxnId="{202E8877-979E-45EC-B0D3-E3A882B41E6B}">
      <dgm:prSet/>
      <dgm:spPr/>
      <dgm:t>
        <a:bodyPr/>
        <a:lstStyle/>
        <a:p>
          <a:endParaRPr lang="en-US"/>
        </a:p>
      </dgm:t>
    </dgm:pt>
    <dgm:pt modelId="{C9594C3F-659F-4210-8C62-D41C25CB26D3}" type="parTrans" cxnId="{202E8877-979E-45EC-B0D3-E3A882B41E6B}">
      <dgm:prSet/>
      <dgm:spPr/>
      <dgm:t>
        <a:bodyPr/>
        <a:lstStyle/>
        <a:p>
          <a:endParaRPr lang="en-US"/>
        </a:p>
      </dgm:t>
    </dgm:pt>
    <dgm:pt modelId="{6143A07D-1CF1-4C8A-90F6-C2056F5AEA00}">
      <dgm:prSet phldrT="[Text]" custT="1"/>
      <dgm:spPr/>
      <dgm:t>
        <a:bodyPr/>
        <a:lstStyle/>
        <a:p>
          <a:pPr algn="l"/>
          <a:r>
            <a:rPr lang="en-US" sz="140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Represent diversity of participants</a:t>
          </a:r>
        </a:p>
      </dgm:t>
    </dgm:pt>
    <dgm:pt modelId="{0D9CA2AF-84EF-4208-B979-19ECDAEEF7AF}">
      <dgm:prSet phldrT="[Text]" custT="1"/>
      <dgm:spPr/>
      <dgm:t>
        <a:bodyPr/>
        <a:lstStyle/>
        <a:p>
          <a:pPr algn="l"/>
          <a:r>
            <a:rPr lang="en-US" sz="140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Performance &amp; value</a:t>
          </a:r>
        </a:p>
      </dgm:t>
    </dgm:pt>
    <dgm:pt modelId="{5A679C0A-0DFE-409B-BE5E-9A42A205EB03}">
      <dgm:prSet phldrT="[Text]" custT="1"/>
      <dgm:spPr/>
      <dgm:t>
        <a:bodyPr/>
        <a:lstStyle/>
        <a:p>
          <a:pPr algn="l"/>
          <a:r>
            <a:rPr lang="en-US" sz="140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Partners:</a:t>
          </a:r>
        </a:p>
      </dgm:t>
    </dgm:pt>
    <dgm:pt modelId="{ED90A953-A2F4-4111-94EF-51012BD9908B}" type="sibTrans" cxnId="{E59D8A13-E4BF-4121-A1D2-3EB18E9E1296}">
      <dgm:prSet/>
      <dgm:spPr/>
      <dgm:t>
        <a:bodyPr/>
        <a:lstStyle/>
        <a:p>
          <a:endParaRPr lang="en-US"/>
        </a:p>
      </dgm:t>
    </dgm:pt>
    <dgm:pt modelId="{EE6A8DF4-C6C5-4E02-845D-0C021537EAE6}" type="parTrans" cxnId="{E59D8A13-E4BF-4121-A1D2-3EB18E9E1296}">
      <dgm:prSet/>
      <dgm:spPr/>
      <dgm:t>
        <a:bodyPr/>
        <a:lstStyle/>
        <a:p>
          <a:endParaRPr lang="en-US"/>
        </a:p>
      </dgm:t>
    </dgm:pt>
    <dgm:pt modelId="{0644DED4-80A6-4BE8-8B63-663AF93A51B6}" type="sibTrans" cxnId="{62F1B168-76CF-44BC-8464-1140B3246D08}">
      <dgm:prSet/>
      <dgm:spPr/>
      <dgm:t>
        <a:bodyPr/>
        <a:lstStyle/>
        <a:p>
          <a:endParaRPr lang="en-US"/>
        </a:p>
      </dgm:t>
    </dgm:pt>
    <dgm:pt modelId="{11D4D49C-29A5-4976-A293-CDA7706BDC12}" type="parTrans" cxnId="{62F1B168-76CF-44BC-8464-1140B3246D08}">
      <dgm:prSet/>
      <dgm:spPr/>
      <dgm:t>
        <a:bodyPr/>
        <a:lstStyle/>
        <a:p>
          <a:endParaRPr lang="en-US"/>
        </a:p>
      </dgm:t>
    </dgm:pt>
    <dgm:pt modelId="{504D5B48-FC3B-46EA-9CF5-8A0A712790A1}">
      <dgm:prSet phldrT="[Text]" custT="1"/>
      <dgm:spPr/>
      <dgm:t>
        <a:bodyPr/>
        <a:lstStyle/>
        <a:p>
          <a:pPr algn="l"/>
          <a:r>
            <a:rPr lang="en-US" sz="140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Integrated care model &amp; Informatics                  </a:t>
          </a:r>
        </a:p>
      </dgm:t>
    </dgm:pt>
    <dgm:pt modelId="{6009D30F-019A-4C4B-89F6-29307ABDE55D}">
      <dgm:prSet phldrT="[Text]" custT="1"/>
      <dgm:spPr/>
      <dgm:t>
        <a:bodyPr/>
        <a:lstStyle/>
        <a:p>
          <a:r>
            <a:rPr lang="en-US" sz="2000" b="1" dirty="0">
              <a:latin typeface="+mn-lt"/>
              <a:cs typeface="Arial" panose="020B0604020202020204" pitchFamily="34" charset="0"/>
            </a:rPr>
            <a:t>Coordinate Service Needs With Partners &amp; UPMC Core Team</a:t>
          </a:r>
        </a:p>
      </dgm:t>
    </dgm:pt>
    <dgm:pt modelId="{12DFBFC8-7465-4E7C-BFA2-BDB0495B3CF9}" type="sibTrans" cxnId="{3EFE77E7-38FE-4192-885B-1ABA4BADF30C}">
      <dgm:prSet/>
      <dgm:spPr/>
      <dgm:t>
        <a:bodyPr/>
        <a:lstStyle/>
        <a:p>
          <a:endParaRPr lang="en-US"/>
        </a:p>
      </dgm:t>
    </dgm:pt>
    <dgm:pt modelId="{89408F48-2C24-4DE7-9129-C975E92C7EF3}" type="parTrans" cxnId="{3EFE77E7-38FE-4192-885B-1ABA4BADF30C}">
      <dgm:prSet/>
      <dgm:spPr/>
      <dgm:t>
        <a:bodyPr/>
        <a:lstStyle/>
        <a:p>
          <a:endParaRPr lang="en-US"/>
        </a:p>
      </dgm:t>
    </dgm:pt>
    <dgm:pt modelId="{0C6A0669-7AF7-4050-9B80-A607C8A642C3}" type="sibTrans" cxnId="{13679C60-560E-41A5-8AEC-D9E204E56D7D}">
      <dgm:prSet/>
      <dgm:spPr/>
      <dgm:t>
        <a:bodyPr/>
        <a:lstStyle/>
        <a:p>
          <a:endParaRPr lang="en-US"/>
        </a:p>
      </dgm:t>
    </dgm:pt>
    <dgm:pt modelId="{FA78E0C6-1FC0-45E7-B516-DD40E5711FD0}" type="parTrans" cxnId="{13679C60-560E-41A5-8AEC-D9E204E56D7D}">
      <dgm:prSet/>
      <dgm:spPr/>
      <dgm:t>
        <a:bodyPr/>
        <a:lstStyle/>
        <a:p>
          <a:endParaRPr lang="en-US"/>
        </a:p>
      </dgm:t>
    </dgm:pt>
    <dgm:pt modelId="{66B398FE-B5E5-4CB0-924A-F71E9D48E1BD}" type="sibTrans" cxnId="{32512907-3143-4509-93CC-6C12CCB594BF}">
      <dgm:prSet/>
      <dgm:spPr/>
      <dgm:t>
        <a:bodyPr/>
        <a:lstStyle/>
        <a:p>
          <a:endParaRPr lang="en-US"/>
        </a:p>
      </dgm:t>
    </dgm:pt>
    <dgm:pt modelId="{5302B755-498B-445B-B781-9DF3B5B7ABD4}" type="parTrans" cxnId="{32512907-3143-4509-93CC-6C12CCB594BF}">
      <dgm:prSet/>
      <dgm:spPr/>
      <dgm:t>
        <a:bodyPr/>
        <a:lstStyle/>
        <a:p>
          <a:endParaRPr lang="en-US"/>
        </a:p>
      </dgm:t>
    </dgm:pt>
    <dgm:pt modelId="{64BBF150-3BBA-44EC-87DB-0B2F340941D7}">
      <dgm:prSet phldrT="[Text]" custT="1"/>
      <dgm:spPr/>
      <dgm:t>
        <a:bodyPr/>
        <a:lstStyle/>
        <a:p>
          <a:pPr algn="l"/>
          <a:r>
            <a:rPr lang="en-US" sz="140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Integrated delivery &amp; financing as a payer-provider offers innovation in value-based care </a:t>
          </a:r>
        </a:p>
      </dgm:t>
    </dgm:pt>
    <dgm:pt modelId="{3BFD1F3D-CCB4-4D85-B836-3B0DB166A43C}">
      <dgm:prSet phldrT="[Text]" custT="1"/>
      <dgm:spPr/>
      <dgm:t>
        <a:bodyPr/>
        <a:lstStyle/>
        <a:p>
          <a:pPr algn="l"/>
          <a:r>
            <a:rPr lang="en-US" sz="140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PA has a unique history and strong infrastructure and we are seeking partnerships with the existing service coordination network</a:t>
          </a:r>
        </a:p>
      </dgm:t>
    </dgm:pt>
    <dgm:pt modelId="{2A0EC6F2-D87B-48B4-96C3-AB53DD5A9EE7}">
      <dgm:prSet phldrT="[Text]" custT="1"/>
      <dgm:spPr/>
      <dgm:t>
        <a:bodyPr/>
        <a:lstStyle/>
        <a:p>
          <a:r>
            <a:rPr lang="en-US" sz="2000" b="1" dirty="0">
              <a:latin typeface="+mn-lt"/>
              <a:cs typeface="Arial" panose="020B0604020202020204" pitchFamily="34" charset="0"/>
            </a:rPr>
            <a:t>Leverage Expertise</a:t>
          </a:r>
        </a:p>
      </dgm:t>
    </dgm:pt>
    <dgm:pt modelId="{247D14F0-99E3-4467-8D7C-1A7D12B4D6B5}" type="sibTrans" cxnId="{BA6AB631-282D-48CC-BE22-09F6EA17C1BA}">
      <dgm:prSet/>
      <dgm:spPr/>
      <dgm:t>
        <a:bodyPr/>
        <a:lstStyle/>
        <a:p>
          <a:endParaRPr lang="en-US"/>
        </a:p>
      </dgm:t>
    </dgm:pt>
    <dgm:pt modelId="{FD1A5D51-128C-490C-A4BD-142164BCB1A7}" type="parTrans" cxnId="{BA6AB631-282D-48CC-BE22-09F6EA17C1BA}">
      <dgm:prSet/>
      <dgm:spPr/>
      <dgm:t>
        <a:bodyPr/>
        <a:lstStyle/>
        <a:p>
          <a:endParaRPr lang="en-US"/>
        </a:p>
      </dgm:t>
    </dgm:pt>
    <dgm:pt modelId="{FA3CFDB7-46D4-4179-ACE8-09833628E5C7}" type="sibTrans" cxnId="{B2C5000B-A450-422A-B2CC-7DD6D64C069A}">
      <dgm:prSet/>
      <dgm:spPr/>
      <dgm:t>
        <a:bodyPr/>
        <a:lstStyle/>
        <a:p>
          <a:endParaRPr lang="en-US"/>
        </a:p>
      </dgm:t>
    </dgm:pt>
    <dgm:pt modelId="{830E18AD-698E-4D55-9C35-80F798B8CFA1}" type="parTrans" cxnId="{B2C5000B-A450-422A-B2CC-7DD6D64C069A}">
      <dgm:prSet/>
      <dgm:spPr/>
      <dgm:t>
        <a:bodyPr/>
        <a:lstStyle/>
        <a:p>
          <a:endParaRPr lang="en-US"/>
        </a:p>
      </dgm:t>
    </dgm:pt>
    <dgm:pt modelId="{11E2869E-4439-4EEE-B493-74BC4A6E3178}" type="sibTrans" cxnId="{F2CC144E-6729-4A1F-9722-AABC166C99E3}">
      <dgm:prSet/>
      <dgm:spPr/>
      <dgm:t>
        <a:bodyPr/>
        <a:lstStyle/>
        <a:p>
          <a:endParaRPr lang="en-US"/>
        </a:p>
      </dgm:t>
    </dgm:pt>
    <dgm:pt modelId="{6841453E-4526-43F7-8E48-461CDBE2C9E3}" type="parTrans" cxnId="{F2CC144E-6729-4A1F-9722-AABC166C99E3}">
      <dgm:prSet/>
      <dgm:spPr/>
      <dgm:t>
        <a:bodyPr/>
        <a:lstStyle/>
        <a:p>
          <a:endParaRPr lang="en-US"/>
        </a:p>
      </dgm:t>
    </dgm:pt>
    <dgm:pt modelId="{1CC9A994-8C15-4098-A812-805A8918410A}">
      <dgm:prSet phldrT="[Text]" custT="1"/>
      <dgm:spPr/>
      <dgm:t>
        <a:bodyPr/>
        <a:lstStyle/>
        <a:p>
          <a:pPr algn="l"/>
          <a:r>
            <a:rPr lang="en-US" sz="140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Unpaid caregiver support</a:t>
          </a:r>
        </a:p>
      </dgm:t>
    </dgm:pt>
    <dgm:pt modelId="{EA7BC941-8D6C-4189-AD6A-3DE69F3B41CE}" type="parTrans" cxnId="{DD7E0D00-BB47-42E1-8CD7-7DBEC1A76612}">
      <dgm:prSet/>
      <dgm:spPr/>
      <dgm:t>
        <a:bodyPr/>
        <a:lstStyle/>
        <a:p>
          <a:endParaRPr lang="en-US"/>
        </a:p>
      </dgm:t>
    </dgm:pt>
    <dgm:pt modelId="{29379220-AA98-447C-BB36-ADED0271F1C8}" type="sibTrans" cxnId="{DD7E0D00-BB47-42E1-8CD7-7DBEC1A76612}">
      <dgm:prSet/>
      <dgm:spPr/>
      <dgm:t>
        <a:bodyPr/>
        <a:lstStyle/>
        <a:p>
          <a:endParaRPr lang="en-US"/>
        </a:p>
      </dgm:t>
    </dgm:pt>
    <dgm:pt modelId="{3E59261E-F403-4A1E-8C29-AD55A9CF7243}">
      <dgm:prSet phldrT="[Text]" custT="1"/>
      <dgm:spPr/>
      <dgm:t>
        <a:bodyPr/>
        <a:lstStyle/>
        <a:p>
          <a:pPr algn="l"/>
          <a:endParaRPr lang="en-US" sz="1400" dirty="0">
            <a:latin typeface="+mn-lt"/>
            <a:cs typeface="Arial" panose="020B0604020202020204" pitchFamily="34" charset="0"/>
          </a:endParaRPr>
        </a:p>
      </dgm:t>
    </dgm:pt>
    <dgm:pt modelId="{F7FEFA6A-7942-48AF-9054-3BB3F7233356}" type="parTrans" cxnId="{15A1A7D1-69B8-4E63-9D6B-D044AC46857C}">
      <dgm:prSet/>
      <dgm:spPr/>
      <dgm:t>
        <a:bodyPr/>
        <a:lstStyle/>
        <a:p>
          <a:endParaRPr lang="en-US"/>
        </a:p>
      </dgm:t>
    </dgm:pt>
    <dgm:pt modelId="{4EB1E36D-2212-4780-9852-4B79C10B6F8E}" type="sibTrans" cxnId="{15A1A7D1-69B8-4E63-9D6B-D044AC46857C}">
      <dgm:prSet/>
      <dgm:spPr/>
      <dgm:t>
        <a:bodyPr/>
        <a:lstStyle/>
        <a:p>
          <a:endParaRPr lang="en-US"/>
        </a:p>
      </dgm:t>
    </dgm:pt>
    <dgm:pt modelId="{FEEF28F9-9653-4B17-8A9F-7D3D47FDBC97}">
      <dgm:prSet phldrT="[Text]" custT="1"/>
      <dgm:spPr/>
      <dgm:t>
        <a:bodyPr/>
        <a:lstStyle/>
        <a:p>
          <a:pPr algn="l"/>
          <a:r>
            <a:rPr lang="en-US" sz="140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Connect participants with existing community resources</a:t>
          </a:r>
        </a:p>
      </dgm:t>
    </dgm:pt>
    <dgm:pt modelId="{95FE8C08-4F6B-4AD9-A364-1C9B0FC3B878}" type="parTrans" cxnId="{1A0D3ADB-CAD6-4B93-829D-458C5F510C28}">
      <dgm:prSet/>
      <dgm:spPr/>
      <dgm:t>
        <a:bodyPr/>
        <a:lstStyle/>
        <a:p>
          <a:endParaRPr lang="en-US"/>
        </a:p>
      </dgm:t>
    </dgm:pt>
    <dgm:pt modelId="{55E412A7-45DD-46E7-93E1-C45B9B66F207}" type="sibTrans" cxnId="{1A0D3ADB-CAD6-4B93-829D-458C5F510C28}">
      <dgm:prSet/>
      <dgm:spPr/>
      <dgm:t>
        <a:bodyPr/>
        <a:lstStyle/>
        <a:p>
          <a:endParaRPr lang="en-US"/>
        </a:p>
      </dgm:t>
    </dgm:pt>
    <dgm:pt modelId="{1A7DFA9C-CB3D-4643-B7D7-4F63E7BD6AC1}">
      <dgm:prSet phldrT="[Text]" custT="1"/>
      <dgm:spPr/>
      <dgm:t>
        <a:bodyPr/>
        <a:lstStyle/>
        <a:p>
          <a:pPr algn="l"/>
          <a:endParaRPr lang="en-US" sz="1400" dirty="0">
            <a:latin typeface="+mn-lt"/>
            <a:cs typeface="Arial" panose="020B0604020202020204" pitchFamily="34" charset="0"/>
          </a:endParaRPr>
        </a:p>
      </dgm:t>
    </dgm:pt>
    <dgm:pt modelId="{AE2F0990-2CCB-4DB7-A12E-1316EEE29BB1}" type="parTrans" cxnId="{EEF3E77F-CD36-4C19-8968-AAD8750C88A1}">
      <dgm:prSet/>
      <dgm:spPr/>
      <dgm:t>
        <a:bodyPr/>
        <a:lstStyle/>
        <a:p>
          <a:endParaRPr lang="en-US"/>
        </a:p>
      </dgm:t>
    </dgm:pt>
    <dgm:pt modelId="{96C3FE01-75E2-4030-9B7C-C543A29C9FC1}" type="sibTrans" cxnId="{EEF3E77F-CD36-4C19-8968-AAD8750C88A1}">
      <dgm:prSet/>
      <dgm:spPr/>
      <dgm:t>
        <a:bodyPr/>
        <a:lstStyle/>
        <a:p>
          <a:endParaRPr lang="en-US"/>
        </a:p>
      </dgm:t>
    </dgm:pt>
    <dgm:pt modelId="{1CC7B237-1CB0-46D5-B370-3AA2F8C41F8C}">
      <dgm:prSet phldrT="[Text]" custT="1"/>
      <dgm:spPr/>
      <dgm:t>
        <a:bodyPr/>
        <a:lstStyle/>
        <a:p>
          <a:pPr algn="l"/>
          <a:r>
            <a:rPr lang="en-US" sz="140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Our SNP breath and depth of expertise enables integration of long-term supports with Medicare</a:t>
          </a:r>
        </a:p>
      </dgm:t>
    </dgm:pt>
    <dgm:pt modelId="{CA38DC1B-9882-467A-9F54-BD132FF029DD}" type="parTrans" cxnId="{D2C5E236-F947-4470-B4A9-3990A4D494F8}">
      <dgm:prSet/>
      <dgm:spPr/>
      <dgm:t>
        <a:bodyPr/>
        <a:lstStyle/>
        <a:p>
          <a:endParaRPr lang="en-US"/>
        </a:p>
      </dgm:t>
    </dgm:pt>
    <dgm:pt modelId="{941B2F39-38A2-49D4-9CBF-17A7B9AD1B48}" type="sibTrans" cxnId="{D2C5E236-F947-4470-B4A9-3990A4D494F8}">
      <dgm:prSet/>
      <dgm:spPr/>
      <dgm:t>
        <a:bodyPr/>
        <a:lstStyle/>
        <a:p>
          <a:endParaRPr lang="en-US"/>
        </a:p>
      </dgm:t>
    </dgm:pt>
    <dgm:pt modelId="{DD3257D5-3469-46A0-90E7-7AABB8A50B6B}">
      <dgm:prSet phldrT="[Text]" custT="1"/>
      <dgm:spPr/>
      <dgm:t>
        <a:bodyPr/>
        <a:lstStyle/>
        <a:p>
          <a:pPr algn="l"/>
          <a:r>
            <a:rPr lang="en-US" sz="140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Lessons learned from </a:t>
          </a:r>
          <a:r>
            <a:rPr lang="en-US" sz="1400" dirty="0" err="1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CHC</a:t>
          </a:r>
          <a:r>
            <a:rPr lang="en-US" sz="140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 SW   and SE launch</a:t>
          </a:r>
        </a:p>
      </dgm:t>
    </dgm:pt>
    <dgm:pt modelId="{A63E7DF7-3F1E-465C-85BC-6EAD26B77324}" type="parTrans" cxnId="{B00923E1-92B1-4D63-AC1D-0987DB98D77B}">
      <dgm:prSet/>
      <dgm:spPr/>
      <dgm:t>
        <a:bodyPr/>
        <a:lstStyle/>
        <a:p>
          <a:endParaRPr lang="en-US"/>
        </a:p>
      </dgm:t>
    </dgm:pt>
    <dgm:pt modelId="{EE584C4C-35F3-4F95-AF38-4532C55E2468}" type="sibTrans" cxnId="{B00923E1-92B1-4D63-AC1D-0987DB98D77B}">
      <dgm:prSet/>
      <dgm:spPr/>
      <dgm:t>
        <a:bodyPr/>
        <a:lstStyle/>
        <a:p>
          <a:endParaRPr lang="en-US"/>
        </a:p>
      </dgm:t>
    </dgm:pt>
    <dgm:pt modelId="{A37DC30D-CAE0-4885-B518-B0643305366A}" type="pres">
      <dgm:prSet presAssocID="{285AB59F-9558-431C-814D-7F56941B724E}" presName="Name0" presStyleCnt="0">
        <dgm:presLayoutVars>
          <dgm:dir/>
          <dgm:resizeHandles val="exact"/>
        </dgm:presLayoutVars>
      </dgm:prSet>
      <dgm:spPr/>
    </dgm:pt>
    <dgm:pt modelId="{2D016340-C58C-4ACF-A81F-59479A9D6473}" type="pres">
      <dgm:prSet presAssocID="{2A0EC6F2-D87B-48B4-96C3-AB53DD5A9EE7}" presName="node" presStyleLbl="node1" presStyleIdx="0" presStyleCnt="3" custScaleX="1827332">
        <dgm:presLayoutVars>
          <dgm:bulletEnabled val="1"/>
        </dgm:presLayoutVars>
      </dgm:prSet>
      <dgm:spPr/>
    </dgm:pt>
    <dgm:pt modelId="{00733158-1EA0-4A11-9462-80004BD9B61C}" type="pres">
      <dgm:prSet presAssocID="{247D14F0-99E3-4467-8D7C-1A7D12B4D6B5}" presName="sibTrans" presStyleCnt="0"/>
      <dgm:spPr/>
    </dgm:pt>
    <dgm:pt modelId="{5F418AED-2012-4A50-98EB-241D1B2E4B1A}" type="pres">
      <dgm:prSet presAssocID="{6009D30F-019A-4C4B-89F6-29307ABDE55D}" presName="node" presStyleLbl="node1" presStyleIdx="1" presStyleCnt="3" custScaleX="1622822" custScaleY="100000">
        <dgm:presLayoutVars>
          <dgm:bulletEnabled val="1"/>
        </dgm:presLayoutVars>
      </dgm:prSet>
      <dgm:spPr/>
    </dgm:pt>
    <dgm:pt modelId="{47D7BADE-F2AA-4C11-BE29-7B7DC5D16E3E}" type="pres">
      <dgm:prSet presAssocID="{12DFBFC8-7465-4E7C-BFA2-BDB0495B3CF9}" presName="sibTrans" presStyleCnt="0"/>
      <dgm:spPr/>
    </dgm:pt>
    <dgm:pt modelId="{33F08CA3-A6A5-40BC-867B-A816E95C1D7C}" type="pres">
      <dgm:prSet presAssocID="{A796AE07-9947-4CC2-8C54-63C4197646CB}" presName="node" presStyleLbl="node1" presStyleIdx="2" presStyleCnt="3" custScaleX="1768108" custScaleY="96113" custLinFactNeighborX="67582" custLinFactNeighborY="-916">
        <dgm:presLayoutVars>
          <dgm:bulletEnabled val="1"/>
        </dgm:presLayoutVars>
      </dgm:prSet>
      <dgm:spPr/>
    </dgm:pt>
  </dgm:ptLst>
  <dgm:cxnLst>
    <dgm:cxn modelId="{DD7E0D00-BB47-42E1-8CD7-7DBEC1A76612}" srcId="{A796AE07-9947-4CC2-8C54-63C4197646CB}" destId="{1CC9A994-8C15-4098-A812-805A8918410A}" srcOrd="1" destOrd="0" parTransId="{EA7BC941-8D6C-4189-AD6A-3DE69F3B41CE}" sibTransId="{29379220-AA98-447C-BB36-ADED0271F1C8}"/>
    <dgm:cxn modelId="{32512907-3143-4509-93CC-6C12CCB594BF}" srcId="{6009D30F-019A-4C4B-89F6-29307ABDE55D}" destId="{504D5B48-FC3B-46EA-9CF5-8A0A712790A1}" srcOrd="0" destOrd="0" parTransId="{5302B755-498B-445B-B781-9DF3B5B7ABD4}" sibTransId="{66B398FE-B5E5-4CB0-924A-F71E9D48E1BD}"/>
    <dgm:cxn modelId="{B2C5000B-A450-422A-B2CC-7DD6D64C069A}" srcId="{2A0EC6F2-D87B-48B4-96C3-AB53DD5A9EE7}" destId="{64BBF150-3BBA-44EC-87DB-0B2F340941D7}" srcOrd="2" destOrd="0" parTransId="{830E18AD-698E-4D55-9C35-80F798B8CFA1}" sibTransId="{FA3CFDB7-46D4-4179-ACE8-09833628E5C7}"/>
    <dgm:cxn modelId="{148E340D-2C16-44C4-8299-4BCF807BE267}" type="presOf" srcId="{1CC9A994-8C15-4098-A812-805A8918410A}" destId="{33F08CA3-A6A5-40BC-867B-A816E95C1D7C}" srcOrd="0" destOrd="2" presId="urn:microsoft.com/office/officeart/2005/8/layout/hList6"/>
    <dgm:cxn modelId="{E59D8A13-E4BF-4121-A1D2-3EB18E9E1296}" srcId="{5A679C0A-0DFE-409B-BE5E-9A42A205EB03}" destId="{6143A07D-1CF1-4C8A-90F6-C2056F5AEA00}" srcOrd="1" destOrd="0" parTransId="{EE6A8DF4-C6C5-4E02-845D-0C021537EAE6}" sibTransId="{ED90A953-A2F4-4111-94EF-51012BD9908B}"/>
    <dgm:cxn modelId="{BA6AB631-282D-48CC-BE22-09F6EA17C1BA}" srcId="{285AB59F-9558-431C-814D-7F56941B724E}" destId="{2A0EC6F2-D87B-48B4-96C3-AB53DD5A9EE7}" srcOrd="0" destOrd="0" parTransId="{FD1A5D51-128C-490C-A4BD-142164BCB1A7}" sibTransId="{247D14F0-99E3-4467-8D7C-1A7D12B4D6B5}"/>
    <dgm:cxn modelId="{D2C5E236-F947-4470-B4A9-3990A4D494F8}" srcId="{2A0EC6F2-D87B-48B4-96C3-AB53DD5A9EE7}" destId="{1CC7B237-1CB0-46D5-B370-3AA2F8C41F8C}" srcOrd="1" destOrd="0" parTransId="{CA38DC1B-9882-467A-9F54-BD132FF029DD}" sibTransId="{941B2F39-38A2-49D4-9CBF-17A7B9AD1B48}"/>
    <dgm:cxn modelId="{F81AAE3D-64B5-4248-9757-C852CA5CAC7C}" type="presOf" srcId="{6009D30F-019A-4C4B-89F6-29307ABDE55D}" destId="{5F418AED-2012-4A50-98EB-241D1B2E4B1A}" srcOrd="0" destOrd="0" presId="urn:microsoft.com/office/officeart/2005/8/layout/hList6"/>
    <dgm:cxn modelId="{13679C60-560E-41A5-8AEC-D9E204E56D7D}" srcId="{6009D30F-019A-4C4B-89F6-29307ABDE55D}" destId="{5A679C0A-0DFE-409B-BE5E-9A42A205EB03}" srcOrd="1" destOrd="0" parTransId="{FA78E0C6-1FC0-45E7-B516-DD40E5711FD0}" sibTransId="{0C6A0669-7AF7-4050-9B80-A607C8A642C3}"/>
    <dgm:cxn modelId="{62F1B168-76CF-44BC-8464-1140B3246D08}" srcId="{5A679C0A-0DFE-409B-BE5E-9A42A205EB03}" destId="{0D9CA2AF-84EF-4208-B979-19ECDAEEF7AF}" srcOrd="0" destOrd="0" parTransId="{11D4D49C-29A5-4976-A293-CDA7706BDC12}" sibTransId="{0644DED4-80A6-4BE8-8B63-663AF93A51B6}"/>
    <dgm:cxn modelId="{F2CC144E-6729-4A1F-9722-AABC166C99E3}" srcId="{2A0EC6F2-D87B-48B4-96C3-AB53DD5A9EE7}" destId="{3BFD1F3D-CCB4-4D85-B836-3B0DB166A43C}" srcOrd="0" destOrd="0" parTransId="{6841453E-4526-43F7-8E48-461CDBE2C9E3}" sibTransId="{11E2869E-4439-4EEE-B493-74BC4A6E3178}"/>
    <dgm:cxn modelId="{202E8877-979E-45EC-B0D3-E3A882B41E6B}" srcId="{A796AE07-9947-4CC2-8C54-63C4197646CB}" destId="{DFB0EA11-B048-4746-B9B5-769BD727E00E}" srcOrd="0" destOrd="0" parTransId="{C9594C3F-659F-4210-8C62-D41C25CB26D3}" sibTransId="{21CB5781-5594-4EF5-81DE-88B9CF293A40}"/>
    <dgm:cxn modelId="{28D66B79-2CF9-4596-A052-43226158F8C2}" srcId="{285AB59F-9558-431C-814D-7F56941B724E}" destId="{A796AE07-9947-4CC2-8C54-63C4197646CB}" srcOrd="2" destOrd="0" parTransId="{983E9259-6DA1-450F-A56F-71240D214552}" sibTransId="{9A088421-662A-436B-AE88-730DEFFD1F52}"/>
    <dgm:cxn modelId="{EEF3E77F-CD36-4C19-8968-AAD8750C88A1}" srcId="{A796AE07-9947-4CC2-8C54-63C4197646CB}" destId="{1A7DFA9C-CB3D-4643-B7D7-4F63E7BD6AC1}" srcOrd="3" destOrd="0" parTransId="{AE2F0990-2CCB-4DB7-A12E-1316EEE29BB1}" sibTransId="{96C3FE01-75E2-4030-9B7C-C543A29C9FC1}"/>
    <dgm:cxn modelId="{483F2D82-7D2C-4565-ACE2-B71AB94E6CFD}" type="presOf" srcId="{5A679C0A-0DFE-409B-BE5E-9A42A205EB03}" destId="{5F418AED-2012-4A50-98EB-241D1B2E4B1A}" srcOrd="0" destOrd="2" presId="urn:microsoft.com/office/officeart/2005/8/layout/hList6"/>
    <dgm:cxn modelId="{986B2F85-B7C0-46A5-9C7B-969DE8B754FD}" type="presOf" srcId="{FEEF28F9-9653-4B17-8A9F-7D3D47FDBC97}" destId="{33F08CA3-A6A5-40BC-867B-A816E95C1D7C}" srcOrd="0" destOrd="3" presId="urn:microsoft.com/office/officeart/2005/8/layout/hList6"/>
    <dgm:cxn modelId="{773E6587-1706-4A34-9C1B-CC70852312C7}" type="presOf" srcId="{504D5B48-FC3B-46EA-9CF5-8A0A712790A1}" destId="{5F418AED-2012-4A50-98EB-241D1B2E4B1A}" srcOrd="0" destOrd="1" presId="urn:microsoft.com/office/officeart/2005/8/layout/hList6"/>
    <dgm:cxn modelId="{96EEB98B-2CFB-4799-BE91-7960C0B452D8}" type="presOf" srcId="{3BFD1F3D-CCB4-4D85-B836-3B0DB166A43C}" destId="{2D016340-C58C-4ACF-A81F-59479A9D6473}" srcOrd="0" destOrd="1" presId="urn:microsoft.com/office/officeart/2005/8/layout/hList6"/>
    <dgm:cxn modelId="{E6E27CAE-DFDC-429E-9AD0-38F72A511164}" type="presOf" srcId="{A796AE07-9947-4CC2-8C54-63C4197646CB}" destId="{33F08CA3-A6A5-40BC-867B-A816E95C1D7C}" srcOrd="0" destOrd="0" presId="urn:microsoft.com/office/officeart/2005/8/layout/hList6"/>
    <dgm:cxn modelId="{EBC7D1BC-9ACE-4C9F-BC60-10EBC753B233}" type="presOf" srcId="{64BBF150-3BBA-44EC-87DB-0B2F340941D7}" destId="{2D016340-C58C-4ACF-A81F-59479A9D6473}" srcOrd="0" destOrd="3" presId="urn:microsoft.com/office/officeart/2005/8/layout/hList6"/>
    <dgm:cxn modelId="{143FC5C2-8BB2-46B3-A1E2-295C27A4D3A7}" type="presOf" srcId="{3E59261E-F403-4A1E-8C29-AD55A9CF7243}" destId="{33F08CA3-A6A5-40BC-867B-A816E95C1D7C}" srcOrd="0" destOrd="5" presId="urn:microsoft.com/office/officeart/2005/8/layout/hList6"/>
    <dgm:cxn modelId="{27E482CE-9840-40B3-8920-287EC135D87A}" type="presOf" srcId="{6143A07D-1CF1-4C8A-90F6-C2056F5AEA00}" destId="{5F418AED-2012-4A50-98EB-241D1B2E4B1A}" srcOrd="0" destOrd="4" presId="urn:microsoft.com/office/officeart/2005/8/layout/hList6"/>
    <dgm:cxn modelId="{E33561D1-5B8E-425E-81B9-E81F2CCA7E29}" type="presOf" srcId="{DFB0EA11-B048-4746-B9B5-769BD727E00E}" destId="{33F08CA3-A6A5-40BC-867B-A816E95C1D7C}" srcOrd="0" destOrd="1" presId="urn:microsoft.com/office/officeart/2005/8/layout/hList6"/>
    <dgm:cxn modelId="{15A1A7D1-69B8-4E63-9D6B-D044AC46857C}" srcId="{A796AE07-9947-4CC2-8C54-63C4197646CB}" destId="{3E59261E-F403-4A1E-8C29-AD55A9CF7243}" srcOrd="4" destOrd="0" parTransId="{F7FEFA6A-7942-48AF-9054-3BB3F7233356}" sibTransId="{4EB1E36D-2212-4780-9852-4B79C10B6F8E}"/>
    <dgm:cxn modelId="{1A7F56D8-0315-4341-A903-ABD999BEAEAE}" type="presOf" srcId="{2A0EC6F2-D87B-48B4-96C3-AB53DD5A9EE7}" destId="{2D016340-C58C-4ACF-A81F-59479A9D6473}" srcOrd="0" destOrd="0" presId="urn:microsoft.com/office/officeart/2005/8/layout/hList6"/>
    <dgm:cxn modelId="{1A0D3ADB-CAD6-4B93-829D-458C5F510C28}" srcId="{A796AE07-9947-4CC2-8C54-63C4197646CB}" destId="{FEEF28F9-9653-4B17-8A9F-7D3D47FDBC97}" srcOrd="2" destOrd="0" parTransId="{95FE8C08-4F6B-4AD9-A364-1C9B0FC3B878}" sibTransId="{55E412A7-45DD-46E7-93E1-C45B9B66F207}"/>
    <dgm:cxn modelId="{B00923E1-92B1-4D63-AC1D-0987DB98D77B}" srcId="{2A0EC6F2-D87B-48B4-96C3-AB53DD5A9EE7}" destId="{DD3257D5-3469-46A0-90E7-7AABB8A50B6B}" srcOrd="3" destOrd="0" parTransId="{A63E7DF7-3F1E-465C-85BC-6EAD26B77324}" sibTransId="{EE584C4C-35F3-4F95-AF38-4532C55E2468}"/>
    <dgm:cxn modelId="{3EFE77E7-38FE-4192-885B-1ABA4BADF30C}" srcId="{285AB59F-9558-431C-814D-7F56941B724E}" destId="{6009D30F-019A-4C4B-89F6-29307ABDE55D}" srcOrd="1" destOrd="0" parTransId="{89408F48-2C24-4DE7-9129-C975E92C7EF3}" sibTransId="{12DFBFC8-7465-4E7C-BFA2-BDB0495B3CF9}"/>
    <dgm:cxn modelId="{F3B8CAE7-F0FE-4830-BF92-4EB74CA935F6}" type="presOf" srcId="{0D9CA2AF-84EF-4208-B979-19ECDAEEF7AF}" destId="{5F418AED-2012-4A50-98EB-241D1B2E4B1A}" srcOrd="0" destOrd="3" presId="urn:microsoft.com/office/officeart/2005/8/layout/hList6"/>
    <dgm:cxn modelId="{50A602EF-E0C5-4F32-BD60-4BAC0B0C7F66}" type="presOf" srcId="{1CC7B237-1CB0-46D5-B370-3AA2F8C41F8C}" destId="{2D016340-C58C-4ACF-A81F-59479A9D6473}" srcOrd="0" destOrd="2" presId="urn:microsoft.com/office/officeart/2005/8/layout/hList6"/>
    <dgm:cxn modelId="{AEE6A5F4-41BE-4CDA-B725-D8BA153368D4}" type="presOf" srcId="{DD3257D5-3469-46A0-90E7-7AABB8A50B6B}" destId="{2D016340-C58C-4ACF-A81F-59479A9D6473}" srcOrd="0" destOrd="4" presId="urn:microsoft.com/office/officeart/2005/8/layout/hList6"/>
    <dgm:cxn modelId="{07915CF8-EDD9-4E65-8D3B-04E43756BD66}" type="presOf" srcId="{1A7DFA9C-CB3D-4643-B7D7-4F63E7BD6AC1}" destId="{33F08CA3-A6A5-40BC-867B-A816E95C1D7C}" srcOrd="0" destOrd="4" presId="urn:microsoft.com/office/officeart/2005/8/layout/hList6"/>
    <dgm:cxn modelId="{1B9DE4FF-8ED8-49E4-9C9B-146ADB90391C}" type="presOf" srcId="{285AB59F-9558-431C-814D-7F56941B724E}" destId="{A37DC30D-CAE0-4885-B518-B0643305366A}" srcOrd="0" destOrd="0" presId="urn:microsoft.com/office/officeart/2005/8/layout/hList6"/>
    <dgm:cxn modelId="{9B0D05D6-7C22-492D-9A74-E3096EC8F96C}" type="presParOf" srcId="{A37DC30D-CAE0-4885-B518-B0643305366A}" destId="{2D016340-C58C-4ACF-A81F-59479A9D6473}" srcOrd="0" destOrd="0" presId="urn:microsoft.com/office/officeart/2005/8/layout/hList6"/>
    <dgm:cxn modelId="{775A9824-2C47-402E-87B5-EFBF97DDEDA9}" type="presParOf" srcId="{A37DC30D-CAE0-4885-B518-B0643305366A}" destId="{00733158-1EA0-4A11-9462-80004BD9B61C}" srcOrd="1" destOrd="0" presId="urn:microsoft.com/office/officeart/2005/8/layout/hList6"/>
    <dgm:cxn modelId="{8ECD6369-1787-4088-A599-4F5816E529CC}" type="presParOf" srcId="{A37DC30D-CAE0-4885-B518-B0643305366A}" destId="{5F418AED-2012-4A50-98EB-241D1B2E4B1A}" srcOrd="2" destOrd="0" presId="urn:microsoft.com/office/officeart/2005/8/layout/hList6"/>
    <dgm:cxn modelId="{437D43FA-E05D-4999-AB3A-3A2ABED4B0F2}" type="presParOf" srcId="{A37DC30D-CAE0-4885-B518-B0643305366A}" destId="{47D7BADE-F2AA-4C11-BE29-7B7DC5D16E3E}" srcOrd="3" destOrd="0" presId="urn:microsoft.com/office/officeart/2005/8/layout/hList6"/>
    <dgm:cxn modelId="{DAB8F3AE-225C-43A1-96E6-DB4C3A6F98FB}" type="presParOf" srcId="{A37DC30D-CAE0-4885-B518-B0643305366A}" destId="{33F08CA3-A6A5-40BC-867B-A816E95C1D7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6A836-B640-40AB-975D-AB11823589AD}">
      <dsp:nvSpPr>
        <dsp:cNvPr id="0" name=""/>
        <dsp:cNvSpPr/>
      </dsp:nvSpPr>
      <dsp:spPr>
        <a:xfrm>
          <a:off x="2129359" y="1163739"/>
          <a:ext cx="1535005" cy="1535005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UPMC Insurance Services</a:t>
          </a:r>
        </a:p>
      </dsp:txBody>
      <dsp:txXfrm>
        <a:off x="2354155" y="1388535"/>
        <a:ext cx="1085413" cy="1085413"/>
      </dsp:txXfrm>
    </dsp:sp>
    <dsp:sp modelId="{2C3DA3E9-8B63-4F89-8E18-E8BE48FFA4C1}">
      <dsp:nvSpPr>
        <dsp:cNvPr id="0" name=""/>
        <dsp:cNvSpPr/>
      </dsp:nvSpPr>
      <dsp:spPr>
        <a:xfrm rot="16200000">
          <a:off x="2602066" y="859067"/>
          <a:ext cx="589592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589592" y="9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82122" y="854203"/>
        <a:ext cx="29479" cy="29479"/>
      </dsp:txXfrm>
    </dsp:sp>
    <dsp:sp modelId="{F7CA01DF-0047-412E-9C97-6532BF10EEDA}">
      <dsp:nvSpPr>
        <dsp:cNvPr id="0" name=""/>
        <dsp:cNvSpPr/>
      </dsp:nvSpPr>
      <dsp:spPr>
        <a:xfrm>
          <a:off x="2578984" y="91284"/>
          <a:ext cx="635755" cy="482862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UPMC Health Plan</a:t>
          </a:r>
        </a:p>
      </dsp:txBody>
      <dsp:txXfrm>
        <a:off x="2602555" y="114855"/>
        <a:ext cx="588613" cy="435720"/>
      </dsp:txXfrm>
    </dsp:sp>
    <dsp:sp modelId="{D41709DD-73A7-4756-B304-1F5F251BC162}">
      <dsp:nvSpPr>
        <dsp:cNvPr id="0" name=""/>
        <dsp:cNvSpPr/>
      </dsp:nvSpPr>
      <dsp:spPr>
        <a:xfrm rot="18000000">
          <a:off x="3136686" y="1007399"/>
          <a:ext cx="575710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575710" y="9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10148" y="1002882"/>
        <a:ext cx="28785" cy="28785"/>
      </dsp:txXfrm>
    </dsp:sp>
    <dsp:sp modelId="{7AC3E7E9-EFBD-489D-BEF7-09B320E7D81B}">
      <dsp:nvSpPr>
        <dsp:cNvPr id="0" name=""/>
        <dsp:cNvSpPr/>
      </dsp:nvSpPr>
      <dsp:spPr>
        <a:xfrm>
          <a:off x="3378247" y="305446"/>
          <a:ext cx="635755" cy="482862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UPMC </a:t>
          </a:r>
          <a:r>
            <a:rPr lang="en-US" sz="700" i="1" kern="1200" dirty="0"/>
            <a:t>for Life</a:t>
          </a:r>
          <a:endParaRPr lang="en-US" sz="700" kern="1200" dirty="0"/>
        </a:p>
      </dsp:txBody>
      <dsp:txXfrm>
        <a:off x="3401818" y="329017"/>
        <a:ext cx="588613" cy="435720"/>
      </dsp:txXfrm>
    </dsp:sp>
    <dsp:sp modelId="{95C52414-D364-42DE-BB4C-2CB8CFB6D84C}">
      <dsp:nvSpPr>
        <dsp:cNvPr id="0" name=""/>
        <dsp:cNvSpPr/>
      </dsp:nvSpPr>
      <dsp:spPr>
        <a:xfrm rot="19800000">
          <a:off x="3525445" y="1402911"/>
          <a:ext cx="538812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538812" y="9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81381" y="1399317"/>
        <a:ext cx="26940" cy="26940"/>
      </dsp:txXfrm>
    </dsp:sp>
    <dsp:sp modelId="{934BFAA8-AE97-4AF7-8430-ECCB0AECCEFE}">
      <dsp:nvSpPr>
        <dsp:cNvPr id="0" name=""/>
        <dsp:cNvSpPr/>
      </dsp:nvSpPr>
      <dsp:spPr>
        <a:xfrm>
          <a:off x="3963349" y="890547"/>
          <a:ext cx="635755" cy="482862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UPMC </a:t>
          </a:r>
          <a:r>
            <a:rPr lang="en-US" sz="700" i="1" kern="1200" dirty="0"/>
            <a:t>for Life Special Needs</a:t>
          </a:r>
          <a:endParaRPr lang="en-US" sz="700" kern="1200" dirty="0"/>
        </a:p>
      </dsp:txBody>
      <dsp:txXfrm>
        <a:off x="3986920" y="914118"/>
        <a:ext cx="588613" cy="435720"/>
      </dsp:txXfrm>
    </dsp:sp>
    <dsp:sp modelId="{9E09316D-C976-4C01-9544-39103381C301}">
      <dsp:nvSpPr>
        <dsp:cNvPr id="0" name=""/>
        <dsp:cNvSpPr/>
      </dsp:nvSpPr>
      <dsp:spPr>
        <a:xfrm>
          <a:off x="3664365" y="1921366"/>
          <a:ext cx="513145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513145" y="9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08109" y="1918413"/>
        <a:ext cx="25657" cy="25657"/>
      </dsp:txXfrm>
    </dsp:sp>
    <dsp:sp modelId="{F029C392-38FC-4DD3-A136-451CEA56C73A}">
      <dsp:nvSpPr>
        <dsp:cNvPr id="0" name=""/>
        <dsp:cNvSpPr/>
      </dsp:nvSpPr>
      <dsp:spPr>
        <a:xfrm>
          <a:off x="4177511" y="1689810"/>
          <a:ext cx="635755" cy="482862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UPMC </a:t>
          </a:r>
          <a:r>
            <a:rPr lang="en-US" sz="700" i="1" kern="1200" dirty="0"/>
            <a:t>for You</a:t>
          </a:r>
          <a:endParaRPr lang="en-US" sz="700" kern="1200" dirty="0"/>
        </a:p>
      </dsp:txBody>
      <dsp:txXfrm>
        <a:off x="4201082" y="1713381"/>
        <a:ext cx="588613" cy="435720"/>
      </dsp:txXfrm>
    </dsp:sp>
    <dsp:sp modelId="{02285766-2342-40E0-9E2A-590F6B176CA3}">
      <dsp:nvSpPr>
        <dsp:cNvPr id="0" name=""/>
        <dsp:cNvSpPr/>
      </dsp:nvSpPr>
      <dsp:spPr>
        <a:xfrm rot="1800000">
          <a:off x="3525445" y="2439820"/>
          <a:ext cx="538812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538812" y="9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81381" y="2436226"/>
        <a:ext cx="26940" cy="26940"/>
      </dsp:txXfrm>
    </dsp:sp>
    <dsp:sp modelId="{22FADF83-92D9-4DEA-B50D-1AF0EA0BD893}">
      <dsp:nvSpPr>
        <dsp:cNvPr id="0" name=""/>
        <dsp:cNvSpPr/>
      </dsp:nvSpPr>
      <dsp:spPr>
        <a:xfrm>
          <a:off x="3963349" y="2489073"/>
          <a:ext cx="635755" cy="482862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UPMC </a:t>
          </a:r>
          <a:r>
            <a:rPr lang="en-US" sz="700" i="1" kern="1200" dirty="0"/>
            <a:t>for Kids</a:t>
          </a:r>
          <a:endParaRPr lang="en-US" sz="700" kern="1200" dirty="0"/>
        </a:p>
      </dsp:txBody>
      <dsp:txXfrm>
        <a:off x="3986920" y="2512644"/>
        <a:ext cx="588613" cy="435720"/>
      </dsp:txXfrm>
    </dsp:sp>
    <dsp:sp modelId="{6E84D5C4-8F7A-4B65-B010-7E818ACCD239}">
      <dsp:nvSpPr>
        <dsp:cNvPr id="0" name=""/>
        <dsp:cNvSpPr/>
      </dsp:nvSpPr>
      <dsp:spPr>
        <a:xfrm rot="3600000">
          <a:off x="3136686" y="2835332"/>
          <a:ext cx="575710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575710" y="9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10148" y="2830816"/>
        <a:ext cx="28785" cy="28785"/>
      </dsp:txXfrm>
    </dsp:sp>
    <dsp:sp modelId="{5BA1CCE4-D72B-4075-8EB6-22C182169DA6}">
      <dsp:nvSpPr>
        <dsp:cNvPr id="0" name=""/>
        <dsp:cNvSpPr/>
      </dsp:nvSpPr>
      <dsp:spPr>
        <a:xfrm>
          <a:off x="3378247" y="3074175"/>
          <a:ext cx="635755" cy="482862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UPMC Community </a:t>
          </a:r>
          <a:r>
            <a:rPr lang="en-US" sz="700" kern="1200" dirty="0" err="1"/>
            <a:t>HealthChoices</a:t>
          </a:r>
          <a:endParaRPr lang="en-US" sz="700" kern="1200" dirty="0"/>
        </a:p>
      </dsp:txBody>
      <dsp:txXfrm>
        <a:off x="3401818" y="3097746"/>
        <a:ext cx="588613" cy="435720"/>
      </dsp:txXfrm>
    </dsp:sp>
    <dsp:sp modelId="{B038970F-5AA1-47F5-BABC-C3D3BBB73E37}">
      <dsp:nvSpPr>
        <dsp:cNvPr id="0" name=""/>
        <dsp:cNvSpPr/>
      </dsp:nvSpPr>
      <dsp:spPr>
        <a:xfrm rot="5400000">
          <a:off x="2602066" y="2983664"/>
          <a:ext cx="589592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589592" y="9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82122" y="2978800"/>
        <a:ext cx="29479" cy="29479"/>
      </dsp:txXfrm>
    </dsp:sp>
    <dsp:sp modelId="{F63A97C2-0EA4-454F-AB76-BB18772D946A}">
      <dsp:nvSpPr>
        <dsp:cNvPr id="0" name=""/>
        <dsp:cNvSpPr/>
      </dsp:nvSpPr>
      <dsp:spPr>
        <a:xfrm>
          <a:off x="2578984" y="3288336"/>
          <a:ext cx="635755" cy="482862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UPMC Dental Advantage</a:t>
          </a:r>
        </a:p>
      </dsp:txBody>
      <dsp:txXfrm>
        <a:off x="2602555" y="3311907"/>
        <a:ext cx="588613" cy="435720"/>
      </dsp:txXfrm>
    </dsp:sp>
    <dsp:sp modelId="{1867231E-66B5-40CA-B7F7-D5C49B2914AE}">
      <dsp:nvSpPr>
        <dsp:cNvPr id="0" name=""/>
        <dsp:cNvSpPr/>
      </dsp:nvSpPr>
      <dsp:spPr>
        <a:xfrm rot="7200000">
          <a:off x="2081328" y="2835332"/>
          <a:ext cx="575710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575710" y="9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354790" y="2830816"/>
        <a:ext cx="28785" cy="28785"/>
      </dsp:txXfrm>
    </dsp:sp>
    <dsp:sp modelId="{9B800A97-C893-4D9D-9630-1D4C08C40AC8}">
      <dsp:nvSpPr>
        <dsp:cNvPr id="0" name=""/>
        <dsp:cNvSpPr/>
      </dsp:nvSpPr>
      <dsp:spPr>
        <a:xfrm>
          <a:off x="1779721" y="3074175"/>
          <a:ext cx="635755" cy="482862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Community Care Behavioral Health</a:t>
          </a:r>
        </a:p>
      </dsp:txBody>
      <dsp:txXfrm>
        <a:off x="1803292" y="3097746"/>
        <a:ext cx="588613" cy="435720"/>
      </dsp:txXfrm>
    </dsp:sp>
    <dsp:sp modelId="{4259150A-420D-4F10-A930-210BF7FAFA42}">
      <dsp:nvSpPr>
        <dsp:cNvPr id="0" name=""/>
        <dsp:cNvSpPr/>
      </dsp:nvSpPr>
      <dsp:spPr>
        <a:xfrm rot="9000000">
          <a:off x="1729467" y="2439820"/>
          <a:ext cx="538812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538812" y="9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985402" y="2436226"/>
        <a:ext cx="26940" cy="26940"/>
      </dsp:txXfrm>
    </dsp:sp>
    <dsp:sp modelId="{C7092646-2B16-450F-8F79-5D801A55FBEE}">
      <dsp:nvSpPr>
        <dsp:cNvPr id="0" name=""/>
        <dsp:cNvSpPr/>
      </dsp:nvSpPr>
      <dsp:spPr>
        <a:xfrm>
          <a:off x="1194620" y="2489073"/>
          <a:ext cx="635755" cy="482862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Workers’ Compensation Solutions</a:t>
          </a:r>
        </a:p>
      </dsp:txBody>
      <dsp:txXfrm>
        <a:off x="1218191" y="2512644"/>
        <a:ext cx="588613" cy="435720"/>
      </dsp:txXfrm>
    </dsp:sp>
    <dsp:sp modelId="{9BAB702C-7B3D-4977-BD91-F56D10BCB867}">
      <dsp:nvSpPr>
        <dsp:cNvPr id="0" name=""/>
        <dsp:cNvSpPr/>
      </dsp:nvSpPr>
      <dsp:spPr>
        <a:xfrm rot="10800000">
          <a:off x="1616213" y="1921366"/>
          <a:ext cx="513145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513145" y="9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859958" y="1918413"/>
        <a:ext cx="25657" cy="25657"/>
      </dsp:txXfrm>
    </dsp:sp>
    <dsp:sp modelId="{DA432BE4-8470-4001-8AB5-051F7A87FF4C}">
      <dsp:nvSpPr>
        <dsp:cNvPr id="0" name=""/>
        <dsp:cNvSpPr/>
      </dsp:nvSpPr>
      <dsp:spPr>
        <a:xfrm>
          <a:off x="980458" y="1689810"/>
          <a:ext cx="635755" cy="482862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UPMC </a:t>
          </a:r>
          <a:r>
            <a:rPr lang="en-US" sz="700" kern="1200" dirty="0" err="1"/>
            <a:t>WorkPartners</a:t>
          </a:r>
          <a:endParaRPr lang="en-US" sz="700" kern="1200" dirty="0"/>
        </a:p>
      </dsp:txBody>
      <dsp:txXfrm>
        <a:off x="1004029" y="1713381"/>
        <a:ext cx="588613" cy="435720"/>
      </dsp:txXfrm>
    </dsp:sp>
    <dsp:sp modelId="{9BB17DA6-683A-4714-A1DF-7C057B676455}">
      <dsp:nvSpPr>
        <dsp:cNvPr id="0" name=""/>
        <dsp:cNvSpPr/>
      </dsp:nvSpPr>
      <dsp:spPr>
        <a:xfrm rot="12600000">
          <a:off x="1729467" y="1402911"/>
          <a:ext cx="538812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538812" y="9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985402" y="1399317"/>
        <a:ext cx="26940" cy="26940"/>
      </dsp:txXfrm>
    </dsp:sp>
    <dsp:sp modelId="{2E464C59-3133-4E7A-9DEE-F3816244A22D}">
      <dsp:nvSpPr>
        <dsp:cNvPr id="0" name=""/>
        <dsp:cNvSpPr/>
      </dsp:nvSpPr>
      <dsp:spPr>
        <a:xfrm>
          <a:off x="1194620" y="890547"/>
          <a:ext cx="635755" cy="482862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 err="1"/>
            <a:t>EAP</a:t>
          </a:r>
          <a:r>
            <a:rPr lang="en-US" sz="700" kern="1200" dirty="0"/>
            <a:t> </a:t>
          </a:r>
          <a:r>
            <a:rPr lang="en-US" sz="700" i="1" kern="1200" dirty="0" err="1"/>
            <a:t>Life</a:t>
          </a:r>
          <a:r>
            <a:rPr lang="en-US" sz="700" i="0" kern="1200" dirty="0" err="1"/>
            <a:t>Solutions</a:t>
          </a:r>
          <a:endParaRPr lang="en-US" sz="700" kern="1200" dirty="0"/>
        </a:p>
      </dsp:txBody>
      <dsp:txXfrm>
        <a:off x="1218191" y="914118"/>
        <a:ext cx="588613" cy="435720"/>
      </dsp:txXfrm>
    </dsp:sp>
    <dsp:sp modelId="{C2BD23E6-FA3B-4C37-8397-3CA2DBF55F0C}">
      <dsp:nvSpPr>
        <dsp:cNvPr id="0" name=""/>
        <dsp:cNvSpPr/>
      </dsp:nvSpPr>
      <dsp:spPr>
        <a:xfrm rot="14400000">
          <a:off x="2081328" y="1007399"/>
          <a:ext cx="575710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575710" y="9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354790" y="1002882"/>
        <a:ext cx="28785" cy="28785"/>
      </dsp:txXfrm>
    </dsp:sp>
    <dsp:sp modelId="{C04649DB-B326-483E-B38B-054FE54B3968}">
      <dsp:nvSpPr>
        <dsp:cNvPr id="0" name=""/>
        <dsp:cNvSpPr/>
      </dsp:nvSpPr>
      <dsp:spPr>
        <a:xfrm>
          <a:off x="1779721" y="305446"/>
          <a:ext cx="635755" cy="482862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i="1" kern="1200" dirty="0" err="1"/>
            <a:t>My</a:t>
          </a:r>
          <a:r>
            <a:rPr lang="en-US" sz="700" i="0" kern="1200" dirty="0" err="1"/>
            <a:t>Flex</a:t>
          </a:r>
          <a:r>
            <a:rPr lang="en-US" sz="700" i="0" kern="1200" dirty="0"/>
            <a:t> Advantage </a:t>
          </a:r>
          <a:endParaRPr lang="en-US" sz="700" i="1" kern="1200" dirty="0"/>
        </a:p>
      </dsp:txBody>
      <dsp:txXfrm>
        <a:off x="1803292" y="329017"/>
        <a:ext cx="588613" cy="435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16340-C58C-4ACF-A81F-59479A9D6473}">
      <dsp:nvSpPr>
        <dsp:cNvPr id="0" name=""/>
        <dsp:cNvSpPr/>
      </dsp:nvSpPr>
      <dsp:spPr>
        <a:xfrm rot="16200000">
          <a:off x="-588600" y="589580"/>
          <a:ext cx="4060691" cy="2881530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n-lt"/>
              <a:cs typeface="Arial" panose="020B0604020202020204" pitchFamily="34" charset="0"/>
            </a:rPr>
            <a:t>Leverage Expertise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PA has a unique history and strong infrastructure and we are seeking partnerships with the existing service coordination network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Our SNP breath and depth of expertise enables integration of long-term supports with Medicare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Integrated delivery &amp; financing as a payer-provider offers innovation in value-based care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Lessons learned from </a:t>
          </a:r>
          <a:r>
            <a:rPr lang="en-US" sz="1400" kern="1200" dirty="0" err="1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CHC</a:t>
          </a:r>
          <a:r>
            <a:rPr lang="en-US" sz="1400" kern="120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 SW   and SE launch</a:t>
          </a:r>
        </a:p>
      </dsp:txBody>
      <dsp:txXfrm rot="5400000">
        <a:off x="981" y="812137"/>
        <a:ext cx="2881530" cy="2436415"/>
      </dsp:txXfrm>
    </dsp:sp>
    <dsp:sp modelId="{5F418AED-2012-4A50-98EB-241D1B2E4B1A}">
      <dsp:nvSpPr>
        <dsp:cNvPr id="0" name=""/>
        <dsp:cNvSpPr/>
      </dsp:nvSpPr>
      <dsp:spPr>
        <a:xfrm rot="16200000">
          <a:off x="2143509" y="750826"/>
          <a:ext cx="4060691" cy="2559037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n-lt"/>
              <a:cs typeface="Arial" panose="020B0604020202020204" pitchFamily="34" charset="0"/>
            </a:rPr>
            <a:t>Coordinate Service Needs With Partners &amp; UPMC Core Team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Integrated care model &amp; Informatics                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Partners: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Performance &amp; value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Represent diversity of participants</a:t>
          </a:r>
        </a:p>
      </dsp:txBody>
      <dsp:txXfrm rot="5400000">
        <a:off x="2894336" y="812137"/>
        <a:ext cx="2559037" cy="2436415"/>
      </dsp:txXfrm>
    </dsp:sp>
    <dsp:sp modelId="{33F08CA3-A6A5-40BC-867B-A816E95C1D7C}">
      <dsp:nvSpPr>
        <dsp:cNvPr id="0" name=""/>
        <dsp:cNvSpPr/>
      </dsp:nvSpPr>
      <dsp:spPr>
        <a:xfrm rot="16200000">
          <a:off x="4908824" y="599079"/>
          <a:ext cx="3902851" cy="2788139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n-lt"/>
              <a:cs typeface="Arial" panose="020B0604020202020204" pitchFamily="34" charset="0"/>
            </a:rPr>
            <a:t>Address Social Determinants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Housing partnerships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Unpaid caregiver support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Connect participants with existing community resources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latin typeface="+mn-lt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latin typeface="+mn-lt"/>
            <a:cs typeface="Arial" panose="020B0604020202020204" pitchFamily="34" charset="0"/>
          </a:endParaRPr>
        </a:p>
      </dsp:txBody>
      <dsp:txXfrm rot="5400000">
        <a:off x="5466180" y="822293"/>
        <a:ext cx="2788139" cy="2341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51FE40E-0EB6-4E48-899D-2D88198D4ED2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EE488BB-9BED-8544-A677-20570A7DCF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201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51BF6C1-D610-C14F-97C6-C121B7E5A4AA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9557F8D-41A5-3C4A-A462-FE7C10BECE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8545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57F8D-41A5-3C4A-A462-FE7C10BECEC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26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57F8D-41A5-3C4A-A462-FE7C10BECEC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958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57F8D-41A5-3C4A-A462-FE7C10BECEC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82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57F8D-41A5-3C4A-A462-FE7C10BECEC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29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57F8D-41A5-3C4A-A462-FE7C10BECEC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944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57F8D-41A5-3C4A-A462-FE7C10BECEC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63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E6AB8-F354-49F5-A704-B975482269E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70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E6AB8-F354-49F5-A704-B975482269E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539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57F8D-41A5-3C4A-A462-FE7C10BECE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18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57F8D-41A5-3C4A-A462-FE7C10BECEC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295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57F8D-41A5-3C4A-A462-FE7C10BECEC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218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57F8D-41A5-3C4A-A462-FE7C10BECEC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52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57F8D-41A5-3C4A-A462-FE7C10BECEC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802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57F8D-41A5-3C4A-A462-FE7C10BECEC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37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d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51125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A38FAF8-786F-7C4F-9F1B-B820815ED7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154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+mj-lt"/>
                <a:cs typeface="Museo Sans 50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51125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A38FAF8-786F-7C4F-9F1B-B820815ED7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8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Corbel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51125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A38FAF8-786F-7C4F-9F1B-B820815ED7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79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Corbel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51125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A38FAF8-786F-7C4F-9F1B-B820815ED7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86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1125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A38FAF8-786F-7C4F-9F1B-B820815ED7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35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1125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A38FAF8-786F-7C4F-9F1B-B820815ED7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96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1125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A38FAF8-786F-7C4F-9F1B-B820815ED7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890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1125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A38FAF8-786F-7C4F-9F1B-B820815ED7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885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51125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A38FAF8-786F-7C4F-9F1B-B820815ED7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14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51125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A38FAF8-786F-7C4F-9F1B-B820815ED7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46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 flipV="1">
            <a:off x="3734030" y="776758"/>
            <a:ext cx="841991" cy="24653"/>
          </a:xfrm>
          <a:prstGeom prst="rect">
            <a:avLst/>
          </a:prstGeom>
          <a:solidFill>
            <a:srgbClr val="771B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6" tIns="34293" rIns="68586" bIns="34293" anchor="ctr"/>
          <a:lstStyle/>
          <a:p>
            <a:pPr algn="ctr" defTabSz="5143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95" dirty="0">
              <a:latin typeface="Calibri Light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 flipV="1">
            <a:off x="4576021" y="776759"/>
            <a:ext cx="638937" cy="23045"/>
          </a:xfrm>
          <a:prstGeom prst="rect">
            <a:avLst/>
          </a:prstGeom>
          <a:solidFill>
            <a:srgbClr val="959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6" tIns="34293" rIns="68586" bIns="34293" anchor="ctr"/>
          <a:lstStyle/>
          <a:p>
            <a:pPr algn="ctr" defTabSz="5143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95" dirty="0">
              <a:latin typeface="Calibri Ligh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752758" y="4883531"/>
            <a:ext cx="2744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E5B3991-6C48-AB40-8BC3-171B932A7BEF}" type="slidenum">
              <a:rPr lang="en-US" sz="600" b="0" i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pPr/>
              <a:t>‹#›</a:t>
            </a:fld>
            <a:endParaRPr lang="en-US" sz="600" b="0" i="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28650" y="417821"/>
            <a:ext cx="7886700" cy="357329"/>
          </a:xfrm>
          <a:prstGeom prst="rect">
            <a:avLst/>
          </a:prstGeom>
        </p:spPr>
        <p:txBody>
          <a:bodyPr/>
          <a:lstStyle>
            <a:lvl1pPr algn="ctr">
              <a:defRPr sz="16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609598" y="921994"/>
            <a:ext cx="7928766" cy="2825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chemeClr val="accent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 descr="UPMC_3_HealthPlan_H_CMYK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2400" y="4877695"/>
            <a:ext cx="1739900" cy="20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0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" y="471"/>
            <a:ext cx="9139615" cy="5142557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457200" y="2628900"/>
            <a:ext cx="8229600" cy="857250"/>
          </a:xfrm>
          <a:prstGeom prst="rect">
            <a:avLst/>
          </a:prstGeom>
        </p:spPr>
        <p:txBody>
          <a:bodyPr vert="horz"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371600" y="3486150"/>
            <a:ext cx="6400800" cy="742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574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FEE41A-997C-4412-9C74-79421DFB1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2EA46E-69A1-4761-BF7D-AC68FB911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6126F-54F2-44C1-8BD0-946C7370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CE7B-7AE3-4AE6-82ED-32218CF54B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64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4"/>
            <a:ext cx="9130473" cy="513741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251125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A38FAF8-786F-7C4F-9F1B-B820815ED72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9" name="Title 10"/>
          <p:cNvSpPr>
            <a:spLocks noGrp="1"/>
          </p:cNvSpPr>
          <p:nvPr>
            <p:ph type="title" hasCustomPrompt="1"/>
          </p:nvPr>
        </p:nvSpPr>
        <p:spPr>
          <a:xfrm>
            <a:off x="457200" y="2628900"/>
            <a:ext cx="8229600" cy="857250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3486150"/>
            <a:ext cx="6400800" cy="742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58339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55917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88ACA-6532-5B47-9D60-7AF590FE3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117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55917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88ACA-6532-5B47-9D60-7AF590FE3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59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255917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88ACA-6532-5B47-9D60-7AF590FE3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20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55917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88ACA-6532-5B47-9D60-7AF590FE3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182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55917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88ACA-6532-5B47-9D60-7AF590FE3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040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55917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88ACA-6532-5B47-9D60-7AF590FE3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66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1125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A38FAF8-786F-7C4F-9F1B-B820815ED72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1522"/>
            <a:ext cx="9135879" cy="5140454"/>
          </a:xfrm>
          <a:prstGeom prst="rect">
            <a:avLst/>
          </a:prstGeom>
        </p:spPr>
      </p:pic>
      <p:sp>
        <p:nvSpPr>
          <p:cNvPr id="6" name="Title 10"/>
          <p:cNvSpPr>
            <a:spLocks noGrp="1"/>
          </p:cNvSpPr>
          <p:nvPr>
            <p:ph type="title" hasCustomPrompt="1"/>
          </p:nvPr>
        </p:nvSpPr>
        <p:spPr>
          <a:xfrm>
            <a:off x="457200" y="2628900"/>
            <a:ext cx="8229600" cy="857250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486150"/>
            <a:ext cx="6400800" cy="742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2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1125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A38FAF8-786F-7C4F-9F1B-B820815ED7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42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1125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A38FAF8-786F-7C4F-9F1B-B820815ED7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9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1125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A38FAF8-786F-7C4F-9F1B-B820815ED7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+mj-lt"/>
                <a:cs typeface="Museo Sans 50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004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1125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A38FAF8-786F-7C4F-9F1B-B820815ED7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+mj-lt"/>
                <a:cs typeface="Museo Sans 50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526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+mj-lt"/>
                <a:cs typeface="Museo Sans 50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51125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A38FAF8-786F-7C4F-9F1B-B820815ED7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5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+mj-lt"/>
                <a:cs typeface="Museo Sans 50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51125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A38FAF8-786F-7C4F-9F1B-B820815ED7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7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55917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88ACA-6532-5B47-9D60-7AF590FE3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6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5" r:id="rId3"/>
    <p:sldLayoutId id="2147483650" r:id="rId4"/>
    <p:sldLayoutId id="2147483670" r:id="rId5"/>
    <p:sldLayoutId id="2147483652" r:id="rId6"/>
    <p:sldLayoutId id="2147483671" r:id="rId7"/>
    <p:sldLayoutId id="2147483653" r:id="rId8"/>
    <p:sldLayoutId id="2147483673" r:id="rId9"/>
    <p:sldLayoutId id="2147483672" r:id="rId10"/>
    <p:sldLayoutId id="2147483654" r:id="rId11"/>
    <p:sldLayoutId id="2147483674" r:id="rId12"/>
    <p:sldLayoutId id="2147483656" r:id="rId13"/>
    <p:sldLayoutId id="2147483675" r:id="rId14"/>
    <p:sldLayoutId id="2147483657" r:id="rId15"/>
    <p:sldLayoutId id="2147483676" r:id="rId16"/>
    <p:sldLayoutId id="2147483660" r:id="rId17"/>
    <p:sldLayoutId id="2147483677" r:id="rId18"/>
    <p:sldLayoutId id="2147483678" r:id="rId19"/>
    <p:sldLayoutId id="2147483681" r:id="rId2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251125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A38FAF8-786F-7C4F-9F1B-B820815ED72A}" type="slidenum">
              <a:rPr lang="en-US" smtClean="0">
                <a:solidFill>
                  <a:schemeClr val="bg1"/>
                </a:solidFill>
              </a:rPr>
              <a:pPr algn="l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55917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88ACA-6532-5B47-9D60-7AF590FE3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79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7" r:id="rId5"/>
    <p:sldLayoutId id="2147483668" r:id="rId6"/>
    <p:sldLayoutId id="2147483669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HCProviders@upmc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nursingfacilityinfo@upmc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roviderNetworkInquires@upmc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nursingfacilityinfo@upmc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ProviderNetworkInquires@upmc.edu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nursingfacilityinfo@upmc.edu" TargetMode="External"/><Relationship Id="rId2" Type="http://schemas.openxmlformats.org/officeDocument/2006/relationships/hyperlink" Target="mailto:chcproviders@upmc.edu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providernetworkinquires@upmc.edu" TargetMode="External"/><Relationship Id="rId4" Type="http://schemas.openxmlformats.org/officeDocument/2006/relationships/hyperlink" Target="mailto:chc@upmc.edu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16.pd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4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43150"/>
            <a:ext cx="8229600" cy="857250"/>
          </a:xfrm>
        </p:spPr>
        <p:txBody>
          <a:bodyPr/>
          <a:lstStyle/>
          <a:p>
            <a:r>
              <a:rPr lang="en-US" dirty="0"/>
              <a:t>Community HealthChoices Overview</a:t>
            </a:r>
            <a:br>
              <a:rPr lang="en-US" dirty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9340" y="3028558"/>
            <a:ext cx="7697971" cy="742950"/>
          </a:xfrm>
        </p:spPr>
        <p:txBody>
          <a:bodyPr/>
          <a:lstStyle/>
          <a:p>
            <a:r>
              <a:rPr lang="en-US" dirty="0"/>
              <a:t>Phase 3 Provider Meetings </a:t>
            </a:r>
          </a:p>
          <a:p>
            <a:endParaRPr lang="en-US" dirty="0"/>
          </a:p>
          <a:p>
            <a:r>
              <a:rPr lang="en-US" sz="2000" i="1" dirty="0">
                <a:solidFill>
                  <a:srgbClr val="000000"/>
                </a:solidFill>
              </a:rPr>
              <a:t>Brendan Harris, VP of Government Programs, CE/NE PA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294361"/>
            <a:ext cx="9144000" cy="350729"/>
          </a:xfrm>
          <a:prstGeom prst="rect">
            <a:avLst/>
          </a:prstGeom>
          <a:solidFill>
            <a:srgbClr val="771B6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5091"/>
            <a:ext cx="2893512" cy="118998"/>
          </a:xfrm>
          <a:prstGeom prst="rect">
            <a:avLst/>
          </a:prstGeom>
          <a:solidFill>
            <a:srgbClr val="47C6E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3512" y="644048"/>
            <a:ext cx="2893512" cy="118998"/>
          </a:xfrm>
          <a:prstGeom prst="rect">
            <a:avLst/>
          </a:prstGeom>
          <a:solidFill>
            <a:srgbClr val="BB225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87024" y="645091"/>
            <a:ext cx="895612" cy="118998"/>
          </a:xfrm>
          <a:prstGeom prst="rect">
            <a:avLst/>
          </a:prstGeom>
          <a:solidFill>
            <a:srgbClr val="A9B53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38794" y="645091"/>
            <a:ext cx="2505205" cy="117955"/>
          </a:xfrm>
          <a:prstGeom prst="rect">
            <a:avLst/>
          </a:prstGeom>
          <a:solidFill>
            <a:srgbClr val="F4772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-1" y="5085566"/>
            <a:ext cx="9144000" cy="57933"/>
          </a:xfrm>
          <a:prstGeom prst="rect">
            <a:avLst/>
          </a:prstGeom>
          <a:solidFill>
            <a:srgbClr val="771B6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26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95" y="135336"/>
            <a:ext cx="8778240" cy="857250"/>
          </a:xfrm>
        </p:spPr>
        <p:txBody>
          <a:bodyPr/>
          <a:lstStyle/>
          <a:p>
            <a:r>
              <a:rPr lang="en-US" sz="2800" b="1" dirty="0"/>
              <a:t>Contracting - HCBS Providers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17" y="887506"/>
            <a:ext cx="8288383" cy="4034117"/>
          </a:xfrm>
        </p:spPr>
        <p:txBody>
          <a:bodyPr/>
          <a:lstStyle/>
          <a:p>
            <a:pPr lvl="0"/>
            <a:r>
              <a:rPr lang="en-US" sz="1600" dirty="0">
                <a:solidFill>
                  <a:srgbClr val="000000"/>
                </a:solidFill>
              </a:rPr>
              <a:t>Email </a:t>
            </a:r>
            <a:r>
              <a:rPr lang="en-US" sz="1600" u="sng" dirty="0">
                <a:solidFill>
                  <a:srgbClr val="000000"/>
                </a:solidFill>
                <a:hlinkClick r:id="rId3"/>
              </a:rPr>
              <a:t>CHCProviders@upmc.edu</a:t>
            </a:r>
            <a:r>
              <a:rPr lang="en-US" sz="1600" dirty="0">
                <a:solidFill>
                  <a:srgbClr val="000000"/>
                </a:solidFill>
              </a:rPr>
              <a:t> to receive a provider application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We will send you a link to the application.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Please complete the application in full including all require documentation – incomplete applications will not be considered.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Contract will be e-mailed for electronic signature.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Applications and contracts will be processed as they are received.  </a:t>
            </a:r>
          </a:p>
          <a:p>
            <a:pPr lvl="1"/>
            <a:r>
              <a:rPr lang="en-US" sz="1600" i="1" u="sng" dirty="0">
                <a:solidFill>
                  <a:srgbClr val="000000"/>
                </a:solidFill>
              </a:rPr>
              <a:t>The email used on your application is the address we will use for communication.</a:t>
            </a:r>
          </a:p>
          <a:p>
            <a:pPr marL="0" lvl="1" indent="0">
              <a:buNone/>
            </a:pPr>
            <a:endParaRPr lang="en-US" sz="1600" b="1" dirty="0">
              <a:solidFill>
                <a:srgbClr val="000000"/>
              </a:solidFill>
            </a:endParaRP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</a:rPr>
              <a:t>NPI </a:t>
            </a:r>
            <a:r>
              <a:rPr lang="en-US" sz="1600" dirty="0">
                <a:solidFill>
                  <a:srgbClr val="000000"/>
                </a:solidFill>
              </a:rPr>
              <a:t>are not required for Home and Community Based Services providers; however, HCBS providers are encourage to obtain an NPI as soon as possible if you do not have one (contact us at above e-mail address if assistance is needed).</a:t>
            </a:r>
          </a:p>
          <a:p>
            <a:pPr marL="457200" lvl="1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4850469"/>
            <a:ext cx="2133600" cy="273844"/>
          </a:xfrm>
        </p:spPr>
        <p:txBody>
          <a:bodyPr/>
          <a:lstStyle/>
          <a:p>
            <a:r>
              <a:rPr lang="en-US" dirty="0"/>
              <a:t> </a:t>
            </a:r>
            <a:fld id="{8A38FAF8-786F-7C4F-9F1B-B820815ED72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414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95" y="135336"/>
            <a:ext cx="8778240" cy="857250"/>
          </a:xfrm>
        </p:spPr>
        <p:txBody>
          <a:bodyPr/>
          <a:lstStyle/>
          <a:p>
            <a:r>
              <a:rPr lang="en-US" sz="2800" b="1" dirty="0"/>
              <a:t>Contracting- Nursing Facilities 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17" y="992586"/>
            <a:ext cx="8288383" cy="345588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Email </a:t>
            </a:r>
            <a:r>
              <a:rPr lang="en-US" sz="2000" u="sng" dirty="0">
                <a:hlinkClick r:id="rId3"/>
              </a:rPr>
              <a:t>nursingfacilityinfo@upmc.edu</a:t>
            </a:r>
            <a:r>
              <a:rPr lang="en-US" sz="2000" dirty="0"/>
              <a:t> </a:t>
            </a:r>
            <a:r>
              <a:rPr lang="en-US" sz="2000" dirty="0">
                <a:solidFill>
                  <a:srgbClr val="000000"/>
                </a:solidFill>
              </a:rPr>
              <a:t>if you are not currently participating with UPMC Health Plan for an agreement/application as soon as possible.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Provider Account Executive will be in contact to assist with the contracting process.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</a:p>
          <a:p>
            <a:pPr marL="346075" lvl="1" indent="-346075">
              <a:buFont typeface="Arial" panose="020B0604020202020204" pitchFamily="34" charset="0"/>
              <a:buChar char="•"/>
              <a:tabLst>
                <a:tab pos="803275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UPMC Community HealthChoices Rate sheets will define Custodial Nursing Facility payment methodology.</a:t>
            </a:r>
          </a:p>
          <a:p>
            <a:pPr marL="346075" lvl="1" indent="-346075">
              <a:buFont typeface="Arial" panose="020B0604020202020204" pitchFamily="34" charset="0"/>
              <a:buChar char="•"/>
              <a:tabLst>
                <a:tab pos="803275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marL="346075" lvl="1" indent="-346075">
              <a:buFont typeface="Arial" panose="020B0604020202020204" pitchFamily="34" charset="0"/>
              <a:buChar char="•"/>
              <a:tabLst>
                <a:tab pos="803275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Claims testing opportunities will be provided.</a:t>
            </a: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4850469"/>
            <a:ext cx="2133600" cy="273844"/>
          </a:xfrm>
        </p:spPr>
        <p:txBody>
          <a:bodyPr/>
          <a:lstStyle/>
          <a:p>
            <a:r>
              <a:rPr lang="en-US" dirty="0"/>
              <a:t> </a:t>
            </a:r>
            <a:fld id="{8A38FAF8-786F-7C4F-9F1B-B820815ED72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01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95" y="135336"/>
            <a:ext cx="8778240" cy="857250"/>
          </a:xfrm>
        </p:spPr>
        <p:txBody>
          <a:bodyPr/>
          <a:lstStyle/>
          <a:p>
            <a:r>
              <a:rPr lang="en-US" sz="2800" b="1" dirty="0"/>
              <a:t>Training &amp; Orientation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20271"/>
            <a:ext cx="8315325" cy="3628201"/>
          </a:xfrm>
        </p:spPr>
        <p:txBody>
          <a:bodyPr/>
          <a:lstStyle/>
          <a:p>
            <a:r>
              <a:rPr lang="en-US" sz="1600" dirty="0">
                <a:solidFill>
                  <a:srgbClr val="000000"/>
                </a:solidFill>
              </a:rPr>
              <a:t>UPMC Community HealthChoices will conduct education sessions leading up to implementation on 1/1/20 including, but not limited to: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On-Site Orientation Meetings with a local Network Manager; </a:t>
            </a:r>
          </a:p>
          <a:p>
            <a:pPr lvl="2"/>
            <a:r>
              <a:rPr lang="en-US" sz="1600" dirty="0">
                <a:solidFill>
                  <a:srgbClr val="000000"/>
                </a:solidFill>
              </a:rPr>
              <a:t>Network Managers will begin contacting providers mid-Summer to offer assistance with the contracting process if needed. 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Group Orientation Meetings beginning late Fall in each of the 3 zones; and</a:t>
            </a:r>
          </a:p>
          <a:p>
            <a:pPr lvl="2"/>
            <a:r>
              <a:rPr lang="en-US" sz="1200" dirty="0">
                <a:solidFill>
                  <a:srgbClr val="000000"/>
                </a:solidFill>
              </a:rPr>
              <a:t>Provider and Platform Orientations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Service Coordination training on </a:t>
            </a:r>
            <a:r>
              <a:rPr lang="en-US" sz="1600" dirty="0" err="1">
                <a:solidFill>
                  <a:srgbClr val="000000"/>
                </a:solidFill>
              </a:rPr>
              <a:t>InterRAI</a:t>
            </a:r>
            <a:r>
              <a:rPr lang="en-US" sz="1600" dirty="0">
                <a:solidFill>
                  <a:srgbClr val="000000"/>
                </a:solidFill>
              </a:rPr>
              <a:t> and person centered service plan development.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Collaboration with various State Associations for HCBS and NF provider orientations/meetings.</a:t>
            </a:r>
          </a:p>
          <a:p>
            <a:pPr marL="285750" lvl="1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Providers will be informed via mailings, email blasts, or, if appropriate, Association newsletters of upcoming events – please ensure email on applications is your contact email.</a:t>
            </a:r>
          </a:p>
          <a:p>
            <a:pPr marL="457200" lvl="1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4869656"/>
            <a:ext cx="2133600" cy="273844"/>
          </a:xfrm>
        </p:spPr>
        <p:txBody>
          <a:bodyPr/>
          <a:lstStyle/>
          <a:p>
            <a:r>
              <a:rPr lang="en-US" dirty="0"/>
              <a:t> </a:t>
            </a:r>
            <a:fld id="{8A38FAF8-786F-7C4F-9F1B-B820815ED72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427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A1A15-A825-4477-97E4-C4C5026CA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FAF8-786F-7C4F-9F1B-B820815ED72A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9A9EFA0-5487-4613-A727-194D3B8CD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663" y="754611"/>
            <a:ext cx="7650956" cy="3400671"/>
          </a:xfrm>
        </p:spPr>
        <p:txBody>
          <a:bodyPr numCol="2"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0000"/>
                </a:solidFill>
              </a:rPr>
              <a:t>UPMC – 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0000"/>
                </a:solidFill>
              </a:rPr>
              <a:t>UPMC CHC 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0000"/>
                </a:solidFill>
              </a:rPr>
              <a:t>Provider Rules/Regulations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0000"/>
                </a:solidFill>
              </a:rPr>
              <a:t>Website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0000"/>
                </a:solidFill>
              </a:rPr>
              <a:t>Provider Roles, Responsibilities,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0000"/>
                </a:solidFill>
              </a:rPr>
              <a:t>Provider Communication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0000"/>
                </a:solidFill>
              </a:rPr>
              <a:t>EIB/Enrollment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0000"/>
                </a:solidFill>
              </a:rPr>
              <a:t>Member Eligibility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0000"/>
                </a:solidFill>
              </a:rPr>
              <a:t>Service Coordination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0000"/>
                </a:solidFill>
              </a:rPr>
              <a:t>Medical Record 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0000"/>
                </a:solidFill>
              </a:rPr>
              <a:t>Provider Status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0000"/>
                </a:solidFill>
              </a:rPr>
              <a:t>HIPAA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0000"/>
                </a:solidFill>
              </a:rPr>
              <a:t>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0000"/>
                </a:solidFill>
              </a:rPr>
              <a:t>Fraud, Waste and Abuse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0000"/>
                </a:solidFill>
              </a:rPr>
              <a:t>Provider Disputes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0000"/>
                </a:solidFill>
              </a:rPr>
              <a:t>Employee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0000"/>
                </a:solidFill>
              </a:rPr>
              <a:t>Incident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0000"/>
                </a:solidFill>
              </a:rPr>
              <a:t>Quality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0000"/>
                </a:solidFill>
              </a:rPr>
              <a:t>Claims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0000"/>
                </a:solidFill>
              </a:rPr>
              <a:t>Resources</a:t>
            </a:r>
          </a:p>
          <a:p>
            <a:pPr marL="0" indent="0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7977C0C-9A9D-4059-B4E4-609DD8A9D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95" y="135336"/>
            <a:ext cx="8778240" cy="857250"/>
          </a:xfrm>
        </p:spPr>
        <p:txBody>
          <a:bodyPr/>
          <a:lstStyle/>
          <a:p>
            <a:r>
              <a:rPr lang="en-US" sz="2800" b="1" dirty="0"/>
              <a:t>Orientation Outline</a:t>
            </a:r>
            <a:br>
              <a:rPr lang="en-US" sz="2800" b="1" dirty="0"/>
            </a:b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84498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2C98F-52A0-447E-93F2-B6A9798C8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65559"/>
          </a:xfrm>
        </p:spPr>
        <p:txBody>
          <a:bodyPr/>
          <a:lstStyle/>
          <a:p>
            <a:r>
              <a:rPr lang="en-US" sz="2800" b="1" dirty="0"/>
              <a:t>Orientation Outline (cont’d)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A499D-60AD-4958-B39A-9F828267A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5B005B"/>
                </a:solidFill>
              </a:rPr>
              <a:t>Presentation Methods: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005B"/>
                </a:solidFill>
              </a:rPr>
              <a:t>PowerPoint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005B"/>
                </a:solidFill>
              </a:rPr>
              <a:t>Hard Copy of Presentation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005B"/>
                </a:solidFill>
              </a:rPr>
              <a:t>Process Workflows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005B"/>
                </a:solidFill>
              </a:rPr>
              <a:t>Live Demo: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5B005B"/>
                </a:solidFill>
              </a:rPr>
              <a:t>UPMCHP</a:t>
            </a:r>
            <a:r>
              <a:rPr lang="en-US" sz="1600" dirty="0">
                <a:solidFill>
                  <a:srgbClr val="5B005B"/>
                </a:solidFill>
              </a:rPr>
              <a:t>/</a:t>
            </a:r>
            <a:r>
              <a:rPr lang="en-US" sz="1600" dirty="0" err="1">
                <a:solidFill>
                  <a:srgbClr val="5B005B"/>
                </a:solidFill>
              </a:rPr>
              <a:t>CHC</a:t>
            </a:r>
            <a:r>
              <a:rPr lang="en-US" sz="1600" dirty="0">
                <a:solidFill>
                  <a:srgbClr val="5B005B"/>
                </a:solidFill>
              </a:rPr>
              <a:t> Website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B005B"/>
                </a:solidFill>
              </a:rPr>
              <a:t>Provider Manual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B005B"/>
                </a:solidFill>
              </a:rPr>
              <a:t>Provider Portal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5B005B"/>
                </a:solidFill>
              </a:rPr>
              <a:t>HHA</a:t>
            </a:r>
            <a:r>
              <a:rPr lang="en-US" sz="1600" dirty="0">
                <a:solidFill>
                  <a:srgbClr val="5B005B"/>
                </a:solidFill>
              </a:rPr>
              <a:t> Referral/Claims Portal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005B"/>
                </a:solidFill>
              </a:rPr>
              <a:t>Presentation materials posted on secure HCBS Provider Portal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D67BA-329A-41A7-8B7F-FA046A9DD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FAF8-786F-7C4F-9F1B-B820815ED72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721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95" y="135336"/>
            <a:ext cx="8778240" cy="857250"/>
          </a:xfrm>
        </p:spPr>
        <p:txBody>
          <a:bodyPr/>
          <a:lstStyle/>
          <a:p>
            <a:r>
              <a:rPr lang="en-US" sz="2800" b="1" dirty="0"/>
              <a:t>Service Coordination During Continuity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8903"/>
            <a:ext cx="8229600" cy="3774217"/>
          </a:xfrm>
        </p:spPr>
        <p:txBody>
          <a:bodyPr/>
          <a:lstStyle/>
          <a:p>
            <a:r>
              <a:rPr lang="en-US" sz="1800" dirty="0">
                <a:solidFill>
                  <a:srgbClr val="000000"/>
                </a:solidFill>
              </a:rPr>
              <a:t>SCs are required to use each MCO’s system but we have developed processes and training  for continuity of care.</a:t>
            </a:r>
          </a:p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We are especially cognizant of impacts of extensive training during a period of change and want to work with you throughout this process.</a:t>
            </a:r>
          </a:p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Continuity expectations: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This is an opportunity for us to build a relationship.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We lack definitive data and experience working with each of you.     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Communication with UPMC on a regular basis creates success .</a:t>
            </a:r>
          </a:p>
          <a:p>
            <a:pPr marL="457200" lvl="1" indent="0"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4886255"/>
            <a:ext cx="2133600" cy="273844"/>
          </a:xfrm>
        </p:spPr>
        <p:txBody>
          <a:bodyPr/>
          <a:lstStyle/>
          <a:p>
            <a:r>
              <a:rPr lang="en-US" dirty="0"/>
              <a:t> </a:t>
            </a:r>
            <a:fld id="{8A38FAF8-786F-7C4F-9F1B-B820815ED72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15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95" y="135336"/>
            <a:ext cx="8778240" cy="857250"/>
          </a:xfrm>
        </p:spPr>
        <p:txBody>
          <a:bodyPr/>
          <a:lstStyle/>
          <a:p>
            <a:r>
              <a:rPr lang="en-US" sz="2800" b="1" dirty="0"/>
              <a:t>Service Coordination in the Long Run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0782"/>
            <a:ext cx="8229600" cy="3751730"/>
          </a:xfrm>
        </p:spPr>
        <p:txBody>
          <a:bodyPr/>
          <a:lstStyle/>
          <a:p>
            <a:r>
              <a:rPr lang="en-US" sz="1800" dirty="0">
                <a:solidFill>
                  <a:srgbClr val="000000"/>
                </a:solidFill>
              </a:rPr>
              <a:t>UPMC Community </a:t>
            </a:r>
            <a:r>
              <a:rPr lang="en-US" sz="1800" dirty="0" err="1">
                <a:solidFill>
                  <a:srgbClr val="000000"/>
                </a:solidFill>
              </a:rPr>
              <a:t>HealthChoices</a:t>
            </a:r>
            <a:r>
              <a:rPr lang="en-US" sz="1800" dirty="0">
                <a:solidFill>
                  <a:srgbClr val="000000"/>
                </a:solidFill>
              </a:rPr>
              <a:t> operates  a “hybrid” model: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We have internal </a:t>
            </a:r>
            <a:r>
              <a:rPr lang="en-US" sz="1800" u="sng" dirty="0">
                <a:solidFill>
                  <a:srgbClr val="000000"/>
                </a:solidFill>
              </a:rPr>
              <a:t>and</a:t>
            </a:r>
            <a:r>
              <a:rPr lang="en-US" sz="1800" dirty="0">
                <a:solidFill>
                  <a:srgbClr val="000000"/>
                </a:solidFill>
              </a:rPr>
              <a:t> external service coordinator</a:t>
            </a:r>
            <a:r>
              <a:rPr lang="en-US" sz="1800" strike="sngStrike" dirty="0">
                <a:solidFill>
                  <a:srgbClr val="000000"/>
                </a:solidFill>
              </a:rPr>
              <a:t>s</a:t>
            </a:r>
            <a:r>
              <a:rPr lang="en-US" sz="1800" dirty="0">
                <a:solidFill>
                  <a:srgbClr val="000000"/>
                </a:solidFill>
              </a:rPr>
              <a:t> partners.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Continuity relationship will set the tone for ongoing collaboration.</a:t>
            </a:r>
          </a:p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External service coordination entities: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Are delegated and become our partners. 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Are a part of the UPMC Community HealthChoices team with consistent:</a:t>
            </a:r>
          </a:p>
          <a:p>
            <a:pPr lvl="2"/>
            <a:r>
              <a:rPr lang="en-US" sz="1800" dirty="0">
                <a:solidFill>
                  <a:srgbClr val="000000"/>
                </a:solidFill>
              </a:rPr>
              <a:t>Service Coordination  model;</a:t>
            </a:r>
          </a:p>
          <a:p>
            <a:pPr lvl="2"/>
            <a:r>
              <a:rPr lang="en-US" sz="1800" dirty="0">
                <a:solidFill>
                  <a:srgbClr val="000000"/>
                </a:solidFill>
              </a:rPr>
              <a:t>Training;</a:t>
            </a:r>
          </a:p>
          <a:p>
            <a:pPr lvl="2"/>
            <a:r>
              <a:rPr lang="en-US" sz="1800" dirty="0">
                <a:solidFill>
                  <a:srgbClr val="000000"/>
                </a:solidFill>
              </a:rPr>
              <a:t>IT equipment; and</a:t>
            </a:r>
          </a:p>
          <a:p>
            <a:pPr lvl="2"/>
            <a:r>
              <a:rPr lang="en-US" sz="1800" dirty="0">
                <a:solidFill>
                  <a:srgbClr val="000000"/>
                </a:solidFill>
              </a:rPr>
              <a:t>Expectations</a:t>
            </a:r>
          </a:p>
          <a:p>
            <a:pPr lvl="2"/>
            <a:endParaRPr lang="en-US" sz="18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0221" y="4850469"/>
            <a:ext cx="2133600" cy="273844"/>
          </a:xfrm>
        </p:spPr>
        <p:txBody>
          <a:bodyPr/>
          <a:lstStyle/>
          <a:p>
            <a:r>
              <a:rPr lang="en-US" dirty="0"/>
              <a:t> </a:t>
            </a:r>
            <a:fld id="{8A38FAF8-786F-7C4F-9F1B-B820815ED72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553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95" y="135336"/>
            <a:ext cx="8778240" cy="857250"/>
          </a:xfrm>
        </p:spPr>
        <p:txBody>
          <a:bodyPr/>
          <a:lstStyle/>
          <a:p>
            <a:r>
              <a:rPr lang="en-US" sz="2800" b="1" dirty="0"/>
              <a:t>Physical Health Providers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7335"/>
            <a:ext cx="8229600" cy="3839136"/>
          </a:xfrm>
        </p:spPr>
        <p:txBody>
          <a:bodyPr/>
          <a:lstStyle/>
          <a:p>
            <a:r>
              <a:rPr lang="en-US" sz="1800" dirty="0">
                <a:solidFill>
                  <a:srgbClr val="000000"/>
                </a:solidFill>
              </a:rPr>
              <a:t>General benefits of being par-provider: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No referrals required;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Ninety-five percent of electronically submitted claims paid in less than 14 days with an accuracy rate of 99 percent or higher; 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Limited prior authorization requirements;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Physician support tools;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Provider education and training opportunities; and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A primary care physician incentive program</a:t>
            </a:r>
          </a:p>
          <a:p>
            <a:pPr lvl="1"/>
            <a:endParaRPr lang="en-US" sz="1800" dirty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Contact </a:t>
            </a:r>
            <a:r>
              <a:rPr lang="en-US" sz="2200" dirty="0">
                <a:solidFill>
                  <a:srgbClr val="000000"/>
                </a:solidFill>
                <a:hlinkClick r:id="rId3"/>
              </a:rPr>
              <a:t>ProviderNetworkInquires@upmc.edu</a:t>
            </a:r>
            <a:r>
              <a:rPr lang="en-US" sz="2200" dirty="0">
                <a:solidFill>
                  <a:srgbClr val="000000"/>
                </a:solidFill>
              </a:rPr>
              <a:t> to request participation </a:t>
            </a:r>
          </a:p>
          <a:p>
            <a:pPr marL="457200" lvl="1" indent="0"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0221" y="4850469"/>
            <a:ext cx="2133600" cy="273844"/>
          </a:xfrm>
        </p:spPr>
        <p:txBody>
          <a:bodyPr/>
          <a:lstStyle/>
          <a:p>
            <a:r>
              <a:rPr lang="en-US" dirty="0"/>
              <a:t> </a:t>
            </a:r>
            <a:fld id="{8A38FAF8-786F-7C4F-9F1B-B820815ED72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60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95" y="135336"/>
            <a:ext cx="8778240" cy="857250"/>
          </a:xfrm>
        </p:spPr>
        <p:txBody>
          <a:bodyPr/>
          <a:lstStyle/>
          <a:p>
            <a:r>
              <a:rPr lang="en-US" sz="2800" b="1" dirty="0"/>
              <a:t>Claims Payment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4255"/>
            <a:ext cx="8229600" cy="3774217"/>
          </a:xfrm>
        </p:spPr>
        <p:txBody>
          <a:bodyPr/>
          <a:lstStyle/>
          <a:p>
            <a:r>
              <a:rPr lang="en-US" sz="1800" dirty="0">
                <a:solidFill>
                  <a:srgbClr val="000000"/>
                </a:solidFill>
              </a:rPr>
              <a:t>We share the Commonwealth’s goals of assuring provider payment and no service disruption during the transition to Community </a:t>
            </a:r>
            <a:r>
              <a:rPr lang="en-US" sz="1800" dirty="0" err="1">
                <a:solidFill>
                  <a:srgbClr val="000000"/>
                </a:solidFill>
              </a:rPr>
              <a:t>HealthChoices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  <a:p>
            <a:r>
              <a:rPr lang="en-US" sz="1800" dirty="0">
                <a:solidFill>
                  <a:srgbClr val="000000"/>
                </a:solidFill>
              </a:rPr>
              <a:t>Claims payment is one of our top priorities and we will be spending much more time with each provider during our fall onsite meetings and through detailed trainings.</a:t>
            </a:r>
          </a:p>
          <a:p>
            <a:r>
              <a:rPr lang="en-US" sz="1800" dirty="0">
                <a:solidFill>
                  <a:srgbClr val="000000"/>
                </a:solidFill>
              </a:rPr>
              <a:t>We have an electronic system for HCBS that contains the service authorization to expedite payment and assure we have clean claims.</a:t>
            </a:r>
          </a:p>
          <a:p>
            <a:r>
              <a:rPr lang="en-US" sz="1800" dirty="0">
                <a:solidFill>
                  <a:srgbClr val="000000"/>
                </a:solidFill>
              </a:rPr>
              <a:t>Physical health claims are processed via EDI or paper.  </a:t>
            </a:r>
          </a:p>
          <a:p>
            <a:r>
              <a:rPr lang="en-US" sz="1800" dirty="0">
                <a:solidFill>
                  <a:srgbClr val="000000"/>
                </a:solidFill>
              </a:rPr>
              <a:t>Custodial nursing facility claims process will be similar to the current DHS claims process today and we will have more information to follow via NF specific trainings and communication.</a:t>
            </a:r>
          </a:p>
          <a:p>
            <a:r>
              <a:rPr lang="en-US" sz="1800" dirty="0">
                <a:solidFill>
                  <a:srgbClr val="000000"/>
                </a:solidFill>
              </a:rPr>
              <a:t>We work with most major claims clearinghouses, if you have specific questions, email </a:t>
            </a:r>
            <a:r>
              <a:rPr lang="en-US" sz="1800" dirty="0">
                <a:solidFill>
                  <a:srgbClr val="000000"/>
                </a:solidFill>
                <a:hlinkClick r:id="rId3"/>
              </a:rPr>
              <a:t>nursingfacilityinfo@upmc.edu</a:t>
            </a:r>
            <a:r>
              <a:rPr lang="en-US" sz="1800" dirty="0">
                <a:solidFill>
                  <a:srgbClr val="000000"/>
                </a:solidFill>
              </a:rPr>
              <a:t> or </a:t>
            </a:r>
            <a:r>
              <a:rPr lang="en-US" sz="1800" dirty="0">
                <a:solidFill>
                  <a:srgbClr val="000000"/>
                </a:solidFill>
                <a:hlinkClick r:id="rId4"/>
              </a:rPr>
              <a:t>ProviderNetworkInquires@upmc.edu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</a:p>
          <a:p>
            <a:endParaRPr lang="en-US" sz="1800" dirty="0">
              <a:solidFill>
                <a:srgbClr val="000000"/>
              </a:solidFill>
            </a:endParaRPr>
          </a:p>
          <a:p>
            <a:endParaRPr lang="en-US" sz="1800" dirty="0">
              <a:solidFill>
                <a:srgbClr val="000000"/>
              </a:solidFill>
            </a:endParaRPr>
          </a:p>
          <a:p>
            <a:pPr lvl="1"/>
            <a:endParaRPr lang="en-US" sz="22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4757700"/>
            <a:ext cx="2133600" cy="273844"/>
          </a:xfrm>
        </p:spPr>
        <p:txBody>
          <a:bodyPr/>
          <a:lstStyle/>
          <a:p>
            <a:r>
              <a:rPr lang="en-US" dirty="0"/>
              <a:t> </a:t>
            </a:r>
            <a:fld id="{8A38FAF8-786F-7C4F-9F1B-B820815ED72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22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95" y="135336"/>
            <a:ext cx="8778240" cy="857250"/>
          </a:xfrm>
        </p:spPr>
        <p:txBody>
          <a:bodyPr/>
          <a:lstStyle/>
          <a:p>
            <a:r>
              <a:rPr lang="en-US" sz="2800" b="1" dirty="0"/>
              <a:t>HCBS/SC Continuity of Care (COC)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7165"/>
            <a:ext cx="8229600" cy="3769285"/>
          </a:xfrm>
        </p:spPr>
        <p:txBody>
          <a:bodyPr/>
          <a:lstStyle/>
          <a:p>
            <a:r>
              <a:rPr lang="en-US" sz="1800" dirty="0">
                <a:solidFill>
                  <a:srgbClr val="000000"/>
                </a:solidFill>
              </a:rPr>
              <a:t>Contract early to ensure your entity is included in the Independent Enrollment Broker Provider File for Participants  Open Enrollment Period. </a:t>
            </a:r>
          </a:p>
          <a:p>
            <a:r>
              <a:rPr lang="en-US" sz="1800" dirty="0">
                <a:solidFill>
                  <a:srgbClr val="000000"/>
                </a:solidFill>
              </a:rPr>
              <a:t>COC Authorizations will remain the same as authorizations effective 12/31/19 for all providers during Continuity of Care. 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</a:rPr>
              <a:t>Goal of COC is to ensure member services are not disrupted</a:t>
            </a:r>
          </a:p>
          <a:p>
            <a:r>
              <a:rPr lang="en-US" sz="1800" dirty="0">
                <a:solidFill>
                  <a:srgbClr val="000000"/>
                </a:solidFill>
              </a:rPr>
              <a:t>Communication is key.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</a:rPr>
              <a:t>Do not wait too long to identify any type of issue (authorization, payment) 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</a:rPr>
              <a:t>Communication options will be provided during orientation </a:t>
            </a:r>
          </a:p>
          <a:p>
            <a:r>
              <a:rPr lang="en-US" sz="1800" dirty="0">
                <a:solidFill>
                  <a:srgbClr val="000000"/>
                </a:solidFill>
              </a:rPr>
              <a:t>Authorization Issue Resolution Process will be provided and explained during Provider Orientation Meetings in Fall 2019.</a:t>
            </a:r>
          </a:p>
          <a:p>
            <a:r>
              <a:rPr lang="en-US" sz="1800" dirty="0">
                <a:solidFill>
                  <a:srgbClr val="000000"/>
                </a:solidFill>
              </a:rPr>
              <a:t>Changes in authorization should be communicated through the Participants  current Service Coordinator who will communicate with UPMC CHC SC team for approval.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endParaRPr lang="en-US" sz="1800" dirty="0">
              <a:solidFill>
                <a:srgbClr val="000000"/>
              </a:solidFill>
            </a:endParaRPr>
          </a:p>
          <a:p>
            <a:endParaRPr lang="en-US" sz="1800" dirty="0">
              <a:solidFill>
                <a:srgbClr val="000000"/>
              </a:solidFill>
            </a:endParaRPr>
          </a:p>
          <a:p>
            <a:endParaRPr lang="en-US" sz="1800" dirty="0">
              <a:solidFill>
                <a:srgbClr val="000000"/>
              </a:solidFill>
            </a:endParaRPr>
          </a:p>
          <a:p>
            <a:pPr lvl="1"/>
            <a:endParaRPr lang="en-US" sz="22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4757700"/>
            <a:ext cx="2133600" cy="273844"/>
          </a:xfrm>
        </p:spPr>
        <p:txBody>
          <a:bodyPr/>
          <a:lstStyle/>
          <a:p>
            <a:r>
              <a:rPr lang="en-US" dirty="0"/>
              <a:t> </a:t>
            </a:r>
            <a:fld id="{8A38FAF8-786F-7C4F-9F1B-B820815ED72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887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0381"/>
            <a:ext cx="7886700" cy="357329"/>
          </a:xfrm>
        </p:spPr>
        <p:txBody>
          <a:bodyPr/>
          <a:lstStyle/>
          <a:p>
            <a:r>
              <a:rPr lang="en-US" sz="3200" b="1" dirty="0"/>
              <a:t>UPMC Community HealthChoices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148086" y="3274633"/>
            <a:ext cx="2231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49311E-9812-41DC-A870-9274033BD087}"/>
              </a:ext>
            </a:extLst>
          </p:cNvPr>
          <p:cNvSpPr txBox="1"/>
          <p:nvPr/>
        </p:nvSpPr>
        <p:spPr>
          <a:xfrm>
            <a:off x="833718" y="925295"/>
            <a:ext cx="6965576" cy="4185761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r>
              <a:rPr lang="en-US" sz="1900" b="0" dirty="0">
                <a:solidFill>
                  <a:schemeClr val="tx2"/>
                </a:solidFill>
              </a:rPr>
              <a:t>Brendan Harris</a:t>
            </a:r>
            <a:r>
              <a:rPr lang="en-US" sz="1900" dirty="0">
                <a:solidFill>
                  <a:schemeClr val="tx2"/>
                </a:solidFill>
              </a:rPr>
              <a:t>, VP/GM Government Programs</a:t>
            </a:r>
          </a:p>
          <a:p>
            <a:endParaRPr lang="en-US" sz="1900" b="0" dirty="0">
              <a:solidFill>
                <a:schemeClr val="tx2"/>
              </a:solidFill>
            </a:endParaRPr>
          </a:p>
          <a:p>
            <a:r>
              <a:rPr lang="en-US" sz="1900" dirty="0">
                <a:solidFill>
                  <a:schemeClr val="tx2"/>
                </a:solidFill>
              </a:rPr>
              <a:t>Jacquelyn Smith, AVP </a:t>
            </a:r>
            <a:r>
              <a:rPr lang="en-US" sz="1900" dirty="0" err="1">
                <a:solidFill>
                  <a:schemeClr val="tx2"/>
                </a:solidFill>
              </a:rPr>
              <a:t>LTSS</a:t>
            </a:r>
            <a:r>
              <a:rPr lang="en-US" sz="1900" dirty="0">
                <a:solidFill>
                  <a:schemeClr val="tx2"/>
                </a:solidFill>
              </a:rPr>
              <a:t> Clinical Operation </a:t>
            </a:r>
          </a:p>
          <a:p>
            <a:endParaRPr lang="en-US" sz="1900" dirty="0">
              <a:solidFill>
                <a:schemeClr val="tx2"/>
              </a:solidFill>
            </a:endParaRPr>
          </a:p>
          <a:p>
            <a:r>
              <a:rPr lang="en-US" sz="1900" dirty="0">
                <a:solidFill>
                  <a:schemeClr val="tx2"/>
                </a:solidFill>
              </a:rPr>
              <a:t>Andrea Farrell, Director, Ancillary and LTSS Network</a:t>
            </a:r>
          </a:p>
          <a:p>
            <a:endParaRPr lang="en-US" sz="1900" dirty="0">
              <a:solidFill>
                <a:schemeClr val="tx2"/>
              </a:solidFill>
            </a:endParaRPr>
          </a:p>
          <a:p>
            <a:r>
              <a:rPr lang="en-US" sz="1900" b="0" dirty="0">
                <a:solidFill>
                  <a:schemeClr val="tx2"/>
                </a:solidFill>
              </a:rPr>
              <a:t>Josh Hovanec, Manager, LTSS/HCBS Network</a:t>
            </a:r>
          </a:p>
          <a:p>
            <a:endParaRPr lang="en-US" sz="1900" dirty="0">
              <a:solidFill>
                <a:schemeClr val="tx2"/>
              </a:solidFill>
            </a:endParaRPr>
          </a:p>
          <a:p>
            <a:r>
              <a:rPr lang="en-US" sz="1900" b="0" dirty="0">
                <a:solidFill>
                  <a:schemeClr val="tx2"/>
                </a:solidFill>
              </a:rPr>
              <a:t>Danielle Rupert, PAE, Nursing Facilities</a:t>
            </a:r>
          </a:p>
          <a:p>
            <a:endParaRPr lang="en-US" sz="1900" dirty="0">
              <a:solidFill>
                <a:schemeClr val="tx2"/>
              </a:solidFill>
            </a:endParaRPr>
          </a:p>
          <a:p>
            <a:r>
              <a:rPr lang="en-US" sz="1900" b="0" dirty="0">
                <a:solidFill>
                  <a:schemeClr val="tx2"/>
                </a:solidFill>
              </a:rPr>
              <a:t>David Gingerich, Director CHC </a:t>
            </a:r>
            <a:r>
              <a:rPr lang="en-US" sz="1900" b="0" dirty="0" err="1">
                <a:solidFill>
                  <a:schemeClr val="tx2"/>
                </a:solidFill>
              </a:rPr>
              <a:t>MCO</a:t>
            </a:r>
            <a:r>
              <a:rPr lang="en-US" sz="1900" b="0" dirty="0">
                <a:solidFill>
                  <a:schemeClr val="tx2"/>
                </a:solidFill>
              </a:rPr>
              <a:t> Integration</a:t>
            </a:r>
          </a:p>
          <a:p>
            <a:endParaRPr lang="en-US" sz="1900" b="0" dirty="0">
              <a:solidFill>
                <a:schemeClr val="tx2"/>
              </a:solidFill>
            </a:endParaRPr>
          </a:p>
          <a:p>
            <a:r>
              <a:rPr lang="en-US" sz="1900" dirty="0">
                <a:solidFill>
                  <a:schemeClr val="tx2"/>
                </a:solidFill>
              </a:rPr>
              <a:t>Matt Jennings, Director Strategic Planning</a:t>
            </a:r>
            <a:endParaRPr lang="en-US" sz="1900" b="0" dirty="0">
              <a:solidFill>
                <a:schemeClr val="tx2"/>
              </a:solidFill>
            </a:endParaRPr>
          </a:p>
          <a:p>
            <a:endParaRPr lang="en-US" sz="19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63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UPMC CHC 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6141"/>
            <a:ext cx="8229600" cy="4303059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>
                <a:solidFill>
                  <a:srgbClr val="000000"/>
                </a:solidFill>
              </a:rPr>
              <a:t>HCBS Provider </a:t>
            </a:r>
            <a:r>
              <a:rPr lang="en-US" sz="2400" b="1" dirty="0">
                <a:solidFill>
                  <a:srgbClr val="000000"/>
                </a:solidFill>
              </a:rPr>
              <a:t>contracting and related inquiries: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</a:rPr>
              <a:t>HCBS:  </a:t>
            </a:r>
            <a:r>
              <a:rPr lang="en-US" sz="2400" dirty="0">
                <a:solidFill>
                  <a:srgbClr val="000000"/>
                </a:solidFill>
                <a:hlinkClick r:id="rId2"/>
              </a:rPr>
              <a:t>chcproviders@upmc.edu</a:t>
            </a:r>
            <a:endParaRPr lang="en-US" sz="24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</a:rPr>
              <a:t>Nursing Facility:  </a:t>
            </a:r>
            <a:r>
              <a:rPr lang="en-US" sz="2400" dirty="0">
                <a:solidFill>
                  <a:srgbClr val="000000"/>
                </a:solidFill>
                <a:hlinkClick r:id="rId3"/>
              </a:rPr>
              <a:t>nursingfacilityinfo@upmc.edu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 marL="0" indent="0" algn="ctr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000000"/>
                </a:solidFill>
              </a:rPr>
              <a:t>General questions: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  <a:hlinkClick r:id="rId4"/>
              </a:rPr>
              <a:t>chc@upmc.edu</a:t>
            </a:r>
            <a:endParaRPr lang="en-US" sz="24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000000"/>
                </a:solidFill>
              </a:rPr>
              <a:t>Physical Health Application/Information: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  <a:hlinkClick r:id="rId5"/>
              </a:rPr>
              <a:t>providernetworkinquires@upmc.edu</a:t>
            </a:r>
            <a:endParaRPr lang="en-US" sz="24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883292"/>
            <a:ext cx="2133600" cy="273844"/>
          </a:xfrm>
        </p:spPr>
        <p:txBody>
          <a:bodyPr/>
          <a:lstStyle/>
          <a:p>
            <a:fld id="{8A38FAF8-786F-7C4F-9F1B-B820815ED72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059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0381"/>
            <a:ext cx="7886700" cy="357329"/>
          </a:xfrm>
        </p:spPr>
        <p:txBody>
          <a:bodyPr/>
          <a:lstStyle/>
          <a:p>
            <a:r>
              <a:rPr lang="en-US" sz="3200" b="1" dirty="0"/>
              <a:t>Integrated Delivery &amp; Finance System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19675" y="2578283"/>
            <a:ext cx="4904651" cy="549007"/>
            <a:chOff x="1352006" y="2734011"/>
            <a:chExt cx="6539535" cy="732009"/>
          </a:xfrm>
        </p:grpSpPr>
        <p:cxnSp>
          <p:nvCxnSpPr>
            <p:cNvPr id="18" name="Straight Connector 17"/>
            <p:cNvCxnSpPr/>
            <p:nvPr/>
          </p:nvCxnSpPr>
          <p:spPr bwMode="auto">
            <a:xfrm flipV="1">
              <a:off x="2087295" y="2739587"/>
              <a:ext cx="5068956" cy="8546"/>
            </a:xfrm>
            <a:prstGeom prst="line">
              <a:avLst/>
            </a:prstGeom>
            <a:ln w="6350" cmpd="sng">
              <a:solidFill>
                <a:srgbClr val="44546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1352006" y="2750053"/>
              <a:ext cx="1470579" cy="715967"/>
              <a:chOff x="1511030" y="2515697"/>
              <a:chExt cx="1470579" cy="715967"/>
            </a:xfrm>
          </p:grpSpPr>
          <p:cxnSp>
            <p:nvCxnSpPr>
              <p:cNvPr id="20" name="Straight Connector 19"/>
              <p:cNvCxnSpPr/>
              <p:nvPr/>
            </p:nvCxnSpPr>
            <p:spPr bwMode="auto">
              <a:xfrm>
                <a:off x="2246319" y="2515697"/>
                <a:ext cx="0" cy="237735"/>
              </a:xfrm>
              <a:prstGeom prst="line">
                <a:avLst/>
              </a:prstGeom>
              <a:ln w="6350" cmpd="sng">
                <a:solidFill>
                  <a:srgbClr val="44546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ounded Rectangle 8"/>
              <p:cNvSpPr/>
              <p:nvPr/>
            </p:nvSpPr>
            <p:spPr bwMode="auto">
              <a:xfrm>
                <a:off x="1511030" y="2753432"/>
                <a:ext cx="1470579" cy="478232"/>
              </a:xfrm>
              <a:prstGeom prst="roundRect">
                <a:avLst/>
              </a:prstGeom>
              <a:solidFill>
                <a:srgbClr val="95983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395" kern="0" dirty="0"/>
              </a:p>
            </p:txBody>
          </p:sp>
          <p:sp>
            <p:nvSpPr>
              <p:cNvPr id="10" name="Text Box 35"/>
              <p:cNvSpPr txBox="1">
                <a:spLocks noChangeArrowheads="1"/>
              </p:cNvSpPr>
              <p:nvPr/>
            </p:nvSpPr>
            <p:spPr bwMode="auto">
              <a:xfrm>
                <a:off x="1654384" y="2814765"/>
                <a:ext cx="1183871" cy="385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5pPr>
                <a:lvl6pPr marL="25146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6pPr>
                <a:lvl7pPr marL="29718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7pPr>
                <a:lvl8pPr marL="34290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8pPr>
                <a:lvl9pPr marL="38862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ct val="110000"/>
                  </a:lnSpc>
                  <a:spcAft>
                    <a:spcPts val="169"/>
                  </a:spcAft>
                </a:pPr>
                <a:r>
                  <a:rPr lang="en-US" sz="750" kern="0" dirty="0">
                    <a:solidFill>
                      <a:schemeClr val="bg1"/>
                    </a:solidFill>
                    <a:latin typeface="Calibri" charset="0"/>
                    <a:ea typeface="Calibri" charset="0"/>
                    <a:cs typeface="Calibri" charset="0"/>
                  </a:rPr>
                  <a:t>UPMC HEALTH </a:t>
                </a:r>
                <a:br>
                  <a:rPr lang="en-US" sz="750" kern="0" dirty="0">
                    <a:solidFill>
                      <a:schemeClr val="bg1"/>
                    </a:solidFill>
                    <a:latin typeface="Calibri" charset="0"/>
                    <a:ea typeface="Calibri" charset="0"/>
                    <a:cs typeface="Calibri" charset="0"/>
                  </a:rPr>
                </a:br>
                <a:r>
                  <a:rPr lang="en-US" sz="750" kern="0" dirty="0">
                    <a:solidFill>
                      <a:schemeClr val="bg1"/>
                    </a:solidFill>
                    <a:latin typeface="Calibri" charset="0"/>
                    <a:ea typeface="Calibri" charset="0"/>
                    <a:cs typeface="Calibri" charset="0"/>
                  </a:rPr>
                  <a:t>SERVICES DIVISION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021780" y="2739587"/>
              <a:ext cx="1470579" cy="715967"/>
              <a:chOff x="1511030" y="2515697"/>
              <a:chExt cx="1470579" cy="715967"/>
            </a:xfrm>
          </p:grpSpPr>
          <p:cxnSp>
            <p:nvCxnSpPr>
              <p:cNvPr id="26" name="Straight Connector 25"/>
              <p:cNvCxnSpPr/>
              <p:nvPr/>
            </p:nvCxnSpPr>
            <p:spPr bwMode="auto">
              <a:xfrm>
                <a:off x="2246319" y="2515697"/>
                <a:ext cx="0" cy="237735"/>
              </a:xfrm>
              <a:prstGeom prst="line">
                <a:avLst/>
              </a:prstGeom>
              <a:ln w="6350" cmpd="sng">
                <a:solidFill>
                  <a:srgbClr val="44546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ounded Rectangle 26"/>
              <p:cNvSpPr/>
              <p:nvPr/>
            </p:nvSpPr>
            <p:spPr bwMode="auto">
              <a:xfrm>
                <a:off x="1511030" y="2753432"/>
                <a:ext cx="1470579" cy="478232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395" kern="0" dirty="0"/>
              </a:p>
            </p:txBody>
          </p:sp>
          <p:sp>
            <p:nvSpPr>
              <p:cNvPr id="28" name="Text Box 35"/>
              <p:cNvSpPr txBox="1">
                <a:spLocks noChangeArrowheads="1"/>
              </p:cNvSpPr>
              <p:nvPr/>
            </p:nvSpPr>
            <p:spPr bwMode="auto">
              <a:xfrm>
                <a:off x="1654384" y="2814765"/>
                <a:ext cx="1183871" cy="385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5pPr>
                <a:lvl6pPr marL="25146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6pPr>
                <a:lvl7pPr marL="29718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7pPr>
                <a:lvl8pPr marL="34290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8pPr>
                <a:lvl9pPr marL="38862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ct val="110000"/>
                  </a:lnSpc>
                  <a:spcAft>
                    <a:spcPts val="169"/>
                  </a:spcAft>
                </a:pPr>
                <a:r>
                  <a:rPr lang="en-US" sz="750" kern="0" dirty="0">
                    <a:solidFill>
                      <a:schemeClr val="bg1"/>
                    </a:solidFill>
                    <a:latin typeface="Calibri" charset="0"/>
                    <a:ea typeface="Calibri" charset="0"/>
                    <a:cs typeface="Calibri" charset="0"/>
                  </a:rPr>
                  <a:t>UPMC</a:t>
                </a:r>
                <a:br>
                  <a:rPr lang="en-US" sz="750" kern="0" dirty="0">
                    <a:solidFill>
                      <a:schemeClr val="bg1"/>
                    </a:solidFill>
                    <a:latin typeface="Calibri" charset="0"/>
                    <a:ea typeface="Calibri" charset="0"/>
                    <a:cs typeface="Calibri" charset="0"/>
                  </a:rPr>
                </a:br>
                <a:r>
                  <a:rPr lang="en-US" sz="750" kern="0" dirty="0">
                    <a:solidFill>
                      <a:schemeClr val="bg1"/>
                    </a:solidFill>
                    <a:latin typeface="Calibri" charset="0"/>
                    <a:ea typeface="Calibri" charset="0"/>
                    <a:cs typeface="Calibri" charset="0"/>
                  </a:rPr>
                  <a:t>ENTERPRISES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716401" y="2739587"/>
              <a:ext cx="1470579" cy="715967"/>
              <a:chOff x="1511030" y="2515697"/>
              <a:chExt cx="1470579" cy="715967"/>
            </a:xfrm>
          </p:grpSpPr>
          <p:cxnSp>
            <p:nvCxnSpPr>
              <p:cNvPr id="30" name="Straight Connector 29"/>
              <p:cNvCxnSpPr/>
              <p:nvPr/>
            </p:nvCxnSpPr>
            <p:spPr bwMode="auto">
              <a:xfrm>
                <a:off x="2246319" y="2515697"/>
                <a:ext cx="0" cy="237735"/>
              </a:xfrm>
              <a:prstGeom prst="line">
                <a:avLst/>
              </a:prstGeom>
              <a:ln w="6350" cmpd="sng">
                <a:solidFill>
                  <a:srgbClr val="44546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ounded Rectangle 30"/>
              <p:cNvSpPr/>
              <p:nvPr/>
            </p:nvSpPr>
            <p:spPr bwMode="auto">
              <a:xfrm>
                <a:off x="1511030" y="2753432"/>
                <a:ext cx="1470579" cy="47823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395" kern="0" dirty="0"/>
              </a:p>
            </p:txBody>
          </p:sp>
          <p:sp>
            <p:nvSpPr>
              <p:cNvPr id="32" name="Text Box 35"/>
              <p:cNvSpPr txBox="1">
                <a:spLocks noChangeArrowheads="1"/>
              </p:cNvSpPr>
              <p:nvPr/>
            </p:nvSpPr>
            <p:spPr bwMode="auto">
              <a:xfrm>
                <a:off x="1654384" y="2814765"/>
                <a:ext cx="1183871" cy="385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5pPr>
                <a:lvl6pPr marL="25146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6pPr>
                <a:lvl7pPr marL="29718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7pPr>
                <a:lvl8pPr marL="34290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8pPr>
                <a:lvl9pPr marL="38862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ct val="110000"/>
                  </a:lnSpc>
                  <a:spcAft>
                    <a:spcPts val="169"/>
                  </a:spcAft>
                </a:pPr>
                <a:r>
                  <a:rPr lang="en-US" sz="750" kern="0" dirty="0">
                    <a:solidFill>
                      <a:schemeClr val="bg1"/>
                    </a:solidFill>
                    <a:latin typeface="Calibri" charset="0"/>
                    <a:ea typeface="Calibri" charset="0"/>
                    <a:cs typeface="Calibri" charset="0"/>
                  </a:rPr>
                  <a:t>UPMC INSURANCE SERVICES DIVISION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6420962" y="2734011"/>
              <a:ext cx="1470579" cy="715967"/>
              <a:chOff x="1511030" y="2515697"/>
              <a:chExt cx="1470579" cy="715967"/>
            </a:xfrm>
          </p:grpSpPr>
          <p:cxnSp>
            <p:nvCxnSpPr>
              <p:cNvPr id="34" name="Straight Connector 33"/>
              <p:cNvCxnSpPr/>
              <p:nvPr/>
            </p:nvCxnSpPr>
            <p:spPr bwMode="auto">
              <a:xfrm>
                <a:off x="2246319" y="2515697"/>
                <a:ext cx="0" cy="237735"/>
              </a:xfrm>
              <a:prstGeom prst="line">
                <a:avLst/>
              </a:prstGeom>
              <a:ln w="6350" cmpd="sng">
                <a:solidFill>
                  <a:srgbClr val="44546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ounded Rectangle 34"/>
              <p:cNvSpPr/>
              <p:nvPr/>
            </p:nvSpPr>
            <p:spPr bwMode="auto">
              <a:xfrm>
                <a:off x="1511030" y="2753432"/>
                <a:ext cx="1470579" cy="478232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395" kern="0" dirty="0"/>
              </a:p>
            </p:txBody>
          </p:sp>
          <p:sp>
            <p:nvSpPr>
              <p:cNvPr id="36" name="Text Box 35"/>
              <p:cNvSpPr txBox="1">
                <a:spLocks noChangeArrowheads="1"/>
              </p:cNvSpPr>
              <p:nvPr/>
            </p:nvSpPr>
            <p:spPr bwMode="auto">
              <a:xfrm>
                <a:off x="1654384" y="2814765"/>
                <a:ext cx="1183871" cy="385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5pPr>
                <a:lvl6pPr marL="25146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6pPr>
                <a:lvl7pPr marL="29718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7pPr>
                <a:lvl8pPr marL="34290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8pPr>
                <a:lvl9pPr marL="38862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ct val="110000"/>
                  </a:lnSpc>
                  <a:spcAft>
                    <a:spcPts val="169"/>
                  </a:spcAft>
                </a:pPr>
                <a:r>
                  <a:rPr lang="en-US" sz="750" kern="0" dirty="0">
                    <a:solidFill>
                      <a:schemeClr val="bg1"/>
                    </a:solidFill>
                    <a:latin typeface="Calibri" charset="0"/>
                    <a:ea typeface="Calibri" charset="0"/>
                    <a:cs typeface="Calibri" charset="0"/>
                  </a:rPr>
                  <a:t>UPMC HEALTH </a:t>
                </a:r>
                <a:br>
                  <a:rPr lang="en-US" sz="750" kern="0" dirty="0">
                    <a:solidFill>
                      <a:schemeClr val="bg1"/>
                    </a:solidFill>
                    <a:latin typeface="Calibri" charset="0"/>
                    <a:ea typeface="Calibri" charset="0"/>
                    <a:cs typeface="Calibri" charset="0"/>
                  </a:rPr>
                </a:br>
                <a:r>
                  <a:rPr lang="en-US" sz="750" kern="0" dirty="0">
                    <a:solidFill>
                      <a:schemeClr val="bg1"/>
                    </a:solidFill>
                    <a:latin typeface="Calibri" charset="0"/>
                    <a:ea typeface="Calibri" charset="0"/>
                    <a:cs typeface="Calibri" charset="0"/>
                  </a:rPr>
                  <a:t>INTERNATIONAL</a:t>
                </a:r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2272364" y="3306806"/>
            <a:ext cx="736988" cy="747384"/>
            <a:chOff x="13230225" y="2628900"/>
            <a:chExt cx="2025650" cy="2054225"/>
          </a:xfrm>
        </p:grpSpPr>
        <p:sp>
          <p:nvSpPr>
            <p:cNvPr id="55" name="Oval 54"/>
            <p:cNvSpPr/>
            <p:nvPr/>
          </p:nvSpPr>
          <p:spPr bwMode="auto">
            <a:xfrm>
              <a:off x="13358813" y="2759075"/>
              <a:ext cx="1787525" cy="1812925"/>
            </a:xfrm>
            <a:prstGeom prst="ellipse">
              <a:avLst/>
            </a:prstGeom>
            <a:solidFill>
              <a:srgbClr val="959836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326">
                <a:defRPr/>
              </a:pPr>
              <a:endParaRPr lang="en-US" sz="1350" kern="0" dirty="0">
                <a:solidFill>
                  <a:srgbClr val="959836"/>
                </a:solidFill>
                <a:latin typeface="Calibri Light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13230225" y="2628900"/>
              <a:ext cx="2025650" cy="2054225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326">
                <a:defRPr/>
              </a:pPr>
              <a:endParaRPr lang="en-US" sz="1350" kern="0" dirty="0">
                <a:solidFill>
                  <a:sysClr val="windowText" lastClr="000000"/>
                </a:solidFill>
                <a:latin typeface="Calibri Light"/>
              </a:endParaRPr>
            </a:p>
          </p:txBody>
        </p:sp>
        <p:pic>
          <p:nvPicPr>
            <p:cNvPr id="57" name="Picture 6" descr="Bed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9175" y="3173413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3" name="Group 72"/>
          <p:cNvGrpSpPr/>
          <p:nvPr/>
        </p:nvGrpSpPr>
        <p:grpSpPr>
          <a:xfrm>
            <a:off x="3554977" y="3306806"/>
            <a:ext cx="736988" cy="747384"/>
            <a:chOff x="3265744" y="3770224"/>
            <a:chExt cx="982650" cy="996512"/>
          </a:xfrm>
        </p:grpSpPr>
        <p:sp>
          <p:nvSpPr>
            <p:cNvPr id="60" name="Oval 59"/>
            <p:cNvSpPr/>
            <p:nvPr/>
          </p:nvSpPr>
          <p:spPr bwMode="auto">
            <a:xfrm>
              <a:off x="3328122" y="3833372"/>
              <a:ext cx="867135" cy="879456"/>
            </a:xfrm>
            <a:prstGeom prst="ellipse">
              <a:avLst/>
            </a:prstGeom>
            <a:solidFill>
              <a:schemeClr val="tx1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326">
                <a:defRPr/>
              </a:pPr>
              <a:endParaRPr lang="en-US" sz="1350" kern="0" dirty="0">
                <a:solidFill>
                  <a:srgbClr val="959836"/>
                </a:solidFill>
                <a:latin typeface="Calibri Light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3265744" y="3770224"/>
              <a:ext cx="982650" cy="996512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326">
                <a:defRPr/>
              </a:pPr>
              <a:endParaRPr lang="en-US" sz="1350" kern="0" dirty="0">
                <a:solidFill>
                  <a:sysClr val="windowText" lastClr="000000"/>
                </a:solidFill>
                <a:latin typeface="Calibri Light"/>
              </a:endParaRP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6262" y="4015797"/>
              <a:ext cx="476963" cy="476963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4856707" y="3306806"/>
            <a:ext cx="736988" cy="747384"/>
            <a:chOff x="4927326" y="3770224"/>
            <a:chExt cx="982650" cy="996512"/>
          </a:xfrm>
        </p:grpSpPr>
        <p:sp>
          <p:nvSpPr>
            <p:cNvPr id="65" name="Oval 64"/>
            <p:cNvSpPr/>
            <p:nvPr/>
          </p:nvSpPr>
          <p:spPr bwMode="auto">
            <a:xfrm>
              <a:off x="4985084" y="3833372"/>
              <a:ext cx="867135" cy="879456"/>
            </a:xfrm>
            <a:prstGeom prst="ellipse">
              <a:avLst/>
            </a:prstGeom>
            <a:solidFill>
              <a:schemeClr val="accent3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326">
                <a:defRPr/>
              </a:pPr>
              <a:endParaRPr lang="en-US" sz="1350" kern="0" dirty="0">
                <a:solidFill>
                  <a:srgbClr val="959836"/>
                </a:solidFill>
                <a:latin typeface="Calibri Light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4927326" y="3770224"/>
              <a:ext cx="982650" cy="996512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326">
                <a:defRPr/>
              </a:pPr>
              <a:endParaRPr lang="en-US" sz="1350" kern="0" dirty="0">
                <a:solidFill>
                  <a:sysClr val="windowText" lastClr="000000"/>
                </a:solidFill>
                <a:latin typeface="Calibri Light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18835" y="4042837"/>
              <a:ext cx="399632" cy="468220"/>
            </a:xfrm>
            <a:prstGeom prst="rect">
              <a:avLst/>
            </a:prstGeom>
          </p:spPr>
        </p:pic>
      </p:grpSp>
      <p:grpSp>
        <p:nvGrpSpPr>
          <p:cNvPr id="75" name="Group 74"/>
          <p:cNvGrpSpPr/>
          <p:nvPr/>
        </p:nvGrpSpPr>
        <p:grpSpPr>
          <a:xfrm>
            <a:off x="6158437" y="3306806"/>
            <a:ext cx="736988" cy="747384"/>
            <a:chOff x="6687251" y="3770224"/>
            <a:chExt cx="982650" cy="996512"/>
          </a:xfrm>
        </p:grpSpPr>
        <p:sp>
          <p:nvSpPr>
            <p:cNvPr id="68" name="Oval 67"/>
            <p:cNvSpPr/>
            <p:nvPr/>
          </p:nvSpPr>
          <p:spPr bwMode="auto">
            <a:xfrm>
              <a:off x="6745009" y="3833372"/>
              <a:ext cx="867135" cy="879456"/>
            </a:xfrm>
            <a:prstGeom prst="ellipse">
              <a:avLst/>
            </a:prstGeom>
            <a:solidFill>
              <a:schemeClr val="tx1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326">
                <a:defRPr/>
              </a:pPr>
              <a:endParaRPr lang="en-US" sz="1350" kern="0" dirty="0">
                <a:solidFill>
                  <a:srgbClr val="959836"/>
                </a:solidFill>
                <a:latin typeface="Calibri Light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6687251" y="3770224"/>
              <a:ext cx="982650" cy="996512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326">
                <a:defRPr/>
              </a:pPr>
              <a:endParaRPr lang="en-US" sz="1350" kern="0" dirty="0">
                <a:solidFill>
                  <a:sysClr val="windowText" lastClr="000000"/>
                </a:solidFill>
                <a:latin typeface="Calibri Light"/>
              </a:endParaRPr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39543" y="4041665"/>
              <a:ext cx="478066" cy="478066"/>
            </a:xfrm>
            <a:prstGeom prst="rect">
              <a:avLst/>
            </a:prstGeom>
          </p:spPr>
        </p:pic>
      </p:grpSp>
      <p:pic>
        <p:nvPicPr>
          <p:cNvPr id="38" name="Picture 37" descr="UPMC Life Changing Medicine Logo Color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843910" y="1521143"/>
            <a:ext cx="3357846" cy="6619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48086" y="3274633"/>
            <a:ext cx="2231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16248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C4408A-3277-42E0-86A1-3EBF33FA1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CE7B-7AE3-4AE6-82ED-32218CF54BDD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B8FC7E7-19C2-4861-B630-6136C1086780}"/>
              </a:ext>
            </a:extLst>
          </p:cNvPr>
          <p:cNvGrpSpPr/>
          <p:nvPr/>
        </p:nvGrpSpPr>
        <p:grpSpPr>
          <a:xfrm>
            <a:off x="391717" y="208635"/>
            <a:ext cx="8462573" cy="4249367"/>
            <a:chOff x="522289" y="278180"/>
            <a:chExt cx="11283430" cy="5665822"/>
          </a:xfrm>
        </p:grpSpPr>
        <p:sp>
          <p:nvSpPr>
            <p:cNvPr id="3" name="Title 15">
              <a:extLst>
                <a:ext uri="{FF2B5EF4-FFF2-40B4-BE49-F238E27FC236}">
                  <a16:creationId xmlns:a16="http://schemas.microsoft.com/office/drawing/2014/main" id="{137FFA3E-73A1-49B9-9CF4-881E34F33839}"/>
                </a:ext>
              </a:extLst>
            </p:cNvPr>
            <p:cNvSpPr txBox="1">
              <a:spLocks/>
            </p:cNvSpPr>
            <p:nvPr/>
          </p:nvSpPr>
          <p:spPr>
            <a:xfrm>
              <a:off x="1828800" y="278180"/>
              <a:ext cx="8338242" cy="397032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700" b="1" dirty="0">
                  <a:solidFill>
                    <a:schemeClr val="accent4"/>
                  </a:solidFill>
                </a:rPr>
                <a:t>Integrated Delivery and Finance System</a:t>
              </a:r>
            </a:p>
          </p:txBody>
        </p:sp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1B7275D9-88B3-4566-9141-8DC38F87B8A6}"/>
                </a:ext>
              </a:extLst>
            </p:cNvPr>
            <p:cNvSpPr txBox="1">
              <a:spLocks/>
            </p:cNvSpPr>
            <p:nvPr/>
          </p:nvSpPr>
          <p:spPr>
            <a:xfrm>
              <a:off x="522289" y="947008"/>
              <a:ext cx="11002759" cy="313932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accent2"/>
                  </a:solidFill>
                  <a:latin typeface="+mj-lt"/>
                  <a:ea typeface="Calibri Light" charset="0"/>
                  <a:cs typeface="Calibri Light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rgbClr val="A5B034"/>
                  </a:solidFill>
                </a:rPr>
                <a:t>Integrated system with a world-class academic medical center, affiliated with the University of Pittsburgh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88AB786-DA56-43E4-8450-CD3CD52018B8}"/>
                </a:ext>
              </a:extLst>
            </p:cNvPr>
            <p:cNvGrpSpPr/>
            <p:nvPr/>
          </p:nvGrpSpPr>
          <p:grpSpPr>
            <a:xfrm>
              <a:off x="1763623" y="1310519"/>
              <a:ext cx="8291998" cy="1723849"/>
              <a:chOff x="3166391" y="1754015"/>
              <a:chExt cx="5741289" cy="1193574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70FF6EC-6EBD-4086-9AD6-A79BF8051599}"/>
                  </a:ext>
                </a:extLst>
              </p:cNvPr>
              <p:cNvGrpSpPr/>
              <p:nvPr/>
            </p:nvGrpSpPr>
            <p:grpSpPr>
              <a:xfrm>
                <a:off x="3166391" y="2283983"/>
                <a:ext cx="5741289" cy="663606"/>
                <a:chOff x="3205874" y="1276203"/>
                <a:chExt cx="5411076" cy="663606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6BC06898-1D3C-4DD6-BA9A-BC42F0CE9CC5}"/>
                    </a:ext>
                  </a:extLst>
                </p:cNvPr>
                <p:cNvGrpSpPr/>
                <p:nvPr/>
              </p:nvGrpSpPr>
              <p:grpSpPr>
                <a:xfrm>
                  <a:off x="4036613" y="1276203"/>
                  <a:ext cx="3816060" cy="226353"/>
                  <a:chOff x="4036613" y="1276203"/>
                  <a:chExt cx="3816060" cy="226353"/>
                </a:xfrm>
              </p:grpSpPr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id="{FCD4BB6D-72E4-4543-AA71-515EBF8BB735}"/>
                      </a:ext>
                    </a:extLst>
                  </p:cNvPr>
                  <p:cNvCxnSpPr/>
                  <p:nvPr/>
                </p:nvCxnSpPr>
                <p:spPr>
                  <a:xfrm>
                    <a:off x="7852673" y="1276203"/>
                    <a:ext cx="0" cy="226353"/>
                  </a:xfrm>
                  <a:prstGeom prst="line">
                    <a:avLst/>
                  </a:prstGeom>
                  <a:ln w="6350" cmpd="sng">
                    <a:solidFill>
                      <a:srgbClr val="771B6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BB8A0C80-12CF-40D2-B952-FE568D17F8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96675" y="1276203"/>
                    <a:ext cx="0" cy="215720"/>
                  </a:xfrm>
                  <a:prstGeom prst="line">
                    <a:avLst/>
                  </a:prstGeom>
                  <a:ln w="6350" cmpd="sng">
                    <a:solidFill>
                      <a:srgbClr val="771B6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695E5FEB-20A1-4A4D-89C9-23C1491DEB31}"/>
                      </a:ext>
                    </a:extLst>
                  </p:cNvPr>
                  <p:cNvCxnSpPr/>
                  <p:nvPr/>
                </p:nvCxnSpPr>
                <p:spPr>
                  <a:xfrm>
                    <a:off x="4036613" y="1276203"/>
                    <a:ext cx="3816060" cy="0"/>
                  </a:xfrm>
                  <a:prstGeom prst="line">
                    <a:avLst/>
                  </a:prstGeom>
                  <a:ln w="6350" cmpd="sng">
                    <a:solidFill>
                      <a:srgbClr val="771B6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4F639E44-3823-4C69-B1B9-0CD7A43AA3D2}"/>
                      </a:ext>
                    </a:extLst>
                  </p:cNvPr>
                  <p:cNvCxnSpPr/>
                  <p:nvPr/>
                </p:nvCxnSpPr>
                <p:spPr>
                  <a:xfrm>
                    <a:off x="6427828" y="1276203"/>
                    <a:ext cx="0" cy="208851"/>
                  </a:xfrm>
                  <a:prstGeom prst="line">
                    <a:avLst/>
                  </a:prstGeom>
                  <a:ln w="6350" cmpd="sng">
                    <a:solidFill>
                      <a:srgbClr val="771B6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65A74498-F771-4813-AF24-EFBCB46552B2}"/>
                      </a:ext>
                    </a:extLst>
                  </p:cNvPr>
                  <p:cNvCxnSpPr/>
                  <p:nvPr/>
                </p:nvCxnSpPr>
                <p:spPr>
                  <a:xfrm>
                    <a:off x="4036613" y="1276203"/>
                    <a:ext cx="0" cy="208851"/>
                  </a:xfrm>
                  <a:prstGeom prst="line">
                    <a:avLst/>
                  </a:prstGeom>
                  <a:ln w="6350" cmpd="sng">
                    <a:solidFill>
                      <a:srgbClr val="771B6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70CBE176-4FE5-430C-A3FA-813226EC2093}"/>
                    </a:ext>
                  </a:extLst>
                </p:cNvPr>
                <p:cNvGrpSpPr/>
                <p:nvPr/>
              </p:nvGrpSpPr>
              <p:grpSpPr>
                <a:xfrm>
                  <a:off x="3205874" y="1472220"/>
                  <a:ext cx="5411076" cy="467589"/>
                  <a:chOff x="3205874" y="1472220"/>
                  <a:chExt cx="5411076" cy="467589"/>
                </a:xfrm>
              </p:grpSpPr>
              <p:sp>
                <p:nvSpPr>
                  <p:cNvPr id="10" name="Rounded Rectangle 58">
                    <a:extLst>
                      <a:ext uri="{FF2B5EF4-FFF2-40B4-BE49-F238E27FC236}">
                        <a16:creationId xmlns:a16="http://schemas.microsoft.com/office/drawing/2014/main" id="{C39A31E6-B0FB-41A3-A29C-E613E5B4B23D}"/>
                      </a:ext>
                    </a:extLst>
                  </p:cNvPr>
                  <p:cNvSpPr/>
                  <p:nvPr/>
                </p:nvSpPr>
                <p:spPr>
                  <a:xfrm>
                    <a:off x="7039570" y="1472220"/>
                    <a:ext cx="1577380" cy="404868"/>
                  </a:xfrm>
                  <a:prstGeom prst="roundRect">
                    <a:avLst/>
                  </a:prstGeom>
                  <a:solidFill>
                    <a:srgbClr val="959836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9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" name="Rounded Rectangle 59">
                    <a:extLst>
                      <a:ext uri="{FF2B5EF4-FFF2-40B4-BE49-F238E27FC236}">
                        <a16:creationId xmlns:a16="http://schemas.microsoft.com/office/drawing/2014/main" id="{71A588C7-8F7B-40AF-A90A-4364B8BD6AF0}"/>
                      </a:ext>
                    </a:extLst>
                  </p:cNvPr>
                  <p:cNvSpPr/>
                  <p:nvPr/>
                </p:nvSpPr>
                <p:spPr>
                  <a:xfrm>
                    <a:off x="3298196" y="1485054"/>
                    <a:ext cx="1292597" cy="392034"/>
                  </a:xfrm>
                  <a:prstGeom prst="roundRect">
                    <a:avLst/>
                  </a:prstGeom>
                  <a:solidFill>
                    <a:srgbClr val="6E206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/>
                  </a:p>
                </p:txBody>
              </p:sp>
              <p:sp>
                <p:nvSpPr>
                  <p:cNvPr id="12" name="Text Box 35">
                    <a:extLst>
                      <a:ext uri="{FF2B5EF4-FFF2-40B4-BE49-F238E27FC236}">
                        <a16:creationId xmlns:a16="http://schemas.microsoft.com/office/drawing/2014/main" id="{2BBA20FA-5818-4DA8-8EFF-3E545195A6E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05874" y="1556227"/>
                    <a:ext cx="1518526" cy="3383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algn="ctr" eaLnBrk="1" hangingPunct="1">
                      <a:spcAft>
                        <a:spcPts val="450"/>
                      </a:spcAft>
                    </a:pPr>
                    <a:r>
                      <a:rPr lang="en-US" altLang="en-US" sz="900" dirty="0">
                        <a:solidFill>
                          <a:schemeClr val="bg1"/>
                        </a:solidFill>
                        <a:latin typeface="Avenir Book"/>
                        <a:cs typeface="Avenir Book"/>
                      </a:rPr>
                      <a:t>UPMC HEALTH </a:t>
                    </a:r>
                    <a:br>
                      <a:rPr lang="en-US" altLang="en-US" sz="900" dirty="0">
                        <a:solidFill>
                          <a:schemeClr val="bg1"/>
                        </a:solidFill>
                        <a:latin typeface="Avenir Book"/>
                        <a:cs typeface="Avenir Book"/>
                      </a:rPr>
                    </a:br>
                    <a:r>
                      <a:rPr lang="en-US" altLang="en-US" sz="900" dirty="0">
                        <a:solidFill>
                          <a:schemeClr val="bg1"/>
                        </a:solidFill>
                        <a:latin typeface="Avenir Book"/>
                        <a:cs typeface="Avenir Book"/>
                      </a:rPr>
                      <a:t>SERVICES DIVISION</a:t>
                    </a:r>
                  </a:p>
                </p:txBody>
              </p:sp>
              <p:sp>
                <p:nvSpPr>
                  <p:cNvPr id="13" name="Rounded Rectangle 61">
                    <a:extLst>
                      <a:ext uri="{FF2B5EF4-FFF2-40B4-BE49-F238E27FC236}">
                        <a16:creationId xmlns:a16="http://schemas.microsoft.com/office/drawing/2014/main" id="{F33C1B33-8CC0-4CC1-98C1-DC9208F2EFA4}"/>
                      </a:ext>
                    </a:extLst>
                  </p:cNvPr>
                  <p:cNvSpPr/>
                  <p:nvPr/>
                </p:nvSpPr>
                <p:spPr>
                  <a:xfrm>
                    <a:off x="5695514" y="1489721"/>
                    <a:ext cx="1270053" cy="404869"/>
                  </a:xfrm>
                  <a:prstGeom prst="roundRect">
                    <a:avLst/>
                  </a:prstGeom>
                  <a:solidFill>
                    <a:srgbClr val="6E206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/>
                  </a:p>
                </p:txBody>
              </p:sp>
              <p:sp>
                <p:nvSpPr>
                  <p:cNvPr id="14" name="Rounded Rectangle 62">
                    <a:extLst>
                      <a:ext uri="{FF2B5EF4-FFF2-40B4-BE49-F238E27FC236}">
                        <a16:creationId xmlns:a16="http://schemas.microsoft.com/office/drawing/2014/main" id="{C105A1DD-2C6F-4722-B9AA-F31FC07EC506}"/>
                      </a:ext>
                    </a:extLst>
                  </p:cNvPr>
                  <p:cNvSpPr/>
                  <p:nvPr/>
                </p:nvSpPr>
                <p:spPr>
                  <a:xfrm>
                    <a:off x="4659849" y="1490650"/>
                    <a:ext cx="961883" cy="404869"/>
                  </a:xfrm>
                  <a:prstGeom prst="roundRect">
                    <a:avLst/>
                  </a:prstGeom>
                  <a:solidFill>
                    <a:srgbClr val="959836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9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Text Box 74">
                    <a:extLst>
                      <a:ext uri="{FF2B5EF4-FFF2-40B4-BE49-F238E27FC236}">
                        <a16:creationId xmlns:a16="http://schemas.microsoft.com/office/drawing/2014/main" id="{97D90C5A-AA7F-4EFA-866C-00FA2C8085C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59849" y="1561824"/>
                    <a:ext cx="961883" cy="2557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  <p:txBody>
                  <a:bodyPr wrap="square" lIns="0" tIns="0" rIns="0" bIns="0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algn="ctr" eaLnBrk="1" hangingPunct="1"/>
                    <a:r>
                      <a:rPr lang="en-US" altLang="en-US" sz="900" dirty="0">
                        <a:solidFill>
                          <a:schemeClr val="bg1"/>
                        </a:solidFill>
                        <a:latin typeface="Avenir Book"/>
                        <a:cs typeface="Avenir Book"/>
                      </a:rPr>
                      <a:t>UPMC </a:t>
                    </a:r>
                    <a:br>
                      <a:rPr lang="en-US" altLang="en-US" sz="900" dirty="0">
                        <a:solidFill>
                          <a:schemeClr val="bg1"/>
                        </a:solidFill>
                        <a:latin typeface="Avenir Book"/>
                        <a:cs typeface="Avenir Book"/>
                      </a:rPr>
                    </a:br>
                    <a:r>
                      <a:rPr lang="en-US" altLang="en-US" sz="900" dirty="0">
                        <a:solidFill>
                          <a:schemeClr val="bg1"/>
                        </a:solidFill>
                        <a:latin typeface="Avenir Book"/>
                        <a:cs typeface="Avenir Book"/>
                      </a:rPr>
                      <a:t>ENTERPRISES</a:t>
                    </a:r>
                  </a:p>
                </p:txBody>
              </p:sp>
              <p:sp>
                <p:nvSpPr>
                  <p:cNvPr id="16" name="Text Box 74">
                    <a:extLst>
                      <a:ext uri="{FF2B5EF4-FFF2-40B4-BE49-F238E27FC236}">
                        <a16:creationId xmlns:a16="http://schemas.microsoft.com/office/drawing/2014/main" id="{6D8B5CFD-7C61-4DEC-8C2D-98252589712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63151" y="1556227"/>
                    <a:ext cx="1094850" cy="3835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algn="ctr" eaLnBrk="1" hangingPunct="1"/>
                    <a:r>
                      <a:rPr lang="en-US" altLang="en-US" sz="900" dirty="0">
                        <a:solidFill>
                          <a:schemeClr val="bg1"/>
                        </a:solidFill>
                        <a:latin typeface="Avenir Book"/>
                        <a:cs typeface="Avenir Book"/>
                      </a:rPr>
                      <a:t>UPMC INSURANCE SERVICES DIVISION</a:t>
                    </a:r>
                    <a:br>
                      <a:rPr lang="en-US" altLang="en-US" sz="900" dirty="0">
                        <a:solidFill>
                          <a:schemeClr val="bg1"/>
                        </a:solidFill>
                        <a:latin typeface="Avenir Book"/>
                        <a:cs typeface="Avenir Book"/>
                      </a:rPr>
                    </a:br>
                    <a:endParaRPr lang="en-US" altLang="en-US" sz="900" dirty="0">
                      <a:solidFill>
                        <a:schemeClr val="bg1"/>
                      </a:solidFill>
                      <a:latin typeface="Avenir Book"/>
                      <a:cs typeface="Avenir Book"/>
                    </a:endParaRPr>
                  </a:p>
                </p:txBody>
              </p:sp>
              <p:sp>
                <p:nvSpPr>
                  <p:cNvPr id="17" name="Text Box 74">
                    <a:extLst>
                      <a:ext uri="{FF2B5EF4-FFF2-40B4-BE49-F238E27FC236}">
                        <a16:creationId xmlns:a16="http://schemas.microsoft.com/office/drawing/2014/main" id="{6D67FDD6-3F98-43C2-9CEF-ABAD4568ECC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32569" y="1604340"/>
                    <a:ext cx="1584381" cy="2557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algn="ctr" eaLnBrk="1" hangingPunct="1"/>
                    <a:r>
                      <a:rPr lang="en-US" altLang="en-US" sz="900" dirty="0">
                        <a:solidFill>
                          <a:schemeClr val="bg1"/>
                        </a:solidFill>
                        <a:latin typeface="Avenir Book"/>
                        <a:cs typeface="Avenir Book"/>
                      </a:rPr>
                      <a:t>UPMC INTERNATIONAL </a:t>
                    </a:r>
                    <a:br>
                      <a:rPr lang="en-US" altLang="en-US" sz="900" dirty="0">
                        <a:solidFill>
                          <a:schemeClr val="bg1"/>
                        </a:solidFill>
                        <a:latin typeface="Avenir Book"/>
                        <a:cs typeface="Avenir Book"/>
                      </a:rPr>
                    </a:br>
                    <a:endParaRPr lang="en-US" altLang="en-US" sz="900" dirty="0">
                      <a:solidFill>
                        <a:schemeClr val="bg1"/>
                      </a:solidFill>
                      <a:latin typeface="Avenir Book"/>
                      <a:cs typeface="Avenir Book"/>
                    </a:endParaRPr>
                  </a:p>
                </p:txBody>
              </p:sp>
            </p:grpSp>
          </p:grp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D60D2715-9ED0-4A83-BA0F-BE637F0060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61241" y="1754015"/>
                <a:ext cx="2183624" cy="500601"/>
              </a:xfrm>
              <a:prstGeom prst="rect">
                <a:avLst/>
              </a:prstGeom>
            </p:spPr>
          </p:pic>
        </p:grpSp>
        <p:sp>
          <p:nvSpPr>
            <p:cNvPr id="24" name="Content Placeholder 19">
              <a:extLst>
                <a:ext uri="{FF2B5EF4-FFF2-40B4-BE49-F238E27FC236}">
                  <a16:creationId xmlns:a16="http://schemas.microsoft.com/office/drawing/2014/main" id="{525474F1-9F60-4C8F-B09C-AE27D51548B0}"/>
                </a:ext>
              </a:extLst>
            </p:cNvPr>
            <p:cNvSpPr txBox="1">
              <a:spLocks/>
            </p:cNvSpPr>
            <p:nvPr/>
          </p:nvSpPr>
          <p:spPr>
            <a:xfrm>
              <a:off x="784446" y="3082620"/>
              <a:ext cx="5059229" cy="2803366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ctr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accent2"/>
                  </a:solidFill>
                  <a:latin typeface="+mj-lt"/>
                  <a:ea typeface="Calibri Light" charset="0"/>
                  <a:cs typeface="Calibri Light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Calibri Light" charset="0"/>
                  <a:ea typeface="Calibri Light" charset="0"/>
                  <a:cs typeface="Calibri Light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Calibri Light" charset="0"/>
                  <a:ea typeface="Calibri Light" charset="0"/>
                  <a:cs typeface="Calibri Light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b="0" i="0" kern="1200" baseline="0">
                  <a:solidFill>
                    <a:schemeClr val="tx1"/>
                  </a:solidFill>
                  <a:latin typeface="Calibri Light" charset="0"/>
                  <a:ea typeface="Calibri Light" charset="0"/>
                  <a:cs typeface="Calibri Light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i="0" kern="1200">
                  <a:solidFill>
                    <a:schemeClr val="tx1"/>
                  </a:solidFill>
                  <a:latin typeface="Calibri Light" charset="0"/>
                  <a:ea typeface="Calibri Light" charset="0"/>
                  <a:cs typeface="Calibri Light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050" b="1" dirty="0">
                  <a:solidFill>
                    <a:srgbClr val="6E206F"/>
                  </a:solidFill>
                  <a:latin typeface="+mn-lt"/>
                </a:rPr>
                <a:t>About UPMC</a:t>
              </a:r>
            </a:p>
            <a:p>
              <a:pPr marL="128588" indent="-128588" algn="l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/>
                <a:buChar char="•"/>
              </a:pPr>
              <a:r>
                <a:rPr lang="en-US" sz="1050" dirty="0">
                  <a:solidFill>
                    <a:schemeClr val="tx2"/>
                  </a:solidFill>
                  <a:latin typeface="+mn-lt"/>
                </a:rPr>
                <a:t>More than 140 hospitals (including 40+ UPMC-owned hospitals) </a:t>
              </a:r>
              <a:br>
                <a:rPr lang="en-US" sz="1050" dirty="0">
                  <a:solidFill>
                    <a:schemeClr val="tx2"/>
                  </a:solidFill>
                  <a:latin typeface="+mn-lt"/>
                </a:rPr>
              </a:br>
              <a:r>
                <a:rPr lang="en-US" sz="1050" dirty="0">
                  <a:solidFill>
                    <a:schemeClr val="tx2"/>
                  </a:solidFill>
                  <a:latin typeface="+mn-lt"/>
                </a:rPr>
                <a:t>and 29,000 providers.</a:t>
              </a:r>
            </a:p>
            <a:p>
              <a:pPr marL="128588" indent="-128588" algn="l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/>
                <a:buChar char="•"/>
              </a:pPr>
              <a:r>
                <a:rPr lang="en-US" sz="1050" dirty="0">
                  <a:solidFill>
                    <a:schemeClr val="tx2"/>
                  </a:solidFill>
                  <a:latin typeface="+mn-lt"/>
                </a:rPr>
                <a:t>UPMC provides more than $900 million a year in benefits to its communities, including more care to the region’s most vulnerable citizens than any other health care institution.</a:t>
              </a:r>
            </a:p>
            <a:p>
              <a:pPr marL="128588" indent="-128588" algn="l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/>
                <a:buChar char="•"/>
              </a:pPr>
              <a:r>
                <a:rPr lang="en-US" sz="1050" dirty="0">
                  <a:solidFill>
                    <a:schemeClr val="tx2"/>
                  </a:solidFill>
                  <a:latin typeface="+mn-lt"/>
                </a:rPr>
                <a:t>700 doctors’ offices and outpatient sites, and 60 UPMC Hillman Cancer Center locations. </a:t>
              </a:r>
            </a:p>
            <a:p>
              <a:pPr marL="128588" indent="-128588" algn="l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charset="0"/>
                <a:buChar char="•"/>
              </a:pPr>
              <a:r>
                <a:rPr lang="en-US" sz="1050" dirty="0">
                  <a:solidFill>
                    <a:schemeClr val="tx2"/>
                  </a:solidFill>
                  <a:latin typeface="+mn-lt"/>
                </a:rPr>
                <a:t>Region’s largest network of rehabilitation services.</a:t>
              </a:r>
            </a:p>
            <a:p>
              <a:pPr marL="128588" indent="-128588" algn="l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charset="0"/>
                <a:buChar char="•"/>
              </a:pPr>
              <a:r>
                <a:rPr lang="en-US" sz="1050" dirty="0">
                  <a:solidFill>
                    <a:schemeClr val="tx2"/>
                  </a:solidFill>
                  <a:latin typeface="+mn-lt"/>
                </a:rPr>
                <a:t>More than 4.7 million outpatient visits.</a:t>
              </a:r>
            </a:p>
            <a:p>
              <a:pPr marL="128588" indent="-128588" algn="l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charset="0"/>
                <a:buChar char="•"/>
              </a:pPr>
              <a:r>
                <a:rPr lang="en-US" sz="1050" dirty="0">
                  <a:solidFill>
                    <a:schemeClr val="tx2"/>
                  </a:solidFill>
                  <a:latin typeface="+mn-lt"/>
                </a:rPr>
                <a:t>41 percent medical-surgical market share in western Pennsylvania.</a:t>
              </a:r>
            </a:p>
            <a:p>
              <a:pPr marL="128588" indent="-128588" algn="l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charset="0"/>
                <a:buChar char="•"/>
              </a:pPr>
              <a:r>
                <a:rPr lang="en-US" sz="1050" dirty="0">
                  <a:solidFill>
                    <a:schemeClr val="tx2"/>
                  </a:solidFill>
                  <a:latin typeface="+mn-lt"/>
                </a:rPr>
                <a:t>UPMC is the largest non-governmental employer in Pennsylvania, with 87,000 employees.</a:t>
              </a:r>
            </a:p>
            <a:p>
              <a:pPr marL="128588" indent="-128588" algn="l">
                <a:buFont typeface="Arial" charset="0"/>
                <a:buChar char="•"/>
              </a:pPr>
              <a:endParaRPr lang="en-US" sz="1050" dirty="0">
                <a:solidFill>
                  <a:schemeClr val="tx2"/>
                </a:solidFill>
                <a:latin typeface="+mn-lt"/>
              </a:endParaRPr>
            </a:p>
            <a:p>
              <a:pPr marL="128588" indent="-128588" algn="l">
                <a:buFont typeface="Arial" charset="0"/>
                <a:buChar char="•"/>
              </a:pPr>
              <a:endParaRPr lang="en-US" sz="105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5" name="Content Placeholder 19">
              <a:extLst>
                <a:ext uri="{FF2B5EF4-FFF2-40B4-BE49-F238E27FC236}">
                  <a16:creationId xmlns:a16="http://schemas.microsoft.com/office/drawing/2014/main" id="{03F82532-8F20-4360-B35B-55C8D5A1D228}"/>
                </a:ext>
              </a:extLst>
            </p:cNvPr>
            <p:cNvSpPr txBox="1">
              <a:spLocks/>
            </p:cNvSpPr>
            <p:nvPr/>
          </p:nvSpPr>
          <p:spPr>
            <a:xfrm>
              <a:off x="6092893" y="3060614"/>
              <a:ext cx="5712826" cy="2883388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457200" rtl="0" eaLnBrk="1" latinLnBrk="0" hangingPunct="1">
                <a:spcBef>
                  <a:spcPts val="0"/>
                </a:spcBef>
                <a:spcAft>
                  <a:spcPts val="600"/>
                </a:spcAft>
                <a:buFontTx/>
                <a:buNone/>
                <a:defRPr sz="1400" kern="1200">
                  <a:solidFill>
                    <a:schemeClr val="tx1"/>
                  </a:solidFill>
                  <a:latin typeface="Avenir Book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b="1" dirty="0">
                  <a:solidFill>
                    <a:srgbClr val="6E206F"/>
                  </a:solidFill>
                  <a:latin typeface="+mn-lt"/>
                </a:rPr>
                <a:t>About UPMC Insurance Services Division</a:t>
              </a:r>
            </a:p>
            <a:p>
              <a:pPr marL="128588" indent="-128588">
                <a:spcAft>
                  <a:spcPts val="300"/>
                </a:spcAft>
                <a:buFont typeface="Arial"/>
                <a:buChar char="•"/>
              </a:pPr>
              <a:r>
                <a:rPr lang="en-US" sz="1050" dirty="0">
                  <a:solidFill>
                    <a:schemeClr val="tx2"/>
                  </a:solidFill>
                  <a:latin typeface="+mn-lt"/>
                </a:rPr>
                <a:t>More than 3.5 million members (current state).</a:t>
              </a:r>
            </a:p>
            <a:p>
              <a:pPr marL="128588" indent="-128588">
                <a:spcAft>
                  <a:spcPts val="300"/>
                </a:spcAft>
                <a:buFont typeface="Arial"/>
                <a:buChar char="•"/>
              </a:pPr>
              <a:r>
                <a:rPr lang="en-US" sz="1050" dirty="0">
                  <a:solidFill>
                    <a:schemeClr val="tx2"/>
                  </a:solidFill>
                  <a:latin typeface="+mn-lt"/>
                </a:rPr>
                <a:t>CY 2018 operating revenue was $9.0 billion (an increase of 19.7 percent).</a:t>
              </a:r>
            </a:p>
            <a:p>
              <a:pPr marL="128588" indent="-128588">
                <a:spcAft>
                  <a:spcPts val="300"/>
                </a:spcAft>
                <a:buFont typeface="Arial"/>
                <a:buChar char="•"/>
              </a:pPr>
              <a:r>
                <a:rPr lang="en-US" sz="1050" dirty="0">
                  <a:solidFill>
                    <a:schemeClr val="tx2"/>
                  </a:solidFill>
                  <a:latin typeface="+mn-lt"/>
                </a:rPr>
                <a:t>Financial strength rating of A- (excellent) from A.M. Best.</a:t>
              </a:r>
            </a:p>
            <a:p>
              <a:pPr marL="128588" indent="-128588">
                <a:spcAft>
                  <a:spcPts val="300"/>
                </a:spcAft>
                <a:buFont typeface="Arial"/>
                <a:buChar char="•"/>
              </a:pPr>
              <a:r>
                <a:rPr lang="en-US" sz="1050" dirty="0">
                  <a:solidFill>
                    <a:schemeClr val="tx2"/>
                  </a:solidFill>
                  <a:latin typeface="+mn-lt"/>
                </a:rPr>
                <a:t>More than 13,000 employer groups.</a:t>
              </a:r>
            </a:p>
            <a:p>
              <a:pPr marL="128588" indent="-128588">
                <a:spcAft>
                  <a:spcPts val="300"/>
                </a:spcAft>
                <a:buFont typeface="Arial"/>
                <a:buChar char="•"/>
              </a:pPr>
              <a:r>
                <a:rPr lang="en-US" sz="1050" dirty="0">
                  <a:solidFill>
                    <a:schemeClr val="tx2"/>
                  </a:solidFill>
                  <a:latin typeface="+mn-lt"/>
                </a:rPr>
                <a:t>35 percent market share in western Pennsylvania.</a:t>
              </a:r>
            </a:p>
            <a:p>
              <a:pPr marL="128588" indent="-128588">
                <a:spcAft>
                  <a:spcPts val="300"/>
                </a:spcAft>
                <a:buFont typeface="Arial"/>
                <a:buChar char="•"/>
              </a:pPr>
              <a:r>
                <a:rPr lang="en-US" sz="1050" dirty="0">
                  <a:solidFill>
                    <a:schemeClr val="tx2"/>
                  </a:solidFill>
                  <a:latin typeface="+mn-lt"/>
                </a:rPr>
                <a:t>The largest behavioral health insurance provider in the nation.</a:t>
              </a:r>
            </a:p>
            <a:p>
              <a:pPr marL="128588" indent="-128588">
                <a:spcAft>
                  <a:spcPts val="300"/>
                </a:spcAft>
                <a:buFont typeface="Arial"/>
                <a:buChar char="•"/>
              </a:pPr>
              <a:r>
                <a:rPr lang="en-US" sz="1050" dirty="0">
                  <a:solidFill>
                    <a:schemeClr val="tx2"/>
                  </a:solidFill>
                  <a:latin typeface="+mn-lt"/>
                </a:rPr>
                <a:t>A full product portfolio: HMO, PPO, EPO, HSA, dental, vision, COBRA, workers’ compensation, absence management, EAP, and more.</a:t>
              </a:r>
            </a:p>
            <a:p>
              <a:pPr marL="128588" indent="-128588">
                <a:spcAft>
                  <a:spcPts val="300"/>
                </a:spcAft>
                <a:buFont typeface="Arial"/>
                <a:buChar char="•"/>
              </a:pPr>
              <a:r>
                <a:rPr lang="en-US" sz="1050" dirty="0">
                  <a:solidFill>
                    <a:schemeClr val="tx2"/>
                  </a:solidFill>
                  <a:latin typeface="+mn-lt"/>
                </a:rPr>
                <a:t>More than 97 percent of hospitals and other facilities, as well as more than 98 percent of physicians in western Pennsylvania.</a:t>
              </a:r>
            </a:p>
            <a:p>
              <a:pPr marL="128588" indent="-128588">
                <a:spcAft>
                  <a:spcPts val="300"/>
                </a:spcAft>
                <a:buFont typeface="Arial"/>
                <a:buChar char="•"/>
              </a:pPr>
              <a:r>
                <a:rPr lang="en-US" sz="1050" dirty="0">
                  <a:solidFill>
                    <a:schemeClr val="tx2"/>
                  </a:solidFill>
                  <a:latin typeface="+mn-lt"/>
                </a:rPr>
                <a:t>More than 65,000 network pharmacies nationwide.</a:t>
              </a:r>
              <a:endParaRPr lang="en-US" sz="105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S PGothic" pitchFamily="34" charset="-128"/>
                <a:cs typeface="Avenir Book"/>
              </a:endParaRPr>
            </a:p>
            <a:p>
              <a:endParaRPr lang="en-US" sz="1050" dirty="0">
                <a:cs typeface="Avenir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879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A31C086-0C18-402A-91CD-9AA0130702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2395014"/>
              </p:ext>
            </p:extLst>
          </p:nvPr>
        </p:nvGraphicFramePr>
        <p:xfrm>
          <a:off x="3827534" y="1006379"/>
          <a:ext cx="5793725" cy="3862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0" t="26831" r="8915" b="34980"/>
          <a:stretch/>
        </p:blipFill>
        <p:spPr>
          <a:xfrm>
            <a:off x="3278704" y="1213201"/>
            <a:ext cx="1367931" cy="137886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289739" y="560960"/>
            <a:ext cx="97328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dirty="0">
                <a:latin typeface="Avenir Book"/>
                <a:cs typeface="Avenir Book"/>
              </a:rPr>
              <a:t>Large Network Anchored by UPMC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2668" y="2825391"/>
            <a:ext cx="6804252" cy="2489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40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Largest in Provider Led Plan Nation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40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Largest Insurer Operating in PA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 3.5 M Members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Fastest growing Medicaid and CHIP Plan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tier Medicaid plan in PA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Star Medicare Dual Special Needs Plan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140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Largest SNP Nationally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10 Nationally in Medicaid Quality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Highest Ranked Provider Satisfaction (PA)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J.D. Power Certified Call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" t="44312" r="7943" b="44762"/>
          <a:stretch/>
        </p:blipFill>
        <p:spPr>
          <a:xfrm>
            <a:off x="1894348" y="501952"/>
            <a:ext cx="5224387" cy="5120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7" t="19623" r="20106" b="19562"/>
          <a:stretch/>
        </p:blipFill>
        <p:spPr>
          <a:xfrm>
            <a:off x="192631" y="903864"/>
            <a:ext cx="2772111" cy="2174927"/>
          </a:xfrm>
          <a:prstGeom prst="rect">
            <a:avLst/>
          </a:prstGeom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66460" y="56007"/>
            <a:ext cx="8170378" cy="64679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About UPMC Health Plan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868863"/>
            <a:ext cx="2133600" cy="274637"/>
          </a:xfrm>
          <a:prstGeom prst="rect">
            <a:avLst/>
          </a:prstGeom>
        </p:spPr>
        <p:txBody>
          <a:bodyPr/>
          <a:lstStyle/>
          <a:p>
            <a:r>
              <a:rPr lang="en-US" sz="1200" dirty="0"/>
              <a:t> </a:t>
            </a:r>
            <a:fld id="{23088ACA-6532-5B47-9D60-7AF590FE3009}" type="slidenum">
              <a:rPr lang="en-US" sz="1200" smtClean="0"/>
              <a:pPr/>
              <a:t>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9623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95" y="135336"/>
            <a:ext cx="8778240" cy="857250"/>
          </a:xfrm>
        </p:spPr>
        <p:txBody>
          <a:bodyPr/>
          <a:lstStyle/>
          <a:p>
            <a:r>
              <a:rPr lang="en-US" sz="2800" b="1" dirty="0"/>
              <a:t>UPMC’s Approach to CHC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4869656"/>
            <a:ext cx="2133600" cy="273844"/>
          </a:xfrm>
        </p:spPr>
        <p:txBody>
          <a:bodyPr/>
          <a:lstStyle/>
          <a:p>
            <a:r>
              <a:rPr lang="en-US" dirty="0"/>
              <a:t> </a:t>
            </a:r>
            <a:fld id="{8A38FAF8-786F-7C4F-9F1B-B820815ED72A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8619" y="865682"/>
            <a:ext cx="6327450" cy="3639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b="1" u="sng" dirty="0">
                <a:solidFill>
                  <a:srgbClr val="771B61"/>
                </a:solidFill>
              </a:rPr>
              <a:t>D-SNP Platform and Experience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Large D-SNP dating back to 2006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Quality leadership with CMS 4 Star rating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Innovative clinical programming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Provider partnership</a:t>
            </a:r>
          </a:p>
          <a:p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b="1" u="sng" dirty="0">
                <a:solidFill>
                  <a:srgbClr val="771B61"/>
                </a:solidFill>
              </a:rPr>
              <a:t>Integrated Financing and Delivery System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Payer-provider relationship propels shift away from volume-based care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Deep partnership with UPMC Health System and laboratory for innovation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Value-based partnerships fueled by continuous learning model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b="1" u="sng" dirty="0">
                <a:solidFill>
                  <a:srgbClr val="771B61"/>
                </a:solidFill>
              </a:rPr>
              <a:t>Community Partnerships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Work with behavioral health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Quality Based Programs for HCBS and Nursing Facility </a:t>
            </a:r>
          </a:p>
          <a:p>
            <a:r>
              <a:rPr lang="en-US" sz="1350" dirty="0"/>
              <a:t> </a:t>
            </a:r>
          </a:p>
          <a:p>
            <a:endParaRPr lang="en-US" sz="1050" dirty="0"/>
          </a:p>
          <a:p>
            <a:endParaRPr lang="en-US" sz="10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427" y="1537207"/>
            <a:ext cx="2111571" cy="222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41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1" y="98094"/>
            <a:ext cx="8802369" cy="85725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UPMC is Committed to Achieving the Commonwealth's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48939"/>
            <a:ext cx="2133600" cy="274637"/>
          </a:xfrm>
        </p:spPr>
        <p:txBody>
          <a:bodyPr/>
          <a:lstStyle/>
          <a:p>
            <a:fld id="{23088ACA-6532-5B47-9D60-7AF590FE300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132081" y="1500249"/>
            <a:ext cx="2487294" cy="1892141"/>
          </a:xfrm>
          <a:prstGeom prst="wedgeRoundRectCallout">
            <a:avLst>
              <a:gd name="adj1" fmla="val 8669"/>
              <a:gd name="adj2" fmla="val 705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2026921" y="1754377"/>
            <a:ext cx="2933699" cy="2143127"/>
          </a:xfrm>
          <a:prstGeom prst="wedgeRoundRectCallout">
            <a:avLst>
              <a:gd name="adj1" fmla="val 26418"/>
              <a:gd name="adj2" fmla="val 84036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GOAL 2: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Strengthen coordination of LTSS and other types of health care, including all Medicare and Medicaid services for dual eligibles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2081" y="1619950"/>
            <a:ext cx="1996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1: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opportunities for community-based living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5109136" y="1431883"/>
            <a:ext cx="1623770" cy="1259124"/>
          </a:xfrm>
          <a:prstGeom prst="wedgeRoundRectCallout">
            <a:avLst>
              <a:gd name="adj1" fmla="val 8082"/>
              <a:gd name="adj2" fmla="val 84171"/>
              <a:gd name="adj3" fmla="val 16667"/>
            </a:avLst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GOAL 3: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Enhance quality and accountability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7080053" y="1372270"/>
            <a:ext cx="1986478" cy="1744347"/>
          </a:xfrm>
          <a:prstGeom prst="wedgeRoundRectCallout">
            <a:avLst>
              <a:gd name="adj1" fmla="val 8669"/>
              <a:gd name="adj2" fmla="val 70554"/>
              <a:gd name="adj3" fmla="val 16667"/>
            </a:avLst>
          </a:prstGeom>
          <a:solidFill>
            <a:srgbClr val="AD8C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GOAL 5: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Increase efficiency and effectiveness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4808510" y="2825940"/>
            <a:ext cx="3250718" cy="1048145"/>
          </a:xfrm>
          <a:prstGeom prst="wedgeRoundRectCallout">
            <a:avLst>
              <a:gd name="adj1" fmla="val 6032"/>
              <a:gd name="adj2" fmla="val 80550"/>
              <a:gd name="adj3" fmla="val 16667"/>
            </a:avLst>
          </a:prstGeom>
          <a:solidFill>
            <a:srgbClr val="6F1B6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GOAL 4: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Advance program innovation</a:t>
            </a:r>
          </a:p>
        </p:txBody>
      </p:sp>
      <p:sp>
        <p:nvSpPr>
          <p:cNvPr id="17" name="Oval 16"/>
          <p:cNvSpPr/>
          <p:nvPr/>
        </p:nvSpPr>
        <p:spPr>
          <a:xfrm>
            <a:off x="6103179" y="717893"/>
            <a:ext cx="2694791" cy="891540"/>
          </a:xfrm>
          <a:prstGeom prst="ellipse">
            <a:avLst/>
          </a:prstGeom>
          <a:solidFill>
            <a:schemeClr val="bg1"/>
          </a:solidFill>
          <a:ln>
            <a:solidFill>
              <a:srgbClr val="AD8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Experience in value-based care</a:t>
            </a:r>
          </a:p>
        </p:txBody>
      </p:sp>
      <p:sp>
        <p:nvSpPr>
          <p:cNvPr id="20" name="Oval 19"/>
          <p:cNvSpPr/>
          <p:nvPr/>
        </p:nvSpPr>
        <p:spPr>
          <a:xfrm>
            <a:off x="132081" y="726252"/>
            <a:ext cx="2738275" cy="90697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Innovative community relationships</a:t>
            </a:r>
          </a:p>
        </p:txBody>
      </p:sp>
      <p:sp>
        <p:nvSpPr>
          <p:cNvPr id="16" name="Oval 15"/>
          <p:cNvSpPr/>
          <p:nvPr/>
        </p:nvSpPr>
        <p:spPr>
          <a:xfrm>
            <a:off x="2903501" y="728410"/>
            <a:ext cx="3017520" cy="891540"/>
          </a:xfrm>
          <a:prstGeom prst="ellipse">
            <a:avLst/>
          </a:prstGeom>
          <a:ln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Track record of quality, including D-SNP</a:t>
            </a:r>
          </a:p>
        </p:txBody>
      </p:sp>
      <p:sp>
        <p:nvSpPr>
          <p:cNvPr id="19" name="Oval 18"/>
          <p:cNvSpPr/>
          <p:nvPr/>
        </p:nvSpPr>
        <p:spPr>
          <a:xfrm>
            <a:off x="132082" y="3928393"/>
            <a:ext cx="3736760" cy="104069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History of integrated physical and behavioral health care and large, innovative D-SNP</a:t>
            </a:r>
          </a:p>
        </p:txBody>
      </p:sp>
      <p:sp>
        <p:nvSpPr>
          <p:cNvPr id="18" name="Oval 17"/>
          <p:cNvSpPr/>
          <p:nvPr/>
        </p:nvSpPr>
        <p:spPr>
          <a:xfrm>
            <a:off x="3894094" y="3914745"/>
            <a:ext cx="3337560" cy="1117281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Nationally recognized analytics and clinical innovator</a:t>
            </a:r>
          </a:p>
        </p:txBody>
      </p:sp>
    </p:spTree>
    <p:extLst>
      <p:ext uri="{BB962C8B-B14F-4D97-AF65-F5344CB8AC3E}">
        <p14:creationId xmlns:p14="http://schemas.microsoft.com/office/powerpoint/2010/main" val="204787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3878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Service Model Differentiators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44081"/>
            <a:ext cx="2133600" cy="274637"/>
          </a:xfrm>
        </p:spPr>
        <p:txBody>
          <a:bodyPr/>
          <a:lstStyle/>
          <a:p>
            <a:fld id="{23088ACA-6532-5B47-9D60-7AF590FE3009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951045"/>
              </p:ext>
            </p:extLst>
          </p:nvPr>
        </p:nvGraphicFramePr>
        <p:xfrm>
          <a:off x="497342" y="773381"/>
          <a:ext cx="8254320" cy="4060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7952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95" y="135336"/>
            <a:ext cx="8778240" cy="857250"/>
          </a:xfrm>
        </p:spPr>
        <p:txBody>
          <a:bodyPr/>
          <a:lstStyle/>
          <a:p>
            <a:r>
              <a:rPr lang="en-US" sz="2800" b="1" dirty="0"/>
              <a:t>UPMC’s Approach to CHC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4869656"/>
            <a:ext cx="2133600" cy="273844"/>
          </a:xfrm>
        </p:spPr>
        <p:txBody>
          <a:bodyPr/>
          <a:lstStyle/>
          <a:p>
            <a:r>
              <a:rPr lang="en-US" dirty="0"/>
              <a:t> </a:t>
            </a:r>
            <a:fld id="{8A38FAF8-786F-7C4F-9F1B-B820815ED72A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8618" y="865682"/>
            <a:ext cx="7859147" cy="333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771B61"/>
                </a:solidFill>
              </a:rPr>
              <a:t>UPMC’s approach embraces the fact that we live in the neighborhoods we serve and have Community Hubs across the state </a:t>
            </a:r>
          </a:p>
          <a:p>
            <a:endParaRPr lang="en-US" dirty="0">
              <a:solidFill>
                <a:srgbClr val="666D7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1028"/>
                </a:solidFill>
              </a:rPr>
              <a:t>The Community Hub serves multiple purposes: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1028"/>
                </a:solidFill>
              </a:rPr>
              <a:t>Participants may meet with service coordinators, complete assessments, attend PCPT meetings or meet with community health workers;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1028"/>
                </a:solidFill>
              </a:rPr>
              <a:t>Service coordinators can provide redetermination assistance;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1028"/>
                </a:solidFill>
              </a:rPr>
              <a:t>Participants can access a resource library to help understand benefits &amp; rights; 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1028"/>
                </a:solidFill>
              </a:rPr>
              <a:t>UPMC continues to develop strong relationships with local community resources within the service area.</a:t>
            </a: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556652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PMC">
      <a:dk1>
        <a:srgbClr val="771B61"/>
      </a:dk1>
      <a:lt1>
        <a:sysClr val="window" lastClr="FFFFFF"/>
      </a:lt1>
      <a:dk2>
        <a:srgbClr val="666D70"/>
      </a:dk2>
      <a:lt2>
        <a:srgbClr val="D7DBDB"/>
      </a:lt2>
      <a:accent1>
        <a:srgbClr val="40A6C0"/>
      </a:accent1>
      <a:accent2>
        <a:srgbClr val="F47A28"/>
      </a:accent2>
      <a:accent3>
        <a:srgbClr val="959836"/>
      </a:accent3>
      <a:accent4>
        <a:srgbClr val="9B1889"/>
      </a:accent4>
      <a:accent5>
        <a:srgbClr val="DED1AC"/>
      </a:accent5>
      <a:accent6>
        <a:srgbClr val="333092"/>
      </a:accent6>
      <a:hlink>
        <a:srgbClr val="C1CD23"/>
      </a:hlink>
      <a:folHlink>
        <a:srgbClr val="0081C6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sz="2400" b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YS412992_UPMCPPTTemplate_FINAL_02-17-16 [Read-Only]" id="{8443FD9B-04A5-4AB6-AFB3-D780514D9EE0}" vid="{CE0DAE1E-947F-4FD3-BC07-89D6E5125CD6}"/>
    </a:ext>
  </a:extLst>
</a:theme>
</file>

<file path=ppt/theme/theme2.xml><?xml version="1.0" encoding="utf-8"?>
<a:theme xmlns:a="http://schemas.openxmlformats.org/drawingml/2006/main" name="Custom Design">
  <a:themeElements>
    <a:clrScheme name="UPMC">
      <a:dk1>
        <a:srgbClr val="771B61"/>
      </a:dk1>
      <a:lt1>
        <a:sysClr val="window" lastClr="FFFFFF"/>
      </a:lt1>
      <a:dk2>
        <a:srgbClr val="666D70"/>
      </a:dk2>
      <a:lt2>
        <a:srgbClr val="D7DBDB"/>
      </a:lt2>
      <a:accent1>
        <a:srgbClr val="40A6C0"/>
      </a:accent1>
      <a:accent2>
        <a:srgbClr val="F47A28"/>
      </a:accent2>
      <a:accent3>
        <a:srgbClr val="959836"/>
      </a:accent3>
      <a:accent4>
        <a:srgbClr val="9B1889"/>
      </a:accent4>
      <a:accent5>
        <a:srgbClr val="DED1AC"/>
      </a:accent5>
      <a:accent6>
        <a:srgbClr val="333092"/>
      </a:accent6>
      <a:hlink>
        <a:srgbClr val="C1CD23"/>
      </a:hlink>
      <a:folHlink>
        <a:srgbClr val="0081C6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YS412992_UPMCPPTTemplate_FINAL_02-17-16 [Read-Only]" id="{8443FD9B-04A5-4AB6-AFB3-D780514D9EE0}" vid="{23C1844F-2C8A-4AFF-AEE0-BEFDE0CCBEC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343D33A6DD9E4FA5DA4620AAA2369D" ma:contentTypeVersion="1" ma:contentTypeDescription="Create a new document." ma:contentTypeScope="" ma:versionID="511e3077fe1f301f963822985236468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92EF2C-33DB-4854-A744-C6B8856162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AD99EE-7505-4943-A7B5-2E5830D4D23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425cce39-fc9a-412f-b041-e8a3e85fd05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5F73A42-9862-49FD-97DA-91B1C88E3C93}"/>
</file>

<file path=docProps/app.xml><?xml version="1.0" encoding="utf-8"?>
<Properties xmlns="http://schemas.openxmlformats.org/officeDocument/2006/extended-properties" xmlns:vt="http://schemas.openxmlformats.org/officeDocument/2006/docPropsVTypes">
  <Template>UPMCPPT</Template>
  <TotalTime>27960</TotalTime>
  <Words>1635</Words>
  <Application>Microsoft Office PowerPoint</Application>
  <PresentationFormat>On-screen Show (16:9)</PresentationFormat>
  <Paragraphs>289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MS PGothic</vt:lpstr>
      <vt:lpstr>MS PGothic</vt:lpstr>
      <vt:lpstr>Arial</vt:lpstr>
      <vt:lpstr>Avenir Book</vt:lpstr>
      <vt:lpstr>Calibri</vt:lpstr>
      <vt:lpstr>Calibri Light</vt:lpstr>
      <vt:lpstr>Corbel</vt:lpstr>
      <vt:lpstr>Museo Sans 500</vt:lpstr>
      <vt:lpstr>Times New Roman</vt:lpstr>
      <vt:lpstr>Office Theme</vt:lpstr>
      <vt:lpstr>Custom Design</vt:lpstr>
      <vt:lpstr>Community HealthChoices Overview </vt:lpstr>
      <vt:lpstr>UPMC Community HealthChoices</vt:lpstr>
      <vt:lpstr>Integrated Delivery &amp; Finance System </vt:lpstr>
      <vt:lpstr>PowerPoint Presentation</vt:lpstr>
      <vt:lpstr>About UPMC Health Plan</vt:lpstr>
      <vt:lpstr>UPMC’s Approach to CHC </vt:lpstr>
      <vt:lpstr>UPMC is Committed to Achieving the Commonwealth's Goals</vt:lpstr>
      <vt:lpstr>Service Model Differentiators</vt:lpstr>
      <vt:lpstr>UPMC’s Approach to CHC </vt:lpstr>
      <vt:lpstr>Contracting - HCBS Providers  </vt:lpstr>
      <vt:lpstr>Contracting- Nursing Facilities   </vt:lpstr>
      <vt:lpstr>Training &amp; Orientation </vt:lpstr>
      <vt:lpstr>Orientation Outline </vt:lpstr>
      <vt:lpstr>Orientation Outline (cont’d)</vt:lpstr>
      <vt:lpstr>Service Coordination During Continuity </vt:lpstr>
      <vt:lpstr>Service Coordination in the Long Run </vt:lpstr>
      <vt:lpstr>Physical Health Providers </vt:lpstr>
      <vt:lpstr>Claims Payment </vt:lpstr>
      <vt:lpstr>HCBS/SC Continuity of Care (COC) </vt:lpstr>
      <vt:lpstr>UPMC CHC Contacts</vt:lpstr>
    </vt:vector>
  </TitlesOfParts>
  <Company>UPMC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CHC</dc:title>
  <dc:creator>RJP</dc:creator>
  <cp:lastModifiedBy>Harris, Brendan</cp:lastModifiedBy>
  <cp:revision>349</cp:revision>
  <cp:lastPrinted>2016-09-02T15:06:57Z</cp:lastPrinted>
  <dcterms:created xsi:type="dcterms:W3CDTF">2016-03-09T20:58:27Z</dcterms:created>
  <dcterms:modified xsi:type="dcterms:W3CDTF">2019-05-13T20:45:36Z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acility">
    <vt:lpwstr/>
  </property>
  <property fmtid="{D5CDD505-2E9C-101B-9397-08002B2CF9AE}" pid="3" name="Template Type">
    <vt:lpwstr>109;#PowerPoint|53014d65-2a80-4bb9-a8d0-3481f0cda7bc</vt:lpwstr>
  </property>
  <property fmtid="{D5CDD505-2E9C-101B-9397-08002B2CF9AE}" pid="4" name="ContentTypeId">
    <vt:lpwstr>0x010100BF343D33A6DD9E4FA5DA4620AAA2369D</vt:lpwstr>
  </property>
  <property fmtid="{D5CDD505-2E9C-101B-9397-08002B2CF9AE}" pid="5" name="TaxCatchAll">
    <vt:lpwstr>109;#PowerPoint|53014d65-2a80-4bb9-a8d0-3481f0cda7bc</vt:lpwstr>
  </property>
  <property fmtid="{D5CDD505-2E9C-101B-9397-08002B2CF9AE}" pid="6" name="Gateway">
    <vt:lpwstr/>
  </property>
  <property fmtid="{D5CDD505-2E9C-101B-9397-08002B2CF9AE}" pid="7" name="UPMC Department">
    <vt:lpwstr/>
  </property>
  <property fmtid="{D5CDD505-2E9C-101B-9397-08002B2CF9AE}" pid="8" name="Order">
    <vt:r8>8700</vt:r8>
  </property>
  <property fmtid="{D5CDD505-2E9C-101B-9397-08002B2CF9AE}" pid="9" name="xd_Signature">
    <vt:bool>false</vt:bool>
  </property>
  <property fmtid="{D5CDD505-2E9C-101B-9397-08002B2CF9AE}" pid="10" name="Guide Type">
    <vt:lpwstr/>
  </property>
  <property fmtid="{D5CDD505-2E9C-101B-9397-08002B2CF9AE}" pid="11" name="xd_ProgID">
    <vt:lpwstr/>
  </property>
  <property fmtid="{D5CDD505-2E9C-101B-9397-08002B2CF9AE}" pid="12" name="Manual Type">
    <vt:lpwstr/>
  </property>
  <property fmtid="{D5CDD505-2E9C-101B-9397-08002B2CF9AE}" pid="13" name="Form TypeTaxHTField0">
    <vt:lpwstr/>
  </property>
  <property fmtid="{D5CDD505-2E9C-101B-9397-08002B2CF9AE}" pid="14" name="Form Type">
    <vt:lpwstr/>
  </property>
  <property fmtid="{D5CDD505-2E9C-101B-9397-08002B2CF9AE}" pid="15" name="Guide TypeTaxHTField0">
    <vt:lpwstr/>
  </property>
  <property fmtid="{D5CDD505-2E9C-101B-9397-08002B2CF9AE}" pid="16" name="TemplateUrl">
    <vt:lpwstr/>
  </property>
  <property fmtid="{D5CDD505-2E9C-101B-9397-08002B2CF9AE}" pid="17" name="Manual TypeTaxHTField0">
    <vt:lpwstr/>
  </property>
  <property fmtid="{D5CDD505-2E9C-101B-9397-08002B2CF9AE}" pid="18" name="_SourceUrl">
    <vt:lpwstr/>
  </property>
  <property fmtid="{D5CDD505-2E9C-101B-9397-08002B2CF9AE}" pid="19" name="_SharedFileIndex">
    <vt:lpwstr/>
  </property>
</Properties>
</file>