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entation.xml" ContentType="application/vnd.openxmlformats-officedocument.presentationml.presentation.main+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85" r:id="rId2"/>
    <p:sldId id="261" r:id="rId3"/>
    <p:sldId id="289" r:id="rId4"/>
    <p:sldId id="296" r:id="rId5"/>
    <p:sldId id="294" r:id="rId6"/>
    <p:sldId id="335" r:id="rId7"/>
    <p:sldId id="310" r:id="rId8"/>
    <p:sldId id="311" r:id="rId9"/>
    <p:sldId id="338" r:id="rId10"/>
    <p:sldId id="339" r:id="rId11"/>
    <p:sldId id="340" r:id="rId12"/>
    <p:sldId id="341" r:id="rId13"/>
    <p:sldId id="342" r:id="rId14"/>
    <p:sldId id="343" r:id="rId15"/>
    <p:sldId id="344" r:id="rId16"/>
    <p:sldId id="345" r:id="rId17"/>
    <p:sldId id="346" r:id="rId18"/>
    <p:sldId id="336" r:id="rId19"/>
    <p:sldId id="332" r:id="rId20"/>
    <p:sldId id="322" r:id="rId21"/>
    <p:sldId id="313" r:id="rId22"/>
    <p:sldId id="314" r:id="rId23"/>
    <p:sldId id="316" r:id="rId24"/>
    <p:sldId id="317" r:id="rId25"/>
    <p:sldId id="318" r:id="rId26"/>
    <p:sldId id="319" r:id="rId27"/>
    <p:sldId id="320" r:id="rId28"/>
    <p:sldId id="323" r:id="rId29"/>
    <p:sldId id="324" r:id="rId30"/>
    <p:sldId id="333" r:id="rId31"/>
    <p:sldId id="327" r:id="rId32"/>
    <p:sldId id="347" r:id="rId33"/>
    <p:sldId id="348" r:id="rId34"/>
    <p:sldId id="281"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6133A1-E1F8-4E61-B5E0-702D75A0E5DC}">
          <p14:sldIdLst>
            <p14:sldId id="285"/>
            <p14:sldId id="261"/>
            <p14:sldId id="289"/>
            <p14:sldId id="296"/>
            <p14:sldId id="294"/>
            <p14:sldId id="335"/>
            <p14:sldId id="310"/>
            <p14:sldId id="311"/>
            <p14:sldId id="338"/>
            <p14:sldId id="339"/>
            <p14:sldId id="340"/>
            <p14:sldId id="341"/>
            <p14:sldId id="342"/>
            <p14:sldId id="343"/>
            <p14:sldId id="344"/>
            <p14:sldId id="345"/>
            <p14:sldId id="346"/>
            <p14:sldId id="336"/>
            <p14:sldId id="332"/>
            <p14:sldId id="322"/>
            <p14:sldId id="313"/>
            <p14:sldId id="314"/>
            <p14:sldId id="316"/>
            <p14:sldId id="317"/>
            <p14:sldId id="318"/>
            <p14:sldId id="319"/>
            <p14:sldId id="320"/>
            <p14:sldId id="323"/>
            <p14:sldId id="324"/>
            <p14:sldId id="333"/>
            <p14:sldId id="327"/>
            <p14:sldId id="347"/>
            <p14:sldId id="348"/>
            <p14:sldId id="28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cock, Kevin" initials="HK" lastIdx="4" clrIdx="0">
    <p:extLst>
      <p:ext uri="{19B8F6BF-5375-455C-9EA6-DF929625EA0E}">
        <p15:presenceInfo xmlns:p15="http://schemas.microsoft.com/office/powerpoint/2012/main" userId="Hancock, Kevin" providerId="None"/>
      </p:ext>
    </p:extLst>
  </p:cmAuthor>
  <p:cmAuthor id="2" name="Wachter, Derek" initials="WD" lastIdx="3" clrIdx="1">
    <p:extLst>
      <p:ext uri="{19B8F6BF-5375-455C-9EA6-DF929625EA0E}">
        <p15:presenceInfo xmlns:p15="http://schemas.microsoft.com/office/powerpoint/2012/main" userId="Wachter, Derek" providerId="None"/>
      </p:ext>
    </p:extLst>
  </p:cmAuthor>
  <p:cmAuthor id="3" name="Clark, Patricia (DHS-OLTL)" initials="CP(" lastIdx="6" clrIdx="2">
    <p:extLst>
      <p:ext uri="{19B8F6BF-5375-455C-9EA6-DF929625EA0E}">
        <p15:presenceInfo xmlns:p15="http://schemas.microsoft.com/office/powerpoint/2012/main" userId="Clark, Patricia (DHS-OLTL)" providerId="None"/>
      </p:ext>
    </p:extLst>
  </p:cmAuthor>
  <p:cmAuthor id="4" name="Wayda, Kellie" initials="WK" lastIdx="6" clrIdx="3">
    <p:extLst>
      <p:ext uri="{19B8F6BF-5375-455C-9EA6-DF929625EA0E}">
        <p15:presenceInfo xmlns:p15="http://schemas.microsoft.com/office/powerpoint/2012/main" userId="Wayda, Kel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59A5D6"/>
    <a:srgbClr val="F4B183"/>
    <a:srgbClr val="ED7D31"/>
    <a:srgbClr val="B4C7E7"/>
    <a:srgbClr val="569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9" d="100"/>
          <a:sy n="69" d="100"/>
        </p:scale>
        <p:origin x="90" y="270"/>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656"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60A59AE5-4DCC-4C69-B337-7FE74D215B90}" type="datetimeFigureOut">
              <a:rPr lang="en-US" smtClean="0"/>
              <a:t>5/1/2019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A6F306-91D6-4616-9D0A-072C22CF8379}" type="slidenum">
              <a:rPr lang="en-US" smtClean="0"/>
              <a:t>‹#›</a:t>
            </a:fld>
            <a:endParaRPr lang="en-US"/>
          </a:p>
        </p:txBody>
      </p:sp>
    </p:spTree>
    <p:extLst>
      <p:ext uri="{BB962C8B-B14F-4D97-AF65-F5344CB8AC3E}">
        <p14:creationId xmlns:p14="http://schemas.microsoft.com/office/powerpoint/2010/main" val="255249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p:txBody>
      </p:sp>
      <p:sp>
        <p:nvSpPr>
          <p:cNvPr id="4" name="Slide Number Placeholder 3"/>
          <p:cNvSpPr>
            <a:spLocks noGrp="1"/>
          </p:cNvSpPr>
          <p:nvPr>
            <p:ph type="sldNum" sz="quarter" idx="10"/>
          </p:nvPr>
        </p:nvSpPr>
        <p:spPr/>
        <p:txBody>
          <a:bodyPr/>
          <a:lstStyle/>
          <a:p>
            <a:fld id="{D7A6F306-91D6-4616-9D0A-072C22CF8379}" type="slidenum">
              <a:rPr lang="en-US" smtClean="0"/>
              <a:t>1</a:t>
            </a:fld>
            <a:endParaRPr lang="en-US"/>
          </a:p>
        </p:txBody>
      </p:sp>
    </p:spTree>
    <p:extLst>
      <p:ext uri="{BB962C8B-B14F-4D97-AF65-F5344CB8AC3E}">
        <p14:creationId xmlns:p14="http://schemas.microsoft.com/office/powerpoint/2010/main" val="1648556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Specialized services are all state plans services. </a:t>
            </a:r>
          </a:p>
        </p:txBody>
      </p:sp>
      <p:sp>
        <p:nvSpPr>
          <p:cNvPr id="4" name="Slide Number Placeholder 3"/>
          <p:cNvSpPr>
            <a:spLocks noGrp="1"/>
          </p:cNvSpPr>
          <p:nvPr>
            <p:ph type="sldNum" sz="quarter" idx="10"/>
          </p:nvPr>
        </p:nvSpPr>
        <p:spPr/>
        <p:txBody>
          <a:bodyPr/>
          <a:lstStyle/>
          <a:p>
            <a:fld id="{D7A6F306-91D6-4616-9D0A-072C22CF8379}" type="slidenum">
              <a:rPr lang="en-US" smtClean="0"/>
              <a:t>10</a:t>
            </a:fld>
            <a:endParaRPr lang="en-US"/>
          </a:p>
        </p:txBody>
      </p:sp>
    </p:spTree>
    <p:extLst>
      <p:ext uri="{BB962C8B-B14F-4D97-AF65-F5344CB8AC3E}">
        <p14:creationId xmlns:p14="http://schemas.microsoft.com/office/powerpoint/2010/main" val="1268996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 </a:t>
            </a:r>
          </a:p>
          <a:p>
            <a:r>
              <a:rPr lang="en-US" dirty="0"/>
              <a:t>Specialized services are all state plans services. </a:t>
            </a:r>
          </a:p>
        </p:txBody>
      </p:sp>
      <p:sp>
        <p:nvSpPr>
          <p:cNvPr id="4" name="Slide Number Placeholder 3"/>
          <p:cNvSpPr>
            <a:spLocks noGrp="1"/>
          </p:cNvSpPr>
          <p:nvPr>
            <p:ph type="sldNum" sz="quarter" idx="10"/>
          </p:nvPr>
        </p:nvSpPr>
        <p:spPr/>
        <p:txBody>
          <a:bodyPr/>
          <a:lstStyle/>
          <a:p>
            <a:fld id="{D7A6F306-91D6-4616-9D0A-072C22CF8379}" type="slidenum">
              <a:rPr lang="en-US" smtClean="0"/>
              <a:t>11</a:t>
            </a:fld>
            <a:endParaRPr lang="en-US"/>
          </a:p>
        </p:txBody>
      </p:sp>
    </p:spTree>
    <p:extLst>
      <p:ext uri="{BB962C8B-B14F-4D97-AF65-F5344CB8AC3E}">
        <p14:creationId xmlns:p14="http://schemas.microsoft.com/office/powerpoint/2010/main" val="269804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Specialized services are all state plans services. </a:t>
            </a:r>
          </a:p>
        </p:txBody>
      </p:sp>
      <p:sp>
        <p:nvSpPr>
          <p:cNvPr id="4" name="Slide Number Placeholder 3"/>
          <p:cNvSpPr>
            <a:spLocks noGrp="1"/>
          </p:cNvSpPr>
          <p:nvPr>
            <p:ph type="sldNum" sz="quarter" idx="10"/>
          </p:nvPr>
        </p:nvSpPr>
        <p:spPr/>
        <p:txBody>
          <a:bodyPr/>
          <a:lstStyle/>
          <a:p>
            <a:fld id="{D7A6F306-91D6-4616-9D0A-072C22CF8379}" type="slidenum">
              <a:rPr lang="en-US" smtClean="0"/>
              <a:t>12</a:t>
            </a:fld>
            <a:endParaRPr lang="en-US"/>
          </a:p>
        </p:txBody>
      </p:sp>
    </p:spTree>
    <p:extLst>
      <p:ext uri="{BB962C8B-B14F-4D97-AF65-F5344CB8AC3E}">
        <p14:creationId xmlns:p14="http://schemas.microsoft.com/office/powerpoint/2010/main" val="129058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D7A6F306-91D6-4616-9D0A-072C22CF8379}" type="slidenum">
              <a:rPr lang="en-US" smtClean="0"/>
              <a:t>13</a:t>
            </a:fld>
            <a:endParaRPr lang="en-US"/>
          </a:p>
        </p:txBody>
      </p:sp>
    </p:spTree>
    <p:extLst>
      <p:ext uri="{BB962C8B-B14F-4D97-AF65-F5344CB8AC3E}">
        <p14:creationId xmlns:p14="http://schemas.microsoft.com/office/powerpoint/2010/main" val="2941473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14</a:t>
            </a:fld>
            <a:endParaRPr lang="en-US"/>
          </a:p>
        </p:txBody>
      </p:sp>
    </p:spTree>
    <p:extLst>
      <p:ext uri="{BB962C8B-B14F-4D97-AF65-F5344CB8AC3E}">
        <p14:creationId xmlns:p14="http://schemas.microsoft.com/office/powerpoint/2010/main" val="77430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15</a:t>
            </a:fld>
            <a:endParaRPr lang="en-US"/>
          </a:p>
        </p:txBody>
      </p:sp>
    </p:spTree>
    <p:extLst>
      <p:ext uri="{BB962C8B-B14F-4D97-AF65-F5344CB8AC3E}">
        <p14:creationId xmlns:p14="http://schemas.microsoft.com/office/powerpoint/2010/main" val="2555452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16</a:t>
            </a:fld>
            <a:endParaRPr lang="en-US"/>
          </a:p>
        </p:txBody>
      </p:sp>
    </p:spTree>
    <p:extLst>
      <p:ext uri="{BB962C8B-B14F-4D97-AF65-F5344CB8AC3E}">
        <p14:creationId xmlns:p14="http://schemas.microsoft.com/office/powerpoint/2010/main" val="3049128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17</a:t>
            </a:fld>
            <a:endParaRPr lang="en-US"/>
          </a:p>
        </p:txBody>
      </p:sp>
    </p:spTree>
    <p:extLst>
      <p:ext uri="{BB962C8B-B14F-4D97-AF65-F5344CB8AC3E}">
        <p14:creationId xmlns:p14="http://schemas.microsoft.com/office/powerpoint/2010/main" val="1495931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18</a:t>
            </a:fld>
            <a:endParaRPr lang="en-US"/>
          </a:p>
        </p:txBody>
      </p:sp>
    </p:spTree>
    <p:extLst>
      <p:ext uri="{BB962C8B-B14F-4D97-AF65-F5344CB8AC3E}">
        <p14:creationId xmlns:p14="http://schemas.microsoft.com/office/powerpoint/2010/main" val="700654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19</a:t>
            </a:fld>
            <a:endParaRPr lang="en-US"/>
          </a:p>
        </p:txBody>
      </p:sp>
    </p:spTree>
    <p:extLst>
      <p:ext uri="{BB962C8B-B14F-4D97-AF65-F5344CB8AC3E}">
        <p14:creationId xmlns:p14="http://schemas.microsoft.com/office/powerpoint/2010/main" val="336535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p:txBody>
      </p:sp>
      <p:sp>
        <p:nvSpPr>
          <p:cNvPr id="4" name="Slide Number Placeholder 3"/>
          <p:cNvSpPr>
            <a:spLocks noGrp="1"/>
          </p:cNvSpPr>
          <p:nvPr>
            <p:ph type="sldNum" sz="quarter" idx="10"/>
          </p:nvPr>
        </p:nvSpPr>
        <p:spPr/>
        <p:txBody>
          <a:bodyPr/>
          <a:lstStyle/>
          <a:p>
            <a:fld id="{D7A6F306-91D6-4616-9D0A-072C22CF8379}" type="slidenum">
              <a:rPr lang="en-US" smtClean="0"/>
              <a:t>2</a:t>
            </a:fld>
            <a:endParaRPr lang="en-US"/>
          </a:p>
        </p:txBody>
      </p:sp>
    </p:spTree>
    <p:extLst>
      <p:ext uri="{BB962C8B-B14F-4D97-AF65-F5344CB8AC3E}">
        <p14:creationId xmlns:p14="http://schemas.microsoft.com/office/powerpoint/2010/main" val="1256762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We’ve discussed behavioral health services provided by BH-MCOs.  Now we are going to shift gears and talk about the role of the CHC-MCO and their network providers related to behavioral health.  </a:t>
            </a:r>
          </a:p>
        </p:txBody>
      </p:sp>
      <p:sp>
        <p:nvSpPr>
          <p:cNvPr id="4" name="Slide Number Placeholder 3"/>
          <p:cNvSpPr>
            <a:spLocks noGrp="1"/>
          </p:cNvSpPr>
          <p:nvPr>
            <p:ph type="sldNum" sz="quarter" idx="10"/>
          </p:nvPr>
        </p:nvSpPr>
        <p:spPr/>
        <p:txBody>
          <a:bodyPr/>
          <a:lstStyle/>
          <a:p>
            <a:fld id="{D7A6F306-91D6-4616-9D0A-072C22CF8379}" type="slidenum">
              <a:rPr lang="en-US" smtClean="0"/>
              <a:t>20</a:t>
            </a:fld>
            <a:endParaRPr lang="en-US"/>
          </a:p>
        </p:txBody>
      </p:sp>
    </p:spTree>
    <p:extLst>
      <p:ext uri="{BB962C8B-B14F-4D97-AF65-F5344CB8AC3E}">
        <p14:creationId xmlns:p14="http://schemas.microsoft.com/office/powerpoint/2010/main" val="3330949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OLTL</a:t>
            </a:r>
          </a:p>
          <a:p>
            <a:pPr marL="228600" indent="-228600">
              <a:buAutoNum type="arabicPeriod"/>
            </a:pPr>
            <a:r>
              <a:rPr lang="en-US" dirty="0"/>
              <a:t>One of the goals of CHC is to ensure a person-centered approach where we are not only considering a person’s physical health and long-term services and supports needs, but we are also considering their behavioral health needs and any behavioral health services they may be receiving.  We will start with the comprehensive needs assessment </a:t>
            </a:r>
          </a:p>
          <a:p>
            <a:pPr marL="228600" indent="-228600">
              <a:buAutoNum type="arabicPeriod"/>
            </a:pPr>
            <a:r>
              <a:rPr lang="en-US" dirty="0"/>
              <a:t>(Back to slide, first bullet) The CHC MCO must conduct…</a:t>
            </a:r>
          </a:p>
          <a:p>
            <a:pPr marL="228600" indent="-228600">
              <a:buAutoNum type="arabicPeriod"/>
            </a:pPr>
            <a:r>
              <a:rPr lang="en-US" dirty="0"/>
              <a:t>Once someone is getting LTSS in a nursing home, in their own home or another setting), they will be reassessed annually.</a:t>
            </a:r>
          </a:p>
          <a:p>
            <a:pPr marL="228600" indent="-228600">
              <a:buAutoNum type="arabicPeriod"/>
            </a:pPr>
            <a:r>
              <a:rPr lang="en-US" dirty="0"/>
              <a:t>(Back to slide, 2</a:t>
            </a:r>
            <a:r>
              <a:rPr lang="en-US" baseline="30000" dirty="0"/>
              <a:t>nd</a:t>
            </a:r>
            <a:r>
              <a:rPr lang="en-US" dirty="0"/>
              <a:t> bullet) </a:t>
            </a:r>
          </a:p>
          <a:p>
            <a:pPr marL="228600" indent="-228600">
              <a:buAutoNum type="arabicPeriod"/>
            </a:pPr>
            <a:endParaRPr lang="en-US" dirty="0"/>
          </a:p>
          <a:p>
            <a:pPr marL="228600" indent="-228600">
              <a:buAutoNum type="arabicPeriod"/>
            </a:pPr>
            <a:r>
              <a:rPr lang="en-US" dirty="0"/>
              <a:t>All MCOs will use the same tool – the </a:t>
            </a:r>
            <a:r>
              <a:rPr lang="en-US" dirty="0" err="1"/>
              <a:t>interRAI</a:t>
            </a:r>
            <a:r>
              <a:rPr lang="en-US" dirty="0"/>
              <a:t> Home Care tool to conduct the needs assessment.  MCO’s may choose to add other tools to their assessment.  </a:t>
            </a:r>
          </a:p>
        </p:txBody>
      </p:sp>
      <p:sp>
        <p:nvSpPr>
          <p:cNvPr id="4" name="Slide Number Placeholder 3"/>
          <p:cNvSpPr>
            <a:spLocks noGrp="1"/>
          </p:cNvSpPr>
          <p:nvPr>
            <p:ph type="sldNum" sz="quarter" idx="10"/>
          </p:nvPr>
        </p:nvSpPr>
        <p:spPr/>
        <p:txBody>
          <a:bodyPr/>
          <a:lstStyle/>
          <a:p>
            <a:fld id="{D7A6F306-91D6-4616-9D0A-072C22CF8379}" type="slidenum">
              <a:rPr lang="en-US" smtClean="0"/>
              <a:t>21</a:t>
            </a:fld>
            <a:endParaRPr lang="en-US"/>
          </a:p>
        </p:txBody>
      </p:sp>
    </p:spTree>
    <p:extLst>
      <p:ext uri="{BB962C8B-B14F-4D97-AF65-F5344CB8AC3E}">
        <p14:creationId xmlns:p14="http://schemas.microsoft.com/office/powerpoint/2010/main" val="2023108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For all participants, care management must be available.  Those receiving LTSS receive a more intensive level of support called service coordination and a written, holistic…  </a:t>
            </a:r>
          </a:p>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22</a:t>
            </a:fld>
            <a:endParaRPr lang="en-US"/>
          </a:p>
        </p:txBody>
      </p:sp>
    </p:spTree>
    <p:extLst>
      <p:ext uri="{BB962C8B-B14F-4D97-AF65-F5344CB8AC3E}">
        <p14:creationId xmlns:p14="http://schemas.microsoft.com/office/powerpoint/2010/main" val="27258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endParaRPr lang="en-US" dirty="0"/>
          </a:p>
          <a:p>
            <a:endParaRPr lang="en-US" dirty="0"/>
          </a:p>
          <a:p>
            <a:r>
              <a:rPr lang="en-US" dirty="0"/>
              <a:t>Cog rehab is not a BH service; however, it is listed here because of the type of provider delivering the service, which I will review in the next few slides.  </a:t>
            </a:r>
          </a:p>
        </p:txBody>
      </p:sp>
      <p:sp>
        <p:nvSpPr>
          <p:cNvPr id="4" name="Slide Number Placeholder 3"/>
          <p:cNvSpPr>
            <a:spLocks noGrp="1"/>
          </p:cNvSpPr>
          <p:nvPr>
            <p:ph type="sldNum" sz="quarter" idx="10"/>
          </p:nvPr>
        </p:nvSpPr>
        <p:spPr/>
        <p:txBody>
          <a:bodyPr/>
          <a:lstStyle/>
          <a:p>
            <a:fld id="{D7A6F306-91D6-4616-9D0A-072C22CF8379}" type="slidenum">
              <a:rPr lang="en-US" smtClean="0"/>
              <a:t>23</a:t>
            </a:fld>
            <a:endParaRPr lang="en-US"/>
          </a:p>
        </p:txBody>
      </p:sp>
    </p:spTree>
    <p:extLst>
      <p:ext uri="{BB962C8B-B14F-4D97-AF65-F5344CB8AC3E}">
        <p14:creationId xmlns:p14="http://schemas.microsoft.com/office/powerpoint/2010/main" val="2446362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50938"/>
            <a:ext cx="5575300" cy="3136900"/>
          </a:xfrm>
        </p:spPr>
      </p:sp>
      <p:sp>
        <p:nvSpPr>
          <p:cNvPr id="3" name="Notes Placeholder 2"/>
          <p:cNvSpPr>
            <a:spLocks noGrp="1"/>
          </p:cNvSpPr>
          <p:nvPr>
            <p:ph type="body" idx="1"/>
          </p:nvPr>
        </p:nvSpPr>
        <p:spPr/>
        <p:txBody>
          <a:bodyPr/>
          <a:lstStyle/>
          <a:p>
            <a:r>
              <a:rPr lang="en-US" dirty="0"/>
              <a:t>OLTL</a:t>
            </a:r>
          </a:p>
          <a:p>
            <a:r>
              <a:rPr lang="en-US" dirty="0"/>
              <a:t>As an example, this service could be helpful for someone who does not meet the criteria for state plan services but they have had a change in their physical health now they or their family needs help in adapting to the new role of care receiver or caregiver and any emotions or conflicts that may arise.       </a:t>
            </a:r>
          </a:p>
        </p:txBody>
      </p:sp>
      <p:sp>
        <p:nvSpPr>
          <p:cNvPr id="4" name="Slide Number Placeholder 3"/>
          <p:cNvSpPr>
            <a:spLocks noGrp="1"/>
          </p:cNvSpPr>
          <p:nvPr>
            <p:ph type="sldNum" sz="quarter" idx="10"/>
          </p:nvPr>
        </p:nvSpPr>
        <p:spPr/>
        <p:txBody>
          <a:bodyPr/>
          <a:lstStyle/>
          <a:p>
            <a:fld id="{D7A6F306-91D6-4616-9D0A-072C22CF8379}" type="slidenum">
              <a:rPr lang="en-US" smtClean="0"/>
              <a:t>24</a:t>
            </a:fld>
            <a:endParaRPr lang="en-US"/>
          </a:p>
        </p:txBody>
      </p:sp>
    </p:spTree>
    <p:extLst>
      <p:ext uri="{BB962C8B-B14F-4D97-AF65-F5344CB8AC3E}">
        <p14:creationId xmlns:p14="http://schemas.microsoft.com/office/powerpoint/2010/main" val="1589198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Typically provided to a person with a brain injury.  Mentioned here because of the providers that deliver the service.  </a:t>
            </a:r>
          </a:p>
        </p:txBody>
      </p:sp>
      <p:sp>
        <p:nvSpPr>
          <p:cNvPr id="4" name="Slide Number Placeholder 3"/>
          <p:cNvSpPr>
            <a:spLocks noGrp="1"/>
          </p:cNvSpPr>
          <p:nvPr>
            <p:ph type="sldNum" sz="quarter" idx="10"/>
          </p:nvPr>
        </p:nvSpPr>
        <p:spPr/>
        <p:txBody>
          <a:bodyPr/>
          <a:lstStyle/>
          <a:p>
            <a:fld id="{D7A6F306-91D6-4616-9D0A-072C22CF8379}" type="slidenum">
              <a:rPr lang="en-US" smtClean="0"/>
              <a:t>25</a:t>
            </a:fld>
            <a:endParaRPr lang="en-US"/>
          </a:p>
        </p:txBody>
      </p:sp>
    </p:spTree>
    <p:extLst>
      <p:ext uri="{BB962C8B-B14F-4D97-AF65-F5344CB8AC3E}">
        <p14:creationId xmlns:p14="http://schemas.microsoft.com/office/powerpoint/2010/main" val="1663709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p:txBody>
      </p:sp>
      <p:sp>
        <p:nvSpPr>
          <p:cNvPr id="4" name="Slide Number Placeholder 3"/>
          <p:cNvSpPr>
            <a:spLocks noGrp="1"/>
          </p:cNvSpPr>
          <p:nvPr>
            <p:ph type="sldNum" sz="quarter" idx="10"/>
          </p:nvPr>
        </p:nvSpPr>
        <p:spPr/>
        <p:txBody>
          <a:bodyPr/>
          <a:lstStyle/>
          <a:p>
            <a:fld id="{D7A6F306-91D6-4616-9D0A-072C22CF8379}" type="slidenum">
              <a:rPr lang="en-US" smtClean="0"/>
              <a:t>26</a:t>
            </a:fld>
            <a:endParaRPr lang="en-US"/>
          </a:p>
        </p:txBody>
      </p:sp>
    </p:spTree>
    <p:extLst>
      <p:ext uri="{BB962C8B-B14F-4D97-AF65-F5344CB8AC3E}">
        <p14:creationId xmlns:p14="http://schemas.microsoft.com/office/powerpoint/2010/main" val="2562653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All CHC-MCOs are required to have agreements with each of the BH-MCOs.</a:t>
            </a:r>
          </a:p>
          <a:p>
            <a:endParaRPr lang="en-US" dirty="0"/>
          </a:p>
          <a:p>
            <a:r>
              <a:rPr lang="en-US" dirty="0"/>
              <a:t>Examples of provisions in the Agreement Exhibit are </a:t>
            </a:r>
          </a:p>
          <a:p>
            <a:pPr marL="171450" indent="-171450">
              <a:buFont typeface="Arial" panose="020B0604020202020204" pitchFamily="34" charset="0"/>
              <a:buChar char="•"/>
            </a:pPr>
            <a:r>
              <a:rPr lang="en-US" dirty="0"/>
              <a:t>Procedures for the exchange of enrollment and health-related information</a:t>
            </a:r>
          </a:p>
          <a:p>
            <a:pPr marL="171450" indent="-171450">
              <a:buFont typeface="Arial" panose="020B0604020202020204" pitchFamily="34" charset="0"/>
              <a:buChar char="•"/>
            </a:pPr>
            <a:r>
              <a:rPr lang="en-US" dirty="0"/>
              <a:t>Procedures for obtaining releases to share clinical information and health records.</a:t>
            </a:r>
          </a:p>
          <a:p>
            <a:pPr marL="171450" indent="-171450">
              <a:buFont typeface="Arial" panose="020B0604020202020204" pitchFamily="34" charset="0"/>
              <a:buChar char="•"/>
            </a:pPr>
            <a:r>
              <a:rPr lang="en-US" dirty="0"/>
              <a:t>Procedures for training and consultation to each other </a:t>
            </a:r>
          </a:p>
          <a:p>
            <a:pPr marL="171450" indent="-171450">
              <a:buFont typeface="Arial" panose="020B0604020202020204" pitchFamily="34" charset="0"/>
              <a:buChar char="•"/>
            </a:pPr>
            <a:r>
              <a:rPr lang="en-US" dirty="0"/>
              <a:t>Procedures for serving on interagency teams.</a:t>
            </a:r>
          </a:p>
        </p:txBody>
      </p:sp>
      <p:sp>
        <p:nvSpPr>
          <p:cNvPr id="4" name="Slide Number Placeholder 3"/>
          <p:cNvSpPr>
            <a:spLocks noGrp="1"/>
          </p:cNvSpPr>
          <p:nvPr>
            <p:ph type="sldNum" sz="quarter" idx="10"/>
          </p:nvPr>
        </p:nvSpPr>
        <p:spPr/>
        <p:txBody>
          <a:bodyPr/>
          <a:lstStyle/>
          <a:p>
            <a:fld id="{D7A6F306-91D6-4616-9D0A-072C22CF8379}" type="slidenum">
              <a:rPr lang="en-US" smtClean="0"/>
              <a:t>27</a:t>
            </a:fld>
            <a:endParaRPr lang="en-US"/>
          </a:p>
        </p:txBody>
      </p:sp>
    </p:spTree>
    <p:extLst>
      <p:ext uri="{BB962C8B-B14F-4D97-AF65-F5344CB8AC3E}">
        <p14:creationId xmlns:p14="http://schemas.microsoft.com/office/powerpoint/2010/main" val="2725938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p:txBody>
      </p:sp>
      <p:sp>
        <p:nvSpPr>
          <p:cNvPr id="4" name="Slide Number Placeholder 3"/>
          <p:cNvSpPr>
            <a:spLocks noGrp="1"/>
          </p:cNvSpPr>
          <p:nvPr>
            <p:ph type="sldNum" sz="quarter" idx="10"/>
          </p:nvPr>
        </p:nvSpPr>
        <p:spPr/>
        <p:txBody>
          <a:bodyPr/>
          <a:lstStyle/>
          <a:p>
            <a:fld id="{D7A6F306-91D6-4616-9D0A-072C22CF8379}" type="slidenum">
              <a:rPr lang="en-US" smtClean="0"/>
              <a:t>28</a:t>
            </a:fld>
            <a:endParaRPr lang="en-US"/>
          </a:p>
        </p:txBody>
      </p:sp>
    </p:spTree>
    <p:extLst>
      <p:ext uri="{BB962C8B-B14F-4D97-AF65-F5344CB8AC3E}">
        <p14:creationId xmlns:p14="http://schemas.microsoft.com/office/powerpoint/2010/main" val="1691422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p:txBody>
      </p:sp>
      <p:sp>
        <p:nvSpPr>
          <p:cNvPr id="4" name="Slide Number Placeholder 3"/>
          <p:cNvSpPr>
            <a:spLocks noGrp="1"/>
          </p:cNvSpPr>
          <p:nvPr>
            <p:ph type="sldNum" sz="quarter" idx="10"/>
          </p:nvPr>
        </p:nvSpPr>
        <p:spPr/>
        <p:txBody>
          <a:bodyPr/>
          <a:lstStyle/>
          <a:p>
            <a:fld id="{D7A6F306-91D6-4616-9D0A-072C22CF8379}" type="slidenum">
              <a:rPr lang="en-US" smtClean="0"/>
              <a:t>29</a:t>
            </a:fld>
            <a:endParaRPr lang="en-US"/>
          </a:p>
        </p:txBody>
      </p:sp>
    </p:spTree>
    <p:extLst>
      <p:ext uri="{BB962C8B-B14F-4D97-AF65-F5344CB8AC3E}">
        <p14:creationId xmlns:p14="http://schemas.microsoft.com/office/powerpoint/2010/main" val="318975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If someone is receiving long-term services and supports in their home or a residential setting outside of a nursing facility, the term we use is home-and community-based services.  Examples of HCBS are personal assistance services to help with bathing, dressing, eating, toileting.  Also home modifications, transportation, and PERS units.  </a:t>
            </a:r>
          </a:p>
        </p:txBody>
      </p:sp>
      <p:sp>
        <p:nvSpPr>
          <p:cNvPr id="4" name="Slide Number Placeholder 3"/>
          <p:cNvSpPr>
            <a:spLocks noGrp="1"/>
          </p:cNvSpPr>
          <p:nvPr>
            <p:ph type="sldNum" sz="quarter" idx="10"/>
          </p:nvPr>
        </p:nvSpPr>
        <p:spPr/>
        <p:txBody>
          <a:bodyPr/>
          <a:lstStyle/>
          <a:p>
            <a:fld id="{D7A6F306-91D6-4616-9D0A-072C22CF8379}" type="slidenum">
              <a:rPr lang="en-US" smtClean="0"/>
              <a:t>3</a:t>
            </a:fld>
            <a:endParaRPr lang="en-US"/>
          </a:p>
        </p:txBody>
      </p:sp>
    </p:spTree>
    <p:extLst>
      <p:ext uri="{BB962C8B-B14F-4D97-AF65-F5344CB8AC3E}">
        <p14:creationId xmlns:p14="http://schemas.microsoft.com/office/powerpoint/2010/main" val="19162520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OLTL</a:t>
            </a:r>
          </a:p>
          <a:p>
            <a:r>
              <a:rPr lang="en-US" dirty="0"/>
              <a:t>DHS is currently planning future meetings with County offices – will work closely with the  Pa Association of County Admin /County Commissioners Ass of PA (CCAP).</a:t>
            </a:r>
          </a:p>
          <a:p>
            <a:endParaRPr lang="en-US" dirty="0"/>
          </a:p>
          <a:p>
            <a:r>
              <a:rPr lang="en-US" dirty="0"/>
              <a:t>Regular meetings with RCPA to discuss provider issues and opportunities for engagement and educational opportunities.</a:t>
            </a:r>
          </a:p>
          <a:p>
            <a:endParaRPr lang="en-US" dirty="0"/>
          </a:p>
          <a:p>
            <a:r>
              <a:rPr lang="en-US" dirty="0"/>
              <a:t>CHC-MCOs and BH-MCOs continue to meet at least weekly</a:t>
            </a:r>
          </a:p>
          <a:p>
            <a:endParaRPr lang="en-US" dirty="0"/>
          </a:p>
          <a:p>
            <a:r>
              <a:rPr lang="en-US" b="1" dirty="0"/>
              <a:t>NF and Aging Waiver participants aren’t using BH Services- Why???  Any thoughts?</a:t>
            </a:r>
          </a:p>
          <a:p>
            <a:pPr marL="171450" indent="-171450">
              <a:buFont typeface="Arial" panose="020B0604020202020204" pitchFamily="34" charset="0"/>
              <a:buChar char="•"/>
            </a:pPr>
            <a:r>
              <a:rPr lang="en-US" b="1" dirty="0"/>
              <a:t>TPL issues- Medicaid payer of last resort?  Will not see any BH claims if Medicare is paying</a:t>
            </a:r>
          </a:p>
          <a:p>
            <a:pPr marL="171450" indent="-171450">
              <a:buFont typeface="Arial" panose="020B0604020202020204" pitchFamily="34" charset="0"/>
              <a:buChar char="•"/>
            </a:pPr>
            <a:r>
              <a:rPr lang="en-US" b="1" dirty="0"/>
              <a:t>NF unaware of what services are available</a:t>
            </a:r>
          </a:p>
          <a:p>
            <a:pPr marL="171450" indent="-171450">
              <a:buFont typeface="Arial" panose="020B0604020202020204" pitchFamily="34" charset="0"/>
              <a:buChar char="•"/>
            </a:pPr>
            <a:r>
              <a:rPr lang="en-US" b="1" dirty="0"/>
              <a:t>Stigma-</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D7A6F306-91D6-4616-9D0A-072C22CF8379}" type="slidenum">
              <a:rPr lang="en-US" smtClean="0"/>
              <a:t>30</a:t>
            </a:fld>
            <a:endParaRPr lang="en-US"/>
          </a:p>
        </p:txBody>
      </p:sp>
    </p:spTree>
    <p:extLst>
      <p:ext uri="{BB962C8B-B14F-4D97-AF65-F5344CB8AC3E}">
        <p14:creationId xmlns:p14="http://schemas.microsoft.com/office/powerpoint/2010/main" val="34454368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CHC MCOs and BH MCOs each talk about their approach to coordination/collaboration. </a:t>
            </a:r>
          </a:p>
          <a:p>
            <a:r>
              <a:rPr lang="en-US" dirty="0"/>
              <a:t>OMHSAS</a:t>
            </a:r>
          </a:p>
          <a:p>
            <a:r>
              <a:rPr lang="en-US" dirty="0"/>
              <a:t>5 BH-MCOs only 4 in </a:t>
            </a:r>
          </a:p>
        </p:txBody>
      </p:sp>
      <p:sp>
        <p:nvSpPr>
          <p:cNvPr id="4" name="Slide Number Placeholder 3"/>
          <p:cNvSpPr>
            <a:spLocks noGrp="1"/>
          </p:cNvSpPr>
          <p:nvPr>
            <p:ph type="sldNum" sz="quarter" idx="10"/>
          </p:nvPr>
        </p:nvSpPr>
        <p:spPr/>
        <p:txBody>
          <a:bodyPr/>
          <a:lstStyle/>
          <a:p>
            <a:fld id="{D7A6F306-91D6-4616-9D0A-072C22CF8379}" type="slidenum">
              <a:rPr lang="en-US" smtClean="0"/>
              <a:t>31</a:t>
            </a:fld>
            <a:endParaRPr lang="en-US"/>
          </a:p>
        </p:txBody>
      </p:sp>
    </p:spTree>
    <p:extLst>
      <p:ext uri="{BB962C8B-B14F-4D97-AF65-F5344CB8AC3E}">
        <p14:creationId xmlns:p14="http://schemas.microsoft.com/office/powerpoint/2010/main" val="1284939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 No selection of BH-MCO.  County of residents determines BH-MCO</a:t>
            </a:r>
          </a:p>
        </p:txBody>
      </p:sp>
      <p:sp>
        <p:nvSpPr>
          <p:cNvPr id="4" name="Slide Number Placeholder 3"/>
          <p:cNvSpPr>
            <a:spLocks noGrp="1"/>
          </p:cNvSpPr>
          <p:nvPr>
            <p:ph type="sldNum" sz="quarter" idx="10"/>
          </p:nvPr>
        </p:nvSpPr>
        <p:spPr/>
        <p:txBody>
          <a:bodyPr/>
          <a:lstStyle/>
          <a:p>
            <a:fld id="{D7A6F306-91D6-4616-9D0A-072C22CF8379}" type="slidenum">
              <a:rPr lang="en-US" smtClean="0"/>
              <a:t>32</a:t>
            </a:fld>
            <a:endParaRPr lang="en-US"/>
          </a:p>
        </p:txBody>
      </p:sp>
    </p:spTree>
    <p:extLst>
      <p:ext uri="{BB962C8B-B14F-4D97-AF65-F5344CB8AC3E}">
        <p14:creationId xmlns:p14="http://schemas.microsoft.com/office/powerpoint/2010/main" val="1443371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33</a:t>
            </a:fld>
            <a:endParaRPr lang="en-US"/>
          </a:p>
        </p:txBody>
      </p:sp>
    </p:spTree>
    <p:extLst>
      <p:ext uri="{BB962C8B-B14F-4D97-AF65-F5344CB8AC3E}">
        <p14:creationId xmlns:p14="http://schemas.microsoft.com/office/powerpoint/2010/main" val="6623835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34</a:t>
            </a:fld>
            <a:endParaRPr lang="en-US"/>
          </a:p>
        </p:txBody>
      </p:sp>
    </p:spTree>
    <p:extLst>
      <p:ext uri="{BB962C8B-B14F-4D97-AF65-F5344CB8AC3E}">
        <p14:creationId xmlns:p14="http://schemas.microsoft.com/office/powerpoint/2010/main" val="135893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New eligibles will be those individuals who are in NF or aging waiver.  Currently dis-enrolled in HC BH after 30 days </a:t>
            </a:r>
          </a:p>
        </p:txBody>
      </p:sp>
      <p:sp>
        <p:nvSpPr>
          <p:cNvPr id="4" name="Slide Number Placeholder 3"/>
          <p:cNvSpPr>
            <a:spLocks noGrp="1"/>
          </p:cNvSpPr>
          <p:nvPr>
            <p:ph type="sldNum" sz="quarter" idx="10"/>
          </p:nvPr>
        </p:nvSpPr>
        <p:spPr/>
        <p:txBody>
          <a:bodyPr/>
          <a:lstStyle/>
          <a:p>
            <a:fld id="{D7A6F306-91D6-4616-9D0A-072C22CF8379}" type="slidenum">
              <a:rPr lang="en-US" smtClean="0"/>
              <a:t>4</a:t>
            </a:fld>
            <a:endParaRPr lang="en-US"/>
          </a:p>
        </p:txBody>
      </p:sp>
    </p:spTree>
    <p:extLst>
      <p:ext uri="{BB962C8B-B14F-4D97-AF65-F5344CB8AC3E}">
        <p14:creationId xmlns:p14="http://schemas.microsoft.com/office/powerpoint/2010/main" val="365840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Federal Nursing Home Reform Act  of  1987-OBRA- 1987 required the implementation of a preadmission screening resident review program (PASSR) that is applicable to anyone seeking admission to a Medicaid certified NF.</a:t>
            </a:r>
          </a:p>
          <a:p>
            <a:endParaRPr lang="en-US" dirty="0"/>
          </a:p>
          <a:p>
            <a:r>
              <a:rPr lang="en-US" dirty="0"/>
              <a:t>Determine whether an individual who has been identified as having a Mental Illness or ID or Other Related Condition (ORC) who requires NF and if so requires specialized services.</a:t>
            </a:r>
          </a:p>
          <a:p>
            <a:endParaRPr lang="en-US" dirty="0"/>
          </a:p>
          <a:p>
            <a:r>
              <a:rPr lang="en-US" dirty="0"/>
              <a:t>NF may not admit any new resident with Mental Illness unless DHS determines that individual requires NF services </a:t>
            </a:r>
            <a:r>
              <a:rPr lang="en-US" b="1" u="sng" dirty="0"/>
              <a:t>AND </a:t>
            </a:r>
            <a:r>
              <a:rPr lang="en-US" dirty="0"/>
              <a:t>if the require specialized services.</a:t>
            </a:r>
          </a:p>
        </p:txBody>
      </p:sp>
      <p:sp>
        <p:nvSpPr>
          <p:cNvPr id="4" name="Slide Number Placeholder 3"/>
          <p:cNvSpPr>
            <a:spLocks noGrp="1"/>
          </p:cNvSpPr>
          <p:nvPr>
            <p:ph type="sldNum" sz="quarter" idx="10"/>
          </p:nvPr>
        </p:nvSpPr>
        <p:spPr/>
        <p:txBody>
          <a:bodyPr/>
          <a:lstStyle/>
          <a:p>
            <a:fld id="{D7A6F306-91D6-4616-9D0A-072C22CF8379}" type="slidenum">
              <a:rPr lang="en-US" smtClean="0"/>
              <a:t>5</a:t>
            </a:fld>
            <a:endParaRPr lang="en-US"/>
          </a:p>
        </p:txBody>
      </p:sp>
    </p:spTree>
    <p:extLst>
      <p:ext uri="{BB962C8B-B14F-4D97-AF65-F5344CB8AC3E}">
        <p14:creationId xmlns:p14="http://schemas.microsoft.com/office/powerpoint/2010/main" val="184203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Federal Nursing Home Reform Act  of  1987-OBRA- 1987 required the implementation of a preadmission screening resident review program (PASSR) that is applicable to anyone seeking admission to a Medicaid certified NF.</a:t>
            </a:r>
          </a:p>
          <a:p>
            <a:endParaRPr lang="en-US" dirty="0"/>
          </a:p>
          <a:p>
            <a:r>
              <a:rPr lang="en-US" dirty="0"/>
              <a:t>Determine whether an individual who has been identified as having a Mental Illness or ID or Other Related Condition (ORC) who requires NF and if so requires specialized services.</a:t>
            </a:r>
          </a:p>
          <a:p>
            <a:endParaRPr lang="en-US" dirty="0"/>
          </a:p>
          <a:p>
            <a:r>
              <a:rPr lang="en-US" dirty="0"/>
              <a:t>NF may not admit any new resident with Mental Illness unless DHS determines that individual requires NF services </a:t>
            </a:r>
            <a:r>
              <a:rPr lang="en-US" b="1" u="sng" dirty="0"/>
              <a:t>AND </a:t>
            </a:r>
            <a:r>
              <a:rPr lang="en-US" dirty="0"/>
              <a:t>if the require specialized services.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A6F306-91D6-4616-9D0A-072C22CF83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235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Specialized services are all state plans services. </a:t>
            </a:r>
          </a:p>
        </p:txBody>
      </p:sp>
      <p:sp>
        <p:nvSpPr>
          <p:cNvPr id="4" name="Slide Number Placeholder 3"/>
          <p:cNvSpPr>
            <a:spLocks noGrp="1"/>
          </p:cNvSpPr>
          <p:nvPr>
            <p:ph type="sldNum" sz="quarter" idx="10"/>
          </p:nvPr>
        </p:nvSpPr>
        <p:spPr/>
        <p:txBody>
          <a:bodyPr/>
          <a:lstStyle/>
          <a:p>
            <a:fld id="{D7A6F306-91D6-4616-9D0A-072C22CF8379}" type="slidenum">
              <a:rPr lang="en-US" smtClean="0"/>
              <a:t>7</a:t>
            </a:fld>
            <a:endParaRPr lang="en-US"/>
          </a:p>
        </p:txBody>
      </p:sp>
    </p:spTree>
    <p:extLst>
      <p:ext uri="{BB962C8B-B14F-4D97-AF65-F5344CB8AC3E}">
        <p14:creationId xmlns:p14="http://schemas.microsoft.com/office/powerpoint/2010/main" val="268173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p:txBody>
      </p:sp>
      <p:sp>
        <p:nvSpPr>
          <p:cNvPr id="4" name="Slide Number Placeholder 3"/>
          <p:cNvSpPr>
            <a:spLocks noGrp="1"/>
          </p:cNvSpPr>
          <p:nvPr>
            <p:ph type="sldNum" sz="quarter" idx="10"/>
          </p:nvPr>
        </p:nvSpPr>
        <p:spPr/>
        <p:txBody>
          <a:bodyPr/>
          <a:lstStyle/>
          <a:p>
            <a:fld id="{D7A6F306-91D6-4616-9D0A-072C22CF8379}" type="slidenum">
              <a:rPr lang="en-US" smtClean="0"/>
              <a:t>8</a:t>
            </a:fld>
            <a:endParaRPr lang="en-US"/>
          </a:p>
        </p:txBody>
      </p:sp>
    </p:spTree>
    <p:extLst>
      <p:ext uri="{BB962C8B-B14F-4D97-AF65-F5344CB8AC3E}">
        <p14:creationId xmlns:p14="http://schemas.microsoft.com/office/powerpoint/2010/main" val="752119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OMHSAS</a:t>
            </a:r>
          </a:p>
          <a:p>
            <a:r>
              <a:rPr lang="en-US" dirty="0"/>
              <a:t>Specialized services are all state plans services. </a:t>
            </a:r>
          </a:p>
        </p:txBody>
      </p:sp>
      <p:sp>
        <p:nvSpPr>
          <p:cNvPr id="4" name="Slide Number Placeholder 3"/>
          <p:cNvSpPr>
            <a:spLocks noGrp="1"/>
          </p:cNvSpPr>
          <p:nvPr>
            <p:ph type="sldNum" sz="quarter" idx="10"/>
          </p:nvPr>
        </p:nvSpPr>
        <p:spPr/>
        <p:txBody>
          <a:bodyPr/>
          <a:lstStyle/>
          <a:p>
            <a:fld id="{D7A6F306-91D6-4616-9D0A-072C22CF8379}" type="slidenum">
              <a:rPr lang="en-US" smtClean="0"/>
              <a:t>9</a:t>
            </a:fld>
            <a:endParaRPr lang="en-US"/>
          </a:p>
        </p:txBody>
      </p:sp>
    </p:spTree>
    <p:extLst>
      <p:ext uri="{BB962C8B-B14F-4D97-AF65-F5344CB8AC3E}">
        <p14:creationId xmlns:p14="http://schemas.microsoft.com/office/powerpoint/2010/main" val="374862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BC504A-37E1-485A-8743-D99BD77768C4}"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0914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F4355-22D0-4B3B-999D-5F29319166B8}"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4550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3B4D7-F2B0-40BA-90EA-7C2A0579EEF0}"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638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C64872-133B-4FA9-88BD-791B09B8053E}"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51236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086AEC-4BC4-4769-8BDA-C8DA1E624232}"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302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F8A80D-C243-4325-8D31-EBA31CE91B3D}"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4160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B4C72-E7C3-432F-A699-743214C9EB5B}" type="datetime1">
              <a:rPr lang="en-US" smtClean="0"/>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57038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43231D-58C3-4141-A74B-B62FBA93F16D}" type="datetime1">
              <a:rPr lang="en-US" smtClean="0"/>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2483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3E3D0-8F87-4845-8377-10343F446D59}" type="datetime1">
              <a:rPr lang="en-US" smtClean="0"/>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5044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0DAC7B-B064-4BDB-BCCA-9B5C34AF1804}"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95694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364EC6-A650-4F90-B465-547DFAB94B20}"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79922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A34BA-BFD6-48D4-B8FA-E33B76DDE3B4}" type="datetime1">
              <a:rPr lang="en-US" smtClean="0"/>
              <a:t>5/1/2019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2383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mailto:Rachel.lee-price@beaconhealthoptions.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mkercherhawley@performcare.org" TargetMode="External"/><Relationship Id="rId5" Type="http://schemas.openxmlformats.org/officeDocument/2006/relationships/hyperlink" Target="mailto:westfallm@magellanhealth.com" TargetMode="External"/><Relationship Id="rId4" Type="http://schemas.openxmlformats.org/officeDocument/2006/relationships/hyperlink" Target="mailto:brucedj@ccbh.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3762" y="5457823"/>
            <a:ext cx="1847850" cy="933450"/>
          </a:xfrm>
          <a:prstGeom prst="rect">
            <a:avLst/>
          </a:prstGeom>
        </p:spPr>
      </p:pic>
      <p:sp>
        <p:nvSpPr>
          <p:cNvPr id="8" name="TextBox 7"/>
          <p:cNvSpPr txBox="1"/>
          <p:nvPr/>
        </p:nvSpPr>
        <p:spPr>
          <a:xfrm>
            <a:off x="983673" y="2317443"/>
            <a:ext cx="10224655" cy="1261884"/>
          </a:xfrm>
          <a:prstGeom prst="rect">
            <a:avLst/>
          </a:prstGeom>
          <a:noFill/>
        </p:spPr>
        <p:txBody>
          <a:bodyPr wrap="square" rtlCol="0">
            <a:spAutoFit/>
          </a:bodyPr>
          <a:lstStyle/>
          <a:p>
            <a:pPr algn="ctr"/>
            <a:r>
              <a:rPr lang="en-US" sz="3600" dirty="0">
                <a:solidFill>
                  <a:schemeClr val="bg1"/>
                </a:solidFill>
                <a:effectLst>
                  <a:outerShdw blurRad="50800" dist="38100" dir="5400000" algn="t" rotWithShape="0">
                    <a:prstClr val="black">
                      <a:alpha val="40000"/>
                    </a:prstClr>
                  </a:outerShdw>
                </a:effectLst>
                <a:latin typeface="Arial Black" panose="020B0A04020102020204" pitchFamily="34" charset="0"/>
              </a:rPr>
              <a:t>BEHAVIORAL HEALTH OVERVIEW</a:t>
            </a:r>
          </a:p>
          <a:p>
            <a:pPr algn="ctr"/>
            <a:r>
              <a:rPr lang="en-US" sz="2000" spc="3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NORTHEAST/LEHIGH-CAPITAL/NORTHWEST </a:t>
            </a:r>
          </a:p>
          <a:p>
            <a:pPr algn="ctr"/>
            <a:r>
              <a:rPr lang="en-US" sz="2000" spc="3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PROVIDER SUMMITS</a:t>
            </a:r>
          </a:p>
        </p:txBody>
      </p:sp>
      <p:cxnSp>
        <p:nvCxnSpPr>
          <p:cNvPr id="10" name="Straight Connector 9"/>
          <p:cNvCxnSpPr/>
          <p:nvPr/>
        </p:nvCxnSpPr>
        <p:spPr>
          <a:xfrm flipH="1">
            <a:off x="282634"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215449"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33479" y="6466090"/>
            <a:ext cx="2867891" cy="338554"/>
          </a:xfrm>
          <a:prstGeom prst="rect">
            <a:avLst/>
          </a:prstGeom>
          <a:noFill/>
        </p:spPr>
        <p:txBody>
          <a:bodyPr wrap="square" rtlCol="0">
            <a:spAutoFit/>
          </a:bodyPr>
          <a:lstStyle/>
          <a:p>
            <a:pPr algn="ctr"/>
            <a:r>
              <a:rPr lang="en-US" sz="1600" b="1" dirty="0">
                <a:solidFill>
                  <a:schemeClr val="bg1"/>
                </a:solidFill>
                <a:effectLst>
                  <a:outerShdw blurRad="50800" dist="38100" dir="5400000" algn="t" rotWithShape="0">
                    <a:prstClr val="black">
                      <a:alpha val="40000"/>
                    </a:prstClr>
                  </a:outerShdw>
                </a:effectLst>
                <a:latin typeface="Arial Black" panose="020B0A04020102020204" pitchFamily="34" charset="0"/>
              </a:rPr>
              <a:t>May and June 2019</a:t>
            </a:r>
          </a:p>
        </p:txBody>
      </p:sp>
      <p:sp>
        <p:nvSpPr>
          <p:cNvPr id="12" name="TextBox 11"/>
          <p:cNvSpPr txBox="1"/>
          <p:nvPr/>
        </p:nvSpPr>
        <p:spPr>
          <a:xfrm>
            <a:off x="416334" y="4817952"/>
            <a:ext cx="3557846" cy="954107"/>
          </a:xfrm>
          <a:prstGeom prst="rect">
            <a:avLst/>
          </a:prstGeom>
          <a:noFill/>
        </p:spPr>
        <p:txBody>
          <a:bodyPr wrap="square" rtlCol="0">
            <a:spAutoFit/>
          </a:bodyPr>
          <a:lstStyle/>
          <a:p>
            <a:r>
              <a:rPr lang="en-US" sz="14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OFFICE OF MENTAL HEALTH </a:t>
            </a:r>
            <a:br>
              <a:rPr lang="en-US" sz="14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br>
            <a:r>
              <a:rPr lang="en-US" sz="14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AND SUBSTANCE ABUSE SERVICES</a:t>
            </a:r>
          </a:p>
          <a:p>
            <a:endParaRPr lang="en-US" sz="14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endParaRPr>
          </a:p>
          <a:p>
            <a:r>
              <a:rPr lang="en-US" sz="14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OFFICE OF LONG-TERM LIVING</a:t>
            </a:r>
          </a:p>
        </p:txBody>
      </p:sp>
    </p:spTree>
    <p:extLst>
      <p:ext uri="{BB962C8B-B14F-4D97-AF65-F5344CB8AC3E}">
        <p14:creationId xmlns:p14="http://schemas.microsoft.com/office/powerpoint/2010/main" val="1867492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Outpatient Psychiatric Clinic Services</a:t>
            </a:r>
            <a:r>
              <a:rPr lang="en-US" sz="2000" dirty="0">
                <a:solidFill>
                  <a:srgbClr val="000000"/>
                </a:solidFill>
                <a:latin typeface="+mj-lt"/>
                <a:ea typeface="ＭＳ Ｐゴシック" pitchFamily="-106" charset="-128"/>
              </a:rPr>
              <a:t>: These clinics offer evaluation and treatment of a wide variety of mental disorders.  Services offered include diagnostic testing, assessment and evaluation; individual, couples, or group psychotherapy, medication management by a psychiatrist and include a wide range of treatment modalities.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For individuals who need Psychiatric Outpatient Clinic Services but because of their mental illness have difficulty getting into the clinic setting, </a:t>
            </a:r>
            <a:r>
              <a:rPr lang="en-US" sz="2000" b="1" dirty="0">
                <a:solidFill>
                  <a:srgbClr val="000000"/>
                </a:solidFill>
                <a:latin typeface="+mj-lt"/>
                <a:ea typeface="ＭＳ Ｐゴシック" pitchFamily="-106" charset="-128"/>
              </a:rPr>
              <a:t>Mobile Mental Health Treatment </a:t>
            </a:r>
            <a:r>
              <a:rPr lang="en-US" sz="2000" dirty="0">
                <a:solidFill>
                  <a:srgbClr val="000000"/>
                </a:solidFill>
                <a:latin typeface="+mj-lt"/>
                <a:ea typeface="ＭＳ Ｐゴシック" pitchFamily="-106" charset="-128"/>
              </a:rPr>
              <a:t>can be provided. These would be the same services (except group) that are offered by a Clinic but provided in the individual’s home</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10</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084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1189390"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Crisis Intervention Services</a:t>
            </a:r>
            <a:r>
              <a:rPr lang="en-US" sz="2000" dirty="0">
                <a:solidFill>
                  <a:srgbClr val="000000"/>
                </a:solidFill>
                <a:latin typeface="+mj-lt"/>
                <a:ea typeface="ＭＳ Ｐゴシック" pitchFamily="-106" charset="-128"/>
              </a:rPr>
              <a:t>: Crisis Intervention is an immediate service designed to help ease stress for adults, children and families experiencing emotional, mental or behavioral difficulties. Crisis Services provide screening, assessment, intervention, problem resolution and disposition and follow up.  </a:t>
            </a:r>
            <a:r>
              <a:rPr lang="en-US" sz="2000" dirty="0" err="1">
                <a:solidFill>
                  <a:srgbClr val="000000"/>
                </a:solidFill>
                <a:latin typeface="+mj-lt"/>
                <a:ea typeface="ＭＳ Ｐゴシック" pitchFamily="-106" charset="-128"/>
              </a:rPr>
              <a:t>HealthChoices</a:t>
            </a:r>
            <a:r>
              <a:rPr lang="en-US" sz="2000" dirty="0">
                <a:solidFill>
                  <a:srgbClr val="000000"/>
                </a:solidFill>
                <a:latin typeface="+mj-lt"/>
                <a:ea typeface="ＭＳ Ｐゴシック" pitchFamily="-106" charset="-128"/>
              </a:rPr>
              <a:t> requires the following types of Crisis Intervention be available:</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Telephone Crisis is a 24 hour a day, 7 days a week “Hotline” service available in each County.</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Walk-In Crisis Services: someone can walk in to a designated facility to talk to a trained crisis worker about crisis.  Services include assessment, information and referral, crisis counseling and follow up.</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Mobile Crisis Services: a crisis worker (or team) comes to where the person is in crisis (home, community) to assess the need for further intervention or treatment.  Assessment, counseling, problem resolution, referral and follow up are available.</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11</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8544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Mental Health Targeted Case Management (TCM) or Mental Health Case Management</a:t>
            </a:r>
            <a:r>
              <a:rPr lang="en-US" sz="2000" dirty="0">
                <a:solidFill>
                  <a:srgbClr val="000000"/>
                </a:solidFill>
                <a:latin typeface="+mj-lt"/>
                <a:ea typeface="ＭＳ Ｐゴシック" pitchFamily="-106" charset="-128"/>
              </a:rPr>
              <a:t>.  TCM Services assist individuals with gaining access to needed medical, social, educational and other treatment services. TCM do not provide direct care.  Individuals need to have a mental health diagnosis.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Certified Peer Support Services</a:t>
            </a:r>
            <a:r>
              <a:rPr lang="en-US" sz="2000" dirty="0">
                <a:solidFill>
                  <a:srgbClr val="000000"/>
                </a:solidFill>
                <a:latin typeface="+mj-lt"/>
                <a:ea typeface="ＭＳ Ｐゴシック" pitchFamily="-106" charset="-128"/>
              </a:rPr>
              <a:t>: Peer Support Services are supportive services provided by an individual self-identified as someone who currently or previously received behavioral health services.  CPS are trained and certified to offer support and assistance to others in their recovery and community integration process.  Individuals need to have a presence of or a history of serious mental illness and a written recommendation from a LPHA acting within their scope of practice and choose to receive PSS.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12</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418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Clozaril/Clozapine Support Services</a:t>
            </a:r>
            <a:r>
              <a:rPr lang="en-US" sz="2000" dirty="0">
                <a:solidFill>
                  <a:srgbClr val="000000"/>
                </a:solidFill>
                <a:latin typeface="+mj-lt"/>
                <a:ea typeface="ＭＳ Ｐゴシック" pitchFamily="-106" charset="-128"/>
              </a:rPr>
              <a:t>: Clozapine is an Atypical Antipsychotic medication prescribed for the treatment of Schizophrenia.  Individuals prescribed Clozapine require specialized monitoring related to potential side effects.  Services include regular blood draws to test for low white blood cell count, more frequent visits to the clinic or physician to monitor the effects of the medication </a:t>
            </a:r>
            <a:r>
              <a:rPr lang="en-US" sz="2000">
                <a:solidFill>
                  <a:srgbClr val="000000"/>
                </a:solidFill>
                <a:latin typeface="+mj-lt"/>
                <a:ea typeface="ＭＳ Ｐゴシック" pitchFamily="-106" charset="-128"/>
              </a:rPr>
              <a:t>and provision </a:t>
            </a:r>
            <a:r>
              <a:rPr lang="en-US" sz="2000" dirty="0">
                <a:solidFill>
                  <a:srgbClr val="000000"/>
                </a:solidFill>
                <a:latin typeface="+mj-lt"/>
                <a:ea typeface="ＭＳ Ｐゴシック" pitchFamily="-106" charset="-128"/>
              </a:rPr>
              <a:t>of patient education. These services are usually coordinated through a Psychiatric Outpatient Clinic or Partial Hospitalization Program.</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Lab and Diagnostic Studies and Procedures</a:t>
            </a:r>
            <a:r>
              <a:rPr lang="en-US" sz="2000" dirty="0">
                <a:solidFill>
                  <a:srgbClr val="000000"/>
                </a:solidFill>
                <a:latin typeface="+mj-lt"/>
                <a:ea typeface="ＭＳ Ｐゴシック" pitchFamily="-106" charset="-128"/>
              </a:rPr>
              <a:t>: as they relate to studies and procedures of determining a response to a behavioral health medication and/or treatment ordered by a Behavioral Health Services Provider acting within the scope of their license.</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13</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0020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Inpatient Drug and Alcohol Services</a:t>
            </a:r>
            <a:r>
              <a:rPr lang="en-US" sz="2000" dirty="0">
                <a:solidFill>
                  <a:srgbClr val="000000"/>
                </a:solidFill>
                <a:latin typeface="+mj-lt"/>
                <a:ea typeface="ＭＳ Ｐゴシック" pitchFamily="-106" charset="-128"/>
              </a:rPr>
              <a:t>: Inpatient Drug and Alcohol Services include Detoxification or treatment and Rehabilitation services both provided 24 hours a day in a hospital setting.</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Drug and Alcohol Outpatient Services</a:t>
            </a:r>
            <a:r>
              <a:rPr lang="en-US" sz="2000" dirty="0">
                <a:solidFill>
                  <a:srgbClr val="000000"/>
                </a:solidFill>
                <a:latin typeface="+mj-lt"/>
                <a:ea typeface="ＭＳ Ｐゴシック" pitchFamily="-106" charset="-128"/>
              </a:rPr>
              <a:t>: This service offers counseling or psychotherapeutic services that focus on and address the substance abuse disorder. </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Methadone Maintenance: </a:t>
            </a:r>
            <a:r>
              <a:rPr lang="en-US" sz="2000" dirty="0">
                <a:solidFill>
                  <a:srgbClr val="000000"/>
                </a:solidFill>
                <a:latin typeface="+mj-lt"/>
                <a:ea typeface="ＭＳ Ｐゴシック" pitchFamily="-106" charset="-128"/>
              </a:rPr>
              <a:t>A program for chronic opiate drug users that administers or dispenses agents under a narcotic treatment physician’s order either for detoxification purposes or for maintenance and when appropriate or necessary provides a comprehensive range of medical and rehabilitative services.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14</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0294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1574583"/>
            <a:ext cx="10986052" cy="4127948"/>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IN-LIEU OF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Additionally, the BH-MCO may provide medically necessary and cost-effective alternatives to State Plan Services approved by the Office of Mental Health and Substance Abuse Services (OMHSAS). The most commonly approved services include:</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Non-Hospital Drug and Alcohol Detox and Rehab- </a:t>
            </a:r>
            <a:r>
              <a:rPr lang="en-US" sz="2000" dirty="0">
                <a:solidFill>
                  <a:srgbClr val="000000"/>
                </a:solidFill>
                <a:latin typeface="+mj-lt"/>
                <a:ea typeface="ＭＳ Ｐゴシック" pitchFamily="-106" charset="-128"/>
              </a:rPr>
              <a:t>treatment conducted in a residential facility that provides 24-hour professionally directed evaluation and detoxification or care and treatment of addicted individuals.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Certified Recovery Specialist- </a:t>
            </a:r>
            <a:r>
              <a:rPr lang="en-US" sz="2000" dirty="0">
                <a:solidFill>
                  <a:srgbClr val="000000"/>
                </a:solidFill>
                <a:latin typeface="+mj-lt"/>
                <a:ea typeface="ＭＳ Ｐゴシック" pitchFamily="-106" charset="-128"/>
              </a:rPr>
              <a:t>a credential peer in recovery who has been trained to help others move through the recovery process.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Halfway House- </a:t>
            </a:r>
            <a:r>
              <a:rPr lang="en-US" sz="2000" dirty="0">
                <a:solidFill>
                  <a:srgbClr val="000000"/>
                </a:solidFill>
                <a:latin typeface="+mj-lt"/>
                <a:ea typeface="ＭＳ Ｐゴシック" pitchFamily="-106" charset="-128"/>
              </a:rPr>
              <a:t>treatment facility located in the community that is licensed by DDAP. This is a live in/work out environment with less intensive interaction between the individuals and the provider staff. </a:t>
            </a:r>
            <a:endParaRPr lang="en-US" sz="2000" b="1" dirty="0">
              <a:solidFill>
                <a:srgbClr val="000000"/>
              </a:solidFill>
              <a:latin typeface="+mj-lt"/>
              <a:ea typeface="ＭＳ Ｐゴシック" pitchFamily="-106" charset="-128"/>
            </a:endParaRP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15</a:t>
            </a:fld>
            <a:endParaRPr lang="en-US" dirty="0"/>
          </a:p>
        </p:txBody>
      </p:sp>
      <p:sp>
        <p:nvSpPr>
          <p:cNvPr id="8" name="Content Placeholder 2"/>
          <p:cNvSpPr>
            <a:spLocks noGrp="1"/>
          </p:cNvSpPr>
          <p:nvPr>
            <p:ph sz="quarter" idx="4294967295"/>
          </p:nvPr>
        </p:nvSpPr>
        <p:spPr>
          <a:xfrm>
            <a:off x="590550" y="90657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94761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5544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08000" y="1574583"/>
            <a:ext cx="11074400" cy="4199684"/>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IN-LIEU OF SERVICES</a:t>
            </a:r>
            <a:endParaRPr lang="en-US" sz="2000" b="1" dirty="0">
              <a:solidFill>
                <a:srgbClr val="000000"/>
              </a:solidFill>
              <a:latin typeface="+mj-lt"/>
              <a:ea typeface="ＭＳ Ｐゴシック" pitchFamily="-106" charset="-128"/>
            </a:endParaRPr>
          </a:p>
          <a:p>
            <a:pPr marL="457200" lvl="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Calibri Light" panose="020F0302020204030204"/>
                <a:ea typeface="ＭＳ Ｐゴシック" pitchFamily="-106" charset="-128"/>
              </a:rPr>
              <a:t>Mobile Medication- </a:t>
            </a:r>
            <a:r>
              <a:rPr lang="en-US" sz="2000" dirty="0">
                <a:solidFill>
                  <a:srgbClr val="000000"/>
                </a:solidFill>
                <a:latin typeface="Calibri Light" panose="020F0302020204030204"/>
                <a:ea typeface="ＭＳ Ｐゴシック" pitchFamily="-106" charset="-128"/>
              </a:rPr>
              <a:t>this service looks different in the various counties that provide this service. It is a voluntary program designed to provide a  full spectrum of psychiatric nursing services to individuals in the community who have responded to their mental illness in ways that have interfered in their recovery.                                    </a:t>
            </a:r>
            <a:endParaRPr lang="en-US" sz="2000" b="1" dirty="0">
              <a:solidFill>
                <a:srgbClr val="000000"/>
              </a:solidFill>
              <a:latin typeface="Calibri Light" panose="020F0302020204030204"/>
              <a:ea typeface="ＭＳ Ｐゴシック" pitchFamily="-106" charset="-128"/>
            </a:endParaRP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Psychiatric Rehabilitation Services- </a:t>
            </a:r>
            <a:r>
              <a:rPr lang="en-US" sz="2000" dirty="0">
                <a:latin typeface="+mj-lt"/>
              </a:rPr>
              <a:t>Psychiatric rehabilitation services are a collaborative, person-directed, and are evidence-based in their approach to helping individuals develop skills and access resources needed to increase their capacity to be successful. This approach provides a broad spectrum of site-based and community-based services.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Individual Practitioners -</a:t>
            </a:r>
            <a:r>
              <a:rPr lang="en-US" sz="2000" dirty="0">
                <a:solidFill>
                  <a:srgbClr val="000000"/>
                </a:solidFill>
                <a:latin typeface="+mj-lt"/>
                <a:ea typeface="ＭＳ Ｐゴシック" pitchFamily="-106" charset="-128"/>
              </a:rPr>
              <a:t>Therapist or group practice.</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16</a:t>
            </a:fld>
            <a:endParaRPr lang="en-US" dirty="0"/>
          </a:p>
        </p:txBody>
      </p:sp>
      <p:sp>
        <p:nvSpPr>
          <p:cNvPr id="8" name="Content Placeholder 2"/>
          <p:cNvSpPr>
            <a:spLocks noGrp="1"/>
          </p:cNvSpPr>
          <p:nvPr>
            <p:ph sz="quarter" idx="4294967295"/>
          </p:nvPr>
        </p:nvSpPr>
        <p:spPr>
          <a:xfrm>
            <a:off x="590550" y="90657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94761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1485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1574583"/>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IN-LIEU OF SERVICES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b="1" dirty="0">
                <a:solidFill>
                  <a:srgbClr val="000000"/>
                </a:solidFill>
                <a:latin typeface="+mj-lt"/>
                <a:ea typeface="ＭＳ Ｐゴシック" pitchFamily="-106" charset="-128"/>
              </a:rPr>
              <a:t>Assertive Community Treatment Team (ACT) </a:t>
            </a:r>
            <a:r>
              <a:rPr lang="en-US" sz="2000" dirty="0">
                <a:solidFill>
                  <a:srgbClr val="000000"/>
                </a:solidFill>
                <a:latin typeface="+mj-lt"/>
                <a:ea typeface="ＭＳ Ｐゴシック" pitchFamily="-106" charset="-128"/>
              </a:rPr>
              <a:t>– an evidence-based practice, mobile consumer-centered and recovery-oriented comprehensive mental health treatment for persons with serious mental illness. It is delivered by a team of multidisciplinary mental health staff, including a Psychiatrist, team leader, registered nurses, Master’s Level staff in behavioral health, certified peer specialist vocational and substance abuse specialist. The team provides the majority of treatment, rehabilitation, and support services individuals need to achieve their goals. </a:t>
            </a:r>
          </a:p>
          <a:p>
            <a:pPr marL="182880" indent="0">
              <a:lnSpc>
                <a:spcPct val="100000"/>
              </a:lnSpc>
              <a:spcBef>
                <a:spcPts val="0"/>
              </a:spcBef>
              <a:spcAft>
                <a:spcPts val="600"/>
              </a:spcAft>
              <a:buClr>
                <a:srgbClr val="2D2D8A">
                  <a:lumMod val="75000"/>
                </a:srgbClr>
              </a:buClr>
              <a:buNone/>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17</a:t>
            </a:fld>
            <a:endParaRPr lang="en-US" dirty="0"/>
          </a:p>
        </p:txBody>
      </p:sp>
      <p:sp>
        <p:nvSpPr>
          <p:cNvPr id="8" name="Content Placeholder 2"/>
          <p:cNvSpPr>
            <a:spLocks noGrp="1"/>
          </p:cNvSpPr>
          <p:nvPr>
            <p:ph sz="quarter" idx="4294967295"/>
          </p:nvPr>
        </p:nvSpPr>
        <p:spPr>
          <a:xfrm>
            <a:off x="590550" y="90657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94761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071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1574583"/>
            <a:ext cx="10986052" cy="3400425"/>
          </a:xfrm>
          <a:prstGeom prst="rect">
            <a:avLst/>
          </a:prstGeom>
        </p:spPr>
        <p:txBody>
          <a:bodyPr>
            <a:noAutofit/>
          </a:bodyPr>
          <a:lstStyle/>
          <a:p>
            <a:pPr marL="0" indent="0">
              <a:lnSpc>
                <a:spcPct val="100000"/>
              </a:lnSpc>
              <a:buClr>
                <a:srgbClr val="2D2D8A">
                  <a:lumMod val="75000"/>
                </a:srgbClr>
              </a:buClr>
              <a:buNone/>
              <a:defRPr/>
            </a:pPr>
            <a:endParaRPr lang="en-US" sz="2000" b="1" dirty="0">
              <a:latin typeface="Arial Black" panose="020B0A04020102020204" pitchFamily="34" charset="0"/>
            </a:endParaRPr>
          </a:p>
          <a:p>
            <a:pPr marL="0" indent="0">
              <a:lnSpc>
                <a:spcPct val="100000"/>
              </a:lnSpc>
              <a:buClr>
                <a:srgbClr val="2D2D8A">
                  <a:lumMod val="75000"/>
                </a:srgbClr>
              </a:buClr>
              <a:buNone/>
              <a:defRPr/>
            </a:pPr>
            <a:r>
              <a:rPr lang="en-US" sz="2000" b="1" dirty="0">
                <a:solidFill>
                  <a:srgbClr val="5B9BD5"/>
                </a:solidFill>
                <a:latin typeface="Arial Black" panose="020B0A04020102020204" pitchFamily="34" charset="0"/>
              </a:rPr>
              <a:t>HOW DO PARTICIPANTS ACCESS SERVICES?</a:t>
            </a:r>
          </a:p>
          <a:p>
            <a:pPr>
              <a:lnSpc>
                <a:spcPct val="100000"/>
              </a:lnSpc>
              <a:spcAft>
                <a:spcPts val="600"/>
              </a:spcAft>
              <a:buClr>
                <a:srgbClr val="2D2D8A">
                  <a:lumMod val="75000"/>
                </a:srgbClr>
              </a:buClr>
              <a:defRPr/>
            </a:pPr>
            <a:r>
              <a:rPr lang="en-US" sz="2000" dirty="0">
                <a:latin typeface="+mj-lt"/>
                <a:ea typeface="ＭＳ Ｐゴシック" pitchFamily="-106" charset="-128"/>
              </a:rPr>
              <a:t>BH-MCOs send a welcome letter and/or handbook to newly enrolled participants.</a:t>
            </a:r>
          </a:p>
          <a:p>
            <a:pPr>
              <a:lnSpc>
                <a:spcPct val="100000"/>
              </a:lnSpc>
              <a:spcAft>
                <a:spcPts val="600"/>
              </a:spcAft>
              <a:buClr>
                <a:srgbClr val="2D2D8A">
                  <a:lumMod val="75000"/>
                </a:srgbClr>
              </a:buClr>
              <a:defRPr/>
            </a:pPr>
            <a:r>
              <a:rPr lang="en-US" sz="2000" dirty="0">
                <a:latin typeface="+mj-lt"/>
                <a:ea typeface="ＭＳ Ｐゴシック" pitchFamily="-106" charset="-128"/>
              </a:rPr>
              <a:t>Participants contact the BH provider or the BH-MCO to get services.  It’s important to keep participant’s CHC service coordinator informed of services.</a:t>
            </a:r>
          </a:p>
          <a:p>
            <a:pPr>
              <a:lnSpc>
                <a:spcPct val="100000"/>
              </a:lnSpc>
              <a:spcAft>
                <a:spcPts val="600"/>
              </a:spcAft>
              <a:buClr>
                <a:srgbClr val="2D2D8A">
                  <a:lumMod val="75000"/>
                </a:srgbClr>
              </a:buClr>
              <a:defRPr/>
            </a:pPr>
            <a:r>
              <a:rPr lang="en-US" sz="2000" dirty="0">
                <a:latin typeface="+mj-lt"/>
                <a:ea typeface="ＭＳ Ｐゴシック" pitchFamily="-106" charset="-128"/>
              </a:rPr>
              <a:t>Participant can also talk to their CHC service coordinator to help them access BH services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18</a:t>
            </a:fld>
            <a:endParaRPr lang="en-US" dirty="0"/>
          </a:p>
        </p:txBody>
      </p:sp>
      <p:sp>
        <p:nvSpPr>
          <p:cNvPr id="8" name="Content Placeholder 2"/>
          <p:cNvSpPr>
            <a:spLocks noGrp="1"/>
          </p:cNvSpPr>
          <p:nvPr>
            <p:ph sz="quarter" idx="4294967295"/>
          </p:nvPr>
        </p:nvSpPr>
        <p:spPr>
          <a:xfrm>
            <a:off x="590550" y="90657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94761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5558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1574583"/>
            <a:ext cx="10986052" cy="3902390"/>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A BEHAVIORAL HEALTH PROFESSIONAL WHOSE PRIMARY FUNCTION INCLUDES: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Coordination of Member’s care needs with the CHC-MCO</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Develop a process to coordinate behavioral healthcare between the BH-MCO and the CHC-MCO</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Participate in the identification of best practices for behavioral health in a primary care setting</a:t>
            </a:r>
          </a:p>
          <a:p>
            <a:pPr lvl="1">
              <a:lnSpc>
                <a:spcPct val="100000"/>
              </a:lnSpc>
              <a:spcAft>
                <a:spcPts val="600"/>
              </a:spcAft>
              <a:buClr>
                <a:srgbClr val="2D2D8A">
                  <a:lumMod val="75000"/>
                </a:srgbClr>
              </a:buClr>
              <a:defRPr/>
            </a:pPr>
            <a:r>
              <a:rPr lang="en-US" sz="1600" dirty="0">
                <a:solidFill>
                  <a:srgbClr val="000000"/>
                </a:solidFill>
                <a:ea typeface="ＭＳ Ｐゴシック" pitchFamily="-106" charset="-128"/>
              </a:rPr>
              <a:t>Community Care Behavioral Health (CCBH)- Duncan Bruce </a:t>
            </a:r>
            <a:r>
              <a:rPr lang="en-US" sz="1600" dirty="0">
                <a:solidFill>
                  <a:srgbClr val="000000"/>
                </a:solidFill>
                <a:ea typeface="ＭＳ Ｐゴシック" pitchFamily="-106" charset="-128"/>
                <a:hlinkClick r:id="rId4"/>
              </a:rPr>
              <a:t>brucedj@ccbh.com</a:t>
            </a:r>
            <a:endParaRPr lang="en-US" sz="1600" dirty="0">
              <a:solidFill>
                <a:srgbClr val="000000"/>
              </a:solidFill>
              <a:ea typeface="ＭＳ Ｐゴシック" pitchFamily="-106" charset="-128"/>
            </a:endParaRPr>
          </a:p>
          <a:p>
            <a:pPr lvl="1">
              <a:lnSpc>
                <a:spcPct val="100000"/>
              </a:lnSpc>
              <a:spcAft>
                <a:spcPts val="600"/>
              </a:spcAft>
              <a:buClr>
                <a:srgbClr val="2D2D8A">
                  <a:lumMod val="75000"/>
                </a:srgbClr>
              </a:buClr>
              <a:defRPr/>
            </a:pPr>
            <a:r>
              <a:rPr lang="en-US" sz="1600" dirty="0">
                <a:solidFill>
                  <a:srgbClr val="000000"/>
                </a:solidFill>
                <a:ea typeface="ＭＳ Ｐゴシック" pitchFamily="-106" charset="-128"/>
              </a:rPr>
              <a:t>Magellan Behavioral Health (MBH)- Melanie Westfall </a:t>
            </a:r>
            <a:r>
              <a:rPr lang="en-US" sz="1600" dirty="0">
                <a:solidFill>
                  <a:srgbClr val="000000"/>
                </a:solidFill>
                <a:ea typeface="ＭＳ Ｐゴシック" pitchFamily="-106" charset="-128"/>
                <a:hlinkClick r:id="rId5"/>
              </a:rPr>
              <a:t>westfallm@magellanhealth.com</a:t>
            </a:r>
            <a:endParaRPr lang="en-US" sz="1600" dirty="0">
              <a:solidFill>
                <a:srgbClr val="000000"/>
              </a:solidFill>
              <a:ea typeface="ＭＳ Ｐゴシック" pitchFamily="-106" charset="-128"/>
            </a:endParaRPr>
          </a:p>
          <a:p>
            <a:pPr lvl="1">
              <a:lnSpc>
                <a:spcPct val="100000"/>
              </a:lnSpc>
              <a:spcAft>
                <a:spcPts val="600"/>
              </a:spcAft>
              <a:buClr>
                <a:srgbClr val="2D2D8A">
                  <a:lumMod val="75000"/>
                </a:srgbClr>
              </a:buClr>
              <a:defRPr/>
            </a:pPr>
            <a:r>
              <a:rPr lang="en-US" sz="1600" dirty="0">
                <a:solidFill>
                  <a:srgbClr val="000000"/>
                </a:solidFill>
                <a:ea typeface="ＭＳ Ｐゴシック" pitchFamily="-106" charset="-128"/>
              </a:rPr>
              <a:t>PerformCare- Michelle Kercher-Hawley </a:t>
            </a:r>
            <a:r>
              <a:rPr lang="en-US" sz="1600" dirty="0">
                <a:solidFill>
                  <a:srgbClr val="000000"/>
                </a:solidFill>
                <a:ea typeface="ＭＳ Ｐゴシック" pitchFamily="-106" charset="-128"/>
                <a:hlinkClick r:id="rId6"/>
              </a:rPr>
              <a:t>mkercherhawley@performcare.org</a:t>
            </a:r>
            <a:endParaRPr lang="en-US" sz="1600" dirty="0">
              <a:solidFill>
                <a:srgbClr val="000000"/>
              </a:solidFill>
              <a:ea typeface="ＭＳ Ｐゴシック" pitchFamily="-106" charset="-128"/>
            </a:endParaRPr>
          </a:p>
          <a:p>
            <a:pPr lvl="1">
              <a:lnSpc>
                <a:spcPct val="100000"/>
              </a:lnSpc>
              <a:spcAft>
                <a:spcPts val="600"/>
              </a:spcAft>
              <a:buClr>
                <a:srgbClr val="2D2D8A">
                  <a:lumMod val="75000"/>
                </a:srgbClr>
              </a:buClr>
              <a:defRPr/>
            </a:pPr>
            <a:r>
              <a:rPr lang="en-US" sz="1600" dirty="0">
                <a:solidFill>
                  <a:srgbClr val="000000"/>
                </a:solidFill>
                <a:ea typeface="ＭＳ Ｐゴシック" pitchFamily="-106" charset="-128"/>
              </a:rPr>
              <a:t>Value Behavioral Health/Beacon Health Options- Rachel Lee Price </a:t>
            </a:r>
            <a:r>
              <a:rPr lang="en-US" sz="1600" dirty="0">
                <a:solidFill>
                  <a:srgbClr val="000000"/>
                </a:solidFill>
                <a:ea typeface="ＭＳ Ｐゴシック" pitchFamily="-106" charset="-128"/>
                <a:hlinkClick r:id="rId7"/>
              </a:rPr>
              <a:t>Rachel.lee-price@beaconhealthoptions.com</a:t>
            </a:r>
            <a:endParaRPr lang="en-US" sz="1600" dirty="0">
              <a:solidFill>
                <a:srgbClr val="000000"/>
              </a:solidFill>
              <a:ea typeface="ＭＳ Ｐゴシック" pitchFamily="-106" charset="-128"/>
            </a:endParaRPr>
          </a:p>
          <a:p>
            <a:pPr marL="182880" indent="0">
              <a:lnSpc>
                <a:spcPct val="100000"/>
              </a:lnSpc>
              <a:spcBef>
                <a:spcPts val="0"/>
              </a:spcBef>
              <a:spcAft>
                <a:spcPts val="600"/>
              </a:spcAft>
              <a:buClr>
                <a:srgbClr val="2D2D8A">
                  <a:lumMod val="75000"/>
                </a:srgbClr>
              </a:buClr>
              <a:buNone/>
              <a:defRPr/>
            </a:pPr>
            <a:endParaRPr lang="en-US" sz="2000" dirty="0">
              <a:solidFill>
                <a:srgbClr val="000000"/>
              </a:solidFill>
              <a:latin typeface="+mj-lt"/>
              <a:ea typeface="ＭＳ Ｐゴシック" pitchFamily="-106" charset="-128"/>
            </a:endParaRPr>
          </a:p>
          <a:p>
            <a:pPr marL="182880" indent="0">
              <a:lnSpc>
                <a:spcPct val="100000"/>
              </a:lnSpc>
              <a:spcBef>
                <a:spcPts val="0"/>
              </a:spcBef>
              <a:spcAft>
                <a:spcPts val="600"/>
              </a:spcAft>
              <a:buClr>
                <a:srgbClr val="2D2D8A">
                  <a:lumMod val="75000"/>
                </a:srgbClr>
              </a:buClr>
              <a:buNone/>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19</a:t>
            </a:fld>
            <a:endParaRPr lang="en-US" dirty="0"/>
          </a:p>
        </p:txBody>
      </p:sp>
      <p:sp>
        <p:nvSpPr>
          <p:cNvPr id="8" name="Content Placeholder 2"/>
          <p:cNvSpPr>
            <a:spLocks noGrp="1"/>
          </p:cNvSpPr>
          <p:nvPr>
            <p:ph sz="quarter" idx="4294967295"/>
          </p:nvPr>
        </p:nvSpPr>
        <p:spPr>
          <a:xfrm>
            <a:off x="590550" y="90657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BH-MCO CHC COORDINATOR</a:t>
            </a:r>
          </a:p>
        </p:txBody>
      </p:sp>
      <p:sp>
        <p:nvSpPr>
          <p:cNvPr id="13" name="Rectangle 12"/>
          <p:cNvSpPr/>
          <p:nvPr/>
        </p:nvSpPr>
        <p:spPr>
          <a:xfrm>
            <a:off x="0" y="94761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042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653678"/>
            <a:ext cx="8143874" cy="561976"/>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AGENDA</a:t>
            </a:r>
          </a:p>
        </p:txBody>
      </p:sp>
      <p:sp>
        <p:nvSpPr>
          <p:cNvPr id="12" name="Rectangle 11"/>
          <p:cNvSpPr/>
          <p:nvPr/>
        </p:nvSpPr>
        <p:spPr>
          <a:xfrm>
            <a:off x="0" y="1739404"/>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2496531"/>
            <a:ext cx="11189390" cy="2240061"/>
          </a:xfrm>
          <a:prstGeom prst="rect">
            <a:avLst/>
          </a:prstGeom>
        </p:spPr>
        <p:txBody>
          <a:bodyPr>
            <a:noAutofit/>
          </a:bodyPr>
          <a:lstStyle/>
          <a:p>
            <a:pPr marL="342900" indent="-342900">
              <a:lnSpc>
                <a:spcPct val="100000"/>
              </a:lnSpc>
              <a:spcBef>
                <a:spcPts val="600"/>
              </a:spcBef>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Introductions</a:t>
            </a:r>
          </a:p>
          <a:p>
            <a:pPr marL="342900" indent="-342900">
              <a:lnSpc>
                <a:spcPct val="100000"/>
              </a:lnSpc>
              <a:spcBef>
                <a:spcPts val="600"/>
              </a:spcBef>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Behavioral Health (BH) Services under Community HealthChoices (CHC)</a:t>
            </a:r>
          </a:p>
          <a:p>
            <a:pPr marL="342900" indent="-342900">
              <a:lnSpc>
                <a:spcPct val="100000"/>
              </a:lnSpc>
              <a:spcBef>
                <a:spcPts val="600"/>
              </a:spcBef>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CHC Agreement: Behavioral Health Requirements for CHC Managed Care Organizations (CHC-MCOs)</a:t>
            </a:r>
          </a:p>
          <a:p>
            <a:pPr marL="342900" indent="-342900">
              <a:lnSpc>
                <a:spcPct val="100000"/>
              </a:lnSpc>
              <a:spcBef>
                <a:spcPts val="600"/>
              </a:spcBef>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CHC-MCO and BH-MCO Approach to Behavioral Health Coordination </a:t>
            </a:r>
          </a:p>
          <a:p>
            <a:pPr marL="342900" indent="-342900">
              <a:lnSpc>
                <a:spcPct val="100000"/>
              </a:lnSpc>
              <a:spcBef>
                <a:spcPts val="600"/>
              </a:spcBef>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Q&amp;A Discussion</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a:t>
            </a:fld>
            <a:endParaRPr lang="en-US" dirty="0"/>
          </a:p>
        </p:txBody>
      </p:sp>
    </p:spTree>
    <p:extLst>
      <p:ext uri="{BB962C8B-B14F-4D97-AF65-F5344CB8AC3E}">
        <p14:creationId xmlns:p14="http://schemas.microsoft.com/office/powerpoint/2010/main" val="139650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0550" y="1846825"/>
            <a:ext cx="10986052" cy="4079522"/>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A BEHAVIORAL HEALTH PROFESSIONAL LOCATED IN PA WHO:</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Is knowledgeable of the BH Managed Care Agreement and coordinates with the BH-MCOs to carry out the requirements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Coordinates participant care needs with BH providers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Coordinates behavioral care with medically necessary physical health services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Primary Care:</a:t>
            </a:r>
          </a:p>
          <a:p>
            <a:pPr lvl="1">
              <a:lnSpc>
                <a:spcPct val="100000"/>
              </a:lnSpc>
              <a:spcBef>
                <a:spcPts val="600"/>
              </a:spcBef>
              <a:spcAft>
                <a:spcPts val="600"/>
              </a:spcAft>
              <a:buClr>
                <a:srgbClr val="2D2D8A">
                  <a:lumMod val="75000"/>
                </a:srgbClr>
              </a:buClr>
              <a:defRPr/>
            </a:pPr>
            <a:r>
              <a:rPr lang="en-US" sz="1600" dirty="0">
                <a:solidFill>
                  <a:srgbClr val="000000"/>
                </a:solidFill>
                <a:latin typeface="+mj-lt"/>
                <a:ea typeface="ＭＳ Ｐゴシック" pitchFamily="-106" charset="-128"/>
              </a:rPr>
              <a:t>Identifies best practices for BH in a primary care setting</a:t>
            </a:r>
          </a:p>
          <a:p>
            <a:pPr lvl="1">
              <a:lnSpc>
                <a:spcPct val="100000"/>
              </a:lnSpc>
              <a:spcBef>
                <a:spcPts val="600"/>
              </a:spcBef>
              <a:spcAft>
                <a:spcPts val="600"/>
              </a:spcAft>
              <a:buClr>
                <a:srgbClr val="2D2D8A">
                  <a:lumMod val="75000"/>
                </a:srgbClr>
              </a:buClr>
              <a:defRPr/>
            </a:pPr>
            <a:r>
              <a:rPr lang="en-US" sz="1600" dirty="0">
                <a:solidFill>
                  <a:srgbClr val="000000"/>
                </a:solidFill>
                <a:latin typeface="+mj-lt"/>
                <a:ea typeface="ＭＳ Ｐゴシック" pitchFamily="-106" charset="-128"/>
              </a:rPr>
              <a:t>Develops processes to coordinate BH care between primary care practitioners and BH providers</a:t>
            </a:r>
          </a:p>
          <a:p>
            <a:pPr marL="457200" lvl="1" indent="0">
              <a:lnSpc>
                <a:spcPct val="100000"/>
              </a:lnSpc>
              <a:spcBef>
                <a:spcPts val="600"/>
              </a:spcBef>
              <a:spcAft>
                <a:spcPts val="600"/>
              </a:spcAft>
              <a:buClr>
                <a:srgbClr val="2D2D8A">
                  <a:lumMod val="75000"/>
                </a:srgbClr>
              </a:buClr>
              <a:buNone/>
              <a:defRPr/>
            </a:pPr>
            <a:endParaRPr lang="en-US" sz="16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20</a:t>
            </a:fld>
            <a:endParaRPr lang="en-US" dirty="0"/>
          </a:p>
        </p:txBody>
      </p:sp>
      <p:sp>
        <p:nvSpPr>
          <p:cNvPr id="8" name="Content Placeholder 2"/>
          <p:cNvSpPr>
            <a:spLocks noGrp="1"/>
          </p:cNvSpPr>
          <p:nvPr>
            <p:ph sz="quarter" idx="4294967295"/>
          </p:nvPr>
        </p:nvSpPr>
        <p:spPr>
          <a:xfrm>
            <a:off x="590550" y="1061010"/>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CHC-MCO BH COORDINATOR</a:t>
            </a:r>
          </a:p>
        </p:txBody>
      </p:sp>
      <p:sp>
        <p:nvSpPr>
          <p:cNvPr id="13" name="Rectangle 12"/>
          <p:cNvSpPr/>
          <p:nvPr/>
        </p:nvSpPr>
        <p:spPr>
          <a:xfrm>
            <a:off x="0" y="1102046"/>
            <a:ext cx="304800" cy="3480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640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84061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conduct a comprehensive needs assessment for participants who:</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 Are determined functionally eligible for LTSS</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Have unmet needs or services gaps </a:t>
            </a:r>
          </a:p>
          <a:p>
            <a:pPr lvl="1">
              <a:lnSpc>
                <a:spcPct val="100000"/>
              </a:lnSpc>
              <a:spcAft>
                <a:spcPts val="600"/>
              </a:spcAft>
              <a:buClr>
                <a:srgbClr val="2D2D8A">
                  <a:lumMod val="75000"/>
                </a:srgbClr>
              </a:buClr>
              <a:defRPr/>
            </a:pPr>
            <a:r>
              <a:rPr lang="en-US" sz="1600" dirty="0">
                <a:solidFill>
                  <a:srgbClr val="000000"/>
                </a:solidFill>
                <a:latin typeface="+mj-lt"/>
                <a:ea typeface="ＭＳ Ｐゴシック" pitchFamily="-106" charset="-128"/>
              </a:rPr>
              <a:t>Request an assessment</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Through the comprehensive needs assessment and reassessment, the CHC-MCO must assess a participant’s physical health, </a:t>
            </a:r>
            <a:r>
              <a:rPr lang="en-US" sz="2000" u="sng" dirty="0">
                <a:solidFill>
                  <a:srgbClr val="000000"/>
                </a:solidFill>
                <a:latin typeface="+mj-lt"/>
                <a:ea typeface="ＭＳ Ｐゴシック" pitchFamily="-106" charset="-128"/>
              </a:rPr>
              <a:t>behavioral health</a:t>
            </a:r>
            <a:r>
              <a:rPr lang="en-US" sz="2000" dirty="0">
                <a:solidFill>
                  <a:srgbClr val="000000"/>
                </a:solidFill>
                <a:latin typeface="+mj-lt"/>
                <a:ea typeface="ＭＳ Ｐゴシック" pitchFamily="-106" charset="-128"/>
              </a:rPr>
              <a:t>, social, psychosocial, environmental, caregiver, LTSS, and other needs, as well as preferences, goals, housing, and informal supports.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21</a:t>
            </a:fld>
            <a:endParaRPr lang="en-US" dirty="0"/>
          </a:p>
        </p:txBody>
      </p:sp>
      <p:sp>
        <p:nvSpPr>
          <p:cNvPr id="8" name="Content Placeholder 2"/>
          <p:cNvSpPr>
            <a:spLocks noGrp="1"/>
          </p:cNvSpPr>
          <p:nvPr>
            <p:ph sz="quarter" idx="4294967295"/>
          </p:nvPr>
        </p:nvSpPr>
        <p:spPr>
          <a:xfrm>
            <a:off x="590549" y="1697639"/>
            <a:ext cx="10483851"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CHC COMPREHENSIVE NEEDS ASSESSEMENT</a:t>
            </a:r>
          </a:p>
        </p:txBody>
      </p:sp>
      <p:sp>
        <p:nvSpPr>
          <p:cNvPr id="13" name="Rectangle 12"/>
          <p:cNvSpPr/>
          <p:nvPr/>
        </p:nvSpPr>
        <p:spPr>
          <a:xfrm>
            <a:off x="1" y="1697640"/>
            <a:ext cx="258618" cy="4082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60620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232951"/>
            <a:ext cx="10986052" cy="391817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For individuals </a:t>
            </a:r>
            <a:r>
              <a:rPr lang="en-US" sz="2000" u="sng" dirty="0">
                <a:solidFill>
                  <a:srgbClr val="000000"/>
                </a:solidFill>
                <a:latin typeface="+mj-lt"/>
                <a:ea typeface="ＭＳ Ｐゴシック" pitchFamily="-106" charset="-128"/>
              </a:rPr>
              <a:t>requiring LTSS</a:t>
            </a:r>
            <a:r>
              <a:rPr lang="en-US" sz="2000" dirty="0">
                <a:solidFill>
                  <a:srgbClr val="000000"/>
                </a:solidFill>
                <a:latin typeface="+mj-lt"/>
                <a:ea typeface="ＭＳ Ｐゴシック" pitchFamily="-106" charset="-128"/>
              </a:rPr>
              <a:t>, a written holistic person-centered service plan is required that identifies and addresses: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Active, chronic conditions and diagnoses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LTSS will be provided and coordinated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Known needed physical and behavioral health services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the participant’s physical, cognitive and behavioral healthcare needs will be managed</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the CHC-MCO will coordinate with the Participant’s Medicare, Veterans, BH-MCO, and other healthcare insurance providers.</a:t>
            </a:r>
          </a:p>
          <a:p>
            <a:pPr>
              <a:lnSpc>
                <a:spcPct val="100000"/>
              </a:lnSpc>
              <a:spcAft>
                <a:spcPts val="600"/>
              </a:spcAft>
              <a:buClr>
                <a:srgbClr val="2D2D8A">
                  <a:lumMod val="75000"/>
                </a:srgbClr>
              </a:buClr>
              <a:defRPr/>
            </a:pPr>
            <a:r>
              <a:rPr lang="en-US" sz="2000" dirty="0">
                <a:latin typeface="+mj-lt"/>
                <a:ea typeface="ＭＳ Ｐゴシック" pitchFamily="-106" charset="-128"/>
              </a:rPr>
              <a:t>Participants who do not require LTSS could also have a written care plan if they have unmet needs or gaps in service.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22</a:t>
            </a:fld>
            <a:endParaRPr lang="en-US" dirty="0"/>
          </a:p>
        </p:txBody>
      </p:sp>
      <p:sp>
        <p:nvSpPr>
          <p:cNvPr id="8" name="Content Placeholder 2"/>
          <p:cNvSpPr>
            <a:spLocks noGrp="1"/>
          </p:cNvSpPr>
          <p:nvPr>
            <p:ph sz="quarter" idx="4294967295"/>
          </p:nvPr>
        </p:nvSpPr>
        <p:spPr>
          <a:xfrm>
            <a:off x="590550" y="1119332"/>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CHC SERVICE PLANNING REQUIREMENTS</a:t>
            </a:r>
          </a:p>
        </p:txBody>
      </p:sp>
      <p:sp>
        <p:nvSpPr>
          <p:cNvPr id="13" name="Rectangle 12"/>
          <p:cNvSpPr/>
          <p:nvPr/>
        </p:nvSpPr>
        <p:spPr>
          <a:xfrm>
            <a:off x="0" y="1119333"/>
            <a:ext cx="295564" cy="3677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1559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02059" y="2379572"/>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In addition to the BH services in the state plan, the following services are </a:t>
            </a:r>
            <a:r>
              <a:rPr lang="en-US" sz="2000" u="sng" dirty="0">
                <a:solidFill>
                  <a:srgbClr val="000000"/>
                </a:solidFill>
                <a:latin typeface="+mj-lt"/>
                <a:ea typeface="ＭＳ Ｐゴシック" pitchFamily="-106" charset="-128"/>
              </a:rPr>
              <a:t>available to LTSS participants who are receiving their services in the home and community</a:t>
            </a:r>
            <a:r>
              <a:rPr lang="en-US" sz="2000" dirty="0">
                <a:solidFill>
                  <a:srgbClr val="000000"/>
                </a:solidFill>
                <a:latin typeface="+mj-lt"/>
                <a:ea typeface="ＭＳ Ｐゴシック" pitchFamily="-106" charset="-128"/>
              </a:rPr>
              <a:t>:</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Counseling services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Cognitive rehabilitation therapy</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Behavior therapy services</a:t>
            </a:r>
          </a:p>
          <a:p>
            <a:pPr lvl="0">
              <a:lnSpc>
                <a:spcPct val="100000"/>
              </a:lnSpc>
              <a:spcAft>
                <a:spcPts val="600"/>
              </a:spcAft>
              <a:buClr>
                <a:srgbClr val="2D2D8A">
                  <a:lumMod val="75000"/>
                </a:srgbClr>
              </a:buClr>
              <a:defRPr/>
            </a:pPr>
            <a:r>
              <a:rPr lang="en-US" sz="2000" dirty="0">
                <a:latin typeface="Calibri Light" panose="020F0302020204030204"/>
                <a:ea typeface="ＭＳ Ｐゴシック" pitchFamily="-106" charset="-128"/>
              </a:rPr>
              <a:t>These are available when </a:t>
            </a:r>
            <a:r>
              <a:rPr lang="en-US" sz="2000" dirty="0">
                <a:solidFill>
                  <a:srgbClr val="000000"/>
                </a:solidFill>
                <a:latin typeface="Calibri Light" panose="020F0302020204030204"/>
                <a:ea typeface="ＭＳ Ｐゴシック" pitchFamily="-106" charset="-128"/>
              </a:rPr>
              <a:t>necessary to improve the individual’s inclusion into the community</a:t>
            </a:r>
          </a:p>
          <a:p>
            <a:pPr lvl="0">
              <a:lnSpc>
                <a:spcPct val="100000"/>
              </a:lnSpc>
              <a:spcAft>
                <a:spcPts val="600"/>
              </a:spcAft>
              <a:buClr>
                <a:srgbClr val="2D2D8A">
                  <a:lumMod val="75000"/>
                </a:srgbClr>
              </a:buClr>
              <a:defRPr/>
            </a:pPr>
            <a:r>
              <a:rPr lang="en-US" sz="2000" dirty="0">
                <a:solidFill>
                  <a:srgbClr val="000000"/>
                </a:solidFill>
                <a:latin typeface="Calibri Light" panose="020F0302020204030204"/>
                <a:ea typeface="ＭＳ Ｐゴシック" pitchFamily="-106" charset="-128"/>
              </a:rPr>
              <a:t>Funded only when the service is not covered, or the service has been exhausted, under Medicare, the Medicaid State Plan (Including Behavioral Health Managed Care) and private insurance</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23</a:t>
            </a:fld>
            <a:endParaRPr lang="en-US" dirty="0"/>
          </a:p>
        </p:txBody>
      </p:sp>
      <p:sp>
        <p:nvSpPr>
          <p:cNvPr id="8" name="Content Placeholder 2"/>
          <p:cNvSpPr>
            <a:spLocks noGrp="1"/>
          </p:cNvSpPr>
          <p:nvPr>
            <p:ph sz="quarter" idx="4294967295"/>
          </p:nvPr>
        </p:nvSpPr>
        <p:spPr>
          <a:xfrm>
            <a:off x="590549" y="1448517"/>
            <a:ext cx="11098688" cy="810750"/>
          </a:xfrm>
          <a:prstGeom prst="rect">
            <a:avLst/>
          </a:prstGeom>
        </p:spPr>
        <p:txBody>
          <a:bodyPr>
            <a:noAutofit/>
          </a:bodyPr>
          <a:lstStyle/>
          <a:p>
            <a:pPr marL="0" indent="0">
              <a:lnSpc>
                <a:spcPct val="100000"/>
              </a:lnSpc>
              <a:spcBef>
                <a:spcPts val="0"/>
              </a:spcBef>
              <a:buNone/>
            </a:pPr>
            <a:r>
              <a:rPr lang="en-US" b="1" dirty="0">
                <a:solidFill>
                  <a:srgbClr val="002060"/>
                </a:solidFill>
                <a:latin typeface="Arial Black" panose="020B0A04020102020204" pitchFamily="34" charset="0"/>
              </a:rPr>
              <a:t>CHC WAIVER SERVICES WITH A BH COMPONENT</a:t>
            </a:r>
          </a:p>
        </p:txBody>
      </p:sp>
      <p:sp>
        <p:nvSpPr>
          <p:cNvPr id="13" name="Rectangle 12"/>
          <p:cNvSpPr/>
          <p:nvPr/>
        </p:nvSpPr>
        <p:spPr>
          <a:xfrm>
            <a:off x="0" y="1489552"/>
            <a:ext cx="286327" cy="4039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7556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80756"/>
            <a:ext cx="10986052" cy="3400425"/>
          </a:xfrm>
          <a:prstGeom prst="rect">
            <a:avLst/>
          </a:prstGeom>
        </p:spPr>
        <p:txBody>
          <a:bodyPr>
            <a:noAutofit/>
          </a:bodyPr>
          <a:lstStyle/>
          <a:p>
            <a:pPr marL="0" lvl="0" indent="0">
              <a:lnSpc>
                <a:spcPct val="100000"/>
              </a:lnSpc>
              <a:buClr>
                <a:srgbClr val="2D2D8A">
                  <a:lumMod val="75000"/>
                </a:srgbClr>
              </a:buClr>
              <a:buNone/>
              <a:defRPr/>
            </a:pPr>
            <a:endParaRPr lang="en-US" sz="2000" b="1" dirty="0">
              <a:solidFill>
                <a:srgbClr val="569FD3"/>
              </a:solidFill>
              <a:latin typeface="Arial Black" panose="020B0A04020102020204" pitchFamily="34" charset="0"/>
            </a:endParaRP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COUNSELING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Provided by a licensed psychologist, licensed social worker, licensed professional counselor, or a home health agency that employs them</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To resolve individual or social conflicts and family issues, such as assisting the individual to develop and maintain positive support networks, how to improve personal relationships or how to improve communication with family members or others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24</a:t>
            </a:fld>
            <a:endParaRPr lang="en-US" dirty="0"/>
          </a:p>
        </p:txBody>
      </p:sp>
      <p:sp>
        <p:nvSpPr>
          <p:cNvPr id="13" name="Rectangle 12"/>
          <p:cNvSpPr/>
          <p:nvPr/>
        </p:nvSpPr>
        <p:spPr>
          <a:xfrm>
            <a:off x="0" y="1678118"/>
            <a:ext cx="286327" cy="3908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54A29D5-E450-46CE-B87D-EAE93A9E529A}"/>
              </a:ext>
            </a:extLst>
          </p:cNvPr>
          <p:cNvSpPr txBox="1"/>
          <p:nvPr/>
        </p:nvSpPr>
        <p:spPr>
          <a:xfrm>
            <a:off x="596348" y="1606797"/>
            <a:ext cx="9878282" cy="533223"/>
          </a:xfrm>
          <a:prstGeom prst="rect">
            <a:avLst/>
          </a:prstGeom>
          <a:noFill/>
        </p:spPr>
        <p:txBody>
          <a:bodyPr wrap="none" rtlCol="0">
            <a:spAutoFit/>
          </a:bodyPr>
          <a:lstStyle/>
          <a:p>
            <a:pPr lvl="0">
              <a:lnSpc>
                <a:spcPts val="3600"/>
              </a:lnSpc>
            </a:pPr>
            <a:r>
              <a:rPr lang="en-US" sz="2800" b="1" dirty="0">
                <a:solidFill>
                  <a:srgbClr val="002060"/>
                </a:solidFill>
                <a:latin typeface="Arial Black" panose="020B0A04020102020204" pitchFamily="34" charset="0"/>
              </a:rPr>
              <a:t>CHC WAIVER SERVICES WITH A BH COMPONENT</a:t>
            </a:r>
          </a:p>
        </p:txBody>
      </p:sp>
    </p:spTree>
    <p:extLst>
      <p:ext uri="{BB962C8B-B14F-4D97-AF65-F5344CB8AC3E}">
        <p14:creationId xmlns:p14="http://schemas.microsoft.com/office/powerpoint/2010/main" val="2787915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602974" y="2294785"/>
            <a:ext cx="10986052" cy="4011841"/>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COGNITIVE REHABILITATION THERAPY</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Provided by an occupational therapist, licensed psychologist, licensed social worker, licensed professional counselor, licensed speech and language therapist, or a home health agency that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employs them</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Focused on the attainment/re-attainment of cognitive skills to enhance competence in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real-world situations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May include assessing the individual, developing a home treatment/support plan, training family members/staff and providing technical assistance to carry out the plan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(Note:  while not technically a behavioral health service, it is included here due to the providers that deliver the service)</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25</a:t>
            </a:fld>
            <a:endParaRPr lang="en-US" dirty="0"/>
          </a:p>
        </p:txBody>
      </p:sp>
      <p:sp>
        <p:nvSpPr>
          <p:cNvPr id="13" name="Rectangle 12"/>
          <p:cNvSpPr/>
          <p:nvPr/>
        </p:nvSpPr>
        <p:spPr>
          <a:xfrm>
            <a:off x="0" y="1203571"/>
            <a:ext cx="286327" cy="3666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4630DE9-6D3F-40BD-B83B-B1AD5D149917}"/>
              </a:ext>
            </a:extLst>
          </p:cNvPr>
          <p:cNvSpPr txBox="1"/>
          <p:nvPr/>
        </p:nvSpPr>
        <p:spPr>
          <a:xfrm>
            <a:off x="558641" y="1126559"/>
            <a:ext cx="9893049" cy="533223"/>
          </a:xfrm>
          <a:prstGeom prst="rect">
            <a:avLst/>
          </a:prstGeom>
          <a:noFill/>
        </p:spPr>
        <p:txBody>
          <a:bodyPr wrap="square" rtlCol="0">
            <a:spAutoFit/>
          </a:bodyPr>
          <a:lstStyle/>
          <a:p>
            <a:pPr lvl="0">
              <a:lnSpc>
                <a:spcPts val="3600"/>
              </a:lnSpc>
            </a:pPr>
            <a:r>
              <a:rPr lang="en-US" sz="2800" b="1" dirty="0">
                <a:solidFill>
                  <a:srgbClr val="002060"/>
                </a:solidFill>
                <a:latin typeface="Arial Black" panose="020B0A04020102020204" pitchFamily="34" charset="0"/>
              </a:rPr>
              <a:t>CHC WAIVER SERVICES WITH A BH COMPONENT</a:t>
            </a:r>
          </a:p>
        </p:txBody>
      </p:sp>
    </p:spTree>
    <p:extLst>
      <p:ext uri="{BB962C8B-B14F-4D97-AF65-F5344CB8AC3E}">
        <p14:creationId xmlns:p14="http://schemas.microsoft.com/office/powerpoint/2010/main" val="1354977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375797"/>
            <a:ext cx="10986052" cy="3400425"/>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BEHAVIOR THERAPY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Provided by a licensed psychologist, licensed social worker, licensed behavior specialist, licensed professional counselor, or a home health agency that employs them</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Includes the completion of a functional behavioral assessment; the development of an individualized, comprehensive behavioral support plan; and the provision of training to individuals, family members and direct service providers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Also includes monitoring and revising the plan</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26</a:t>
            </a:fld>
            <a:endParaRPr lang="en-US" dirty="0"/>
          </a:p>
        </p:txBody>
      </p:sp>
      <p:sp>
        <p:nvSpPr>
          <p:cNvPr id="13" name="Rectangle 12"/>
          <p:cNvSpPr/>
          <p:nvPr/>
        </p:nvSpPr>
        <p:spPr>
          <a:xfrm>
            <a:off x="0" y="1303213"/>
            <a:ext cx="286327" cy="4147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32DCCEF-D079-4969-926D-21C3294C1A4F}"/>
              </a:ext>
            </a:extLst>
          </p:cNvPr>
          <p:cNvSpPr txBox="1"/>
          <p:nvPr/>
        </p:nvSpPr>
        <p:spPr>
          <a:xfrm>
            <a:off x="502080" y="1173693"/>
            <a:ext cx="9878282" cy="533223"/>
          </a:xfrm>
          <a:prstGeom prst="rect">
            <a:avLst/>
          </a:prstGeom>
          <a:noFill/>
        </p:spPr>
        <p:txBody>
          <a:bodyPr wrap="none" rtlCol="0">
            <a:spAutoFit/>
          </a:bodyPr>
          <a:lstStyle/>
          <a:p>
            <a:pPr lvl="0">
              <a:lnSpc>
                <a:spcPts val="3600"/>
              </a:lnSpc>
            </a:pPr>
            <a:r>
              <a:rPr lang="en-US" sz="2800" b="1" dirty="0">
                <a:solidFill>
                  <a:srgbClr val="002060"/>
                </a:solidFill>
                <a:latin typeface="Arial Black" panose="020B0A04020102020204" pitchFamily="34" charset="0"/>
              </a:rPr>
              <a:t>CHC WAIVER SERVICES WITH A BH COMPONENT</a:t>
            </a:r>
          </a:p>
        </p:txBody>
      </p:sp>
    </p:spTree>
    <p:extLst>
      <p:ext uri="{BB962C8B-B14F-4D97-AF65-F5344CB8AC3E}">
        <p14:creationId xmlns:p14="http://schemas.microsoft.com/office/powerpoint/2010/main" val="1295323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375797"/>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Enhance the treatment of participants who need both CHC-covered services and BH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Describe the interaction and coordination of services provided to participants, including those receiving nursing facility and in-home services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Include the provisions specified in the Agreement Exhibit, “Coordination with Behavioral Health Managed Care Organizations”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Reviewed and approved by the Department at least 30 days prior to the CHC implementation date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27</a:t>
            </a:fld>
            <a:endParaRPr lang="en-US" dirty="0"/>
          </a:p>
        </p:txBody>
      </p:sp>
      <p:sp>
        <p:nvSpPr>
          <p:cNvPr id="8" name="Content Placeholder 2"/>
          <p:cNvSpPr>
            <a:spLocks noGrp="1"/>
          </p:cNvSpPr>
          <p:nvPr>
            <p:ph sz="quarter" idx="4294967295"/>
          </p:nvPr>
        </p:nvSpPr>
        <p:spPr>
          <a:xfrm>
            <a:off x="590549" y="1262178"/>
            <a:ext cx="10991851"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CHC-MCO AND BH-MCO WRITTEN AGREEMENTS</a:t>
            </a:r>
          </a:p>
        </p:txBody>
      </p:sp>
      <p:sp>
        <p:nvSpPr>
          <p:cNvPr id="13" name="Rectangle 12"/>
          <p:cNvSpPr/>
          <p:nvPr/>
        </p:nvSpPr>
        <p:spPr>
          <a:xfrm>
            <a:off x="0" y="1262178"/>
            <a:ext cx="295564" cy="3911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2794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302645"/>
            <a:ext cx="10986052" cy="3400425"/>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NEW PARTICIPANT ORIENTATION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The CHC-MCO must have an orientation program for new participants that includes access to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behavioral health services.</a:t>
            </a: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INTERNAL PARTICIPANT DEDICATED HOTLINE</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maintain and staff a 24-hour, 7 day-per-week dedicated toll-free hotline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to respond to participants’ inquiries, issues and problems regarding services.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The hotline must be staffed by individuals trained in coordination with BH-MCOs.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28</a:t>
            </a:fld>
            <a:endParaRPr lang="en-US" dirty="0"/>
          </a:p>
        </p:txBody>
      </p:sp>
      <p:sp>
        <p:nvSpPr>
          <p:cNvPr id="8" name="Content Placeholder 2"/>
          <p:cNvSpPr>
            <a:spLocks noGrp="1"/>
          </p:cNvSpPr>
          <p:nvPr>
            <p:ph sz="quarter" idx="4294967295"/>
          </p:nvPr>
        </p:nvSpPr>
        <p:spPr>
          <a:xfrm>
            <a:off x="590549" y="1563930"/>
            <a:ext cx="10419957"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ADDITIONAL CHC REQUIREMENTS RELATED TO BH</a:t>
            </a:r>
          </a:p>
        </p:txBody>
      </p:sp>
      <p:sp>
        <p:nvSpPr>
          <p:cNvPr id="13" name="Rectangle 12"/>
          <p:cNvSpPr/>
          <p:nvPr/>
        </p:nvSpPr>
        <p:spPr>
          <a:xfrm>
            <a:off x="0" y="1604966"/>
            <a:ext cx="286327" cy="3531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2319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34808" y="1799576"/>
            <a:ext cx="10986052" cy="4261639"/>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PARTICIPANT ADVISORY COMMITTEE (PAC)</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Required for each zone in which the CHC-MCO operates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Must include participants, family caregivers, network providers and direct care worker representatives to advise on the experiences and needs of participants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Provider representation must include physical health, BH, dental health and LTSS </a:t>
            </a: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HEALTH EDUCATION ADVISORY COMMITTEE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Advises on the health education needs of participants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Includes participants and providers in the community</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Provider representation includes physical health, LTSS, BH, and dental health providers</a:t>
            </a: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29</a:t>
            </a:fld>
            <a:endParaRPr lang="en-US" dirty="0"/>
          </a:p>
        </p:txBody>
      </p:sp>
      <p:sp>
        <p:nvSpPr>
          <p:cNvPr id="8" name="Content Placeholder 2"/>
          <p:cNvSpPr>
            <a:spLocks noGrp="1"/>
          </p:cNvSpPr>
          <p:nvPr>
            <p:ph sz="quarter" idx="4294967295"/>
          </p:nvPr>
        </p:nvSpPr>
        <p:spPr>
          <a:xfrm>
            <a:off x="534808" y="942326"/>
            <a:ext cx="10456846"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ADDITIONAL CHC REQUIREMENTS RELATED TO BH</a:t>
            </a:r>
          </a:p>
        </p:txBody>
      </p:sp>
      <p:sp>
        <p:nvSpPr>
          <p:cNvPr id="13" name="Rectangle 12"/>
          <p:cNvSpPr/>
          <p:nvPr/>
        </p:nvSpPr>
        <p:spPr>
          <a:xfrm>
            <a:off x="0" y="983361"/>
            <a:ext cx="277091" cy="3928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306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385610"/>
            <a:ext cx="8143874" cy="561976"/>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DEFINITIONS</a:t>
            </a:r>
          </a:p>
        </p:txBody>
      </p:sp>
      <p:sp>
        <p:nvSpPr>
          <p:cNvPr id="12" name="Rectangle 11"/>
          <p:cNvSpPr/>
          <p:nvPr/>
        </p:nvSpPr>
        <p:spPr>
          <a:xfrm>
            <a:off x="0" y="1471336"/>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705394" y="2161567"/>
            <a:ext cx="10877006" cy="3564977"/>
          </a:xfrm>
          <a:prstGeom prst="rect">
            <a:avLst/>
          </a:prstGeom>
        </p:spPr>
        <p:txBody>
          <a:bodyPr>
            <a:noAutofit/>
          </a:bodyPr>
          <a:lstStyle/>
          <a:p>
            <a:pPr marL="0" indent="0">
              <a:lnSpc>
                <a:spcPct val="100000"/>
              </a:lnSpc>
              <a:buNone/>
            </a:pPr>
            <a:r>
              <a:rPr lang="en-US" sz="2000" b="1" dirty="0">
                <a:latin typeface="+mj-lt"/>
              </a:rPr>
              <a:t>Behavioral Health Services</a:t>
            </a:r>
          </a:p>
          <a:p>
            <a:pPr marL="640080">
              <a:lnSpc>
                <a:spcPct val="100000"/>
              </a:lnSpc>
              <a:spcBef>
                <a:spcPts val="600"/>
              </a:spcBef>
            </a:pPr>
            <a:r>
              <a:rPr lang="en-US" sz="2000" dirty="0">
                <a:latin typeface="+mj-lt"/>
              </a:rPr>
              <a:t>Services that are provided to participants to treat mental health and/or substance abuse diagnoses/disorders.</a:t>
            </a:r>
          </a:p>
          <a:p>
            <a:pPr marL="0" lvl="0" indent="0">
              <a:lnSpc>
                <a:spcPct val="100000"/>
              </a:lnSpc>
              <a:spcBef>
                <a:spcPts val="1800"/>
              </a:spcBef>
              <a:buNone/>
            </a:pPr>
            <a:r>
              <a:rPr lang="en-US" sz="2000" b="1" dirty="0">
                <a:solidFill>
                  <a:prstClr val="black"/>
                </a:solidFill>
                <a:latin typeface="Calibri Light" panose="020F0302020204030204"/>
              </a:rPr>
              <a:t>Long-Term Services and Supports (LTSS)</a:t>
            </a:r>
          </a:p>
          <a:p>
            <a:pPr marL="640080" lvl="0">
              <a:lnSpc>
                <a:spcPct val="100000"/>
              </a:lnSpc>
              <a:spcBef>
                <a:spcPts val="600"/>
              </a:spcBef>
            </a:pPr>
            <a:r>
              <a:rPr lang="en-US" sz="2000" dirty="0">
                <a:solidFill>
                  <a:prstClr val="black"/>
                </a:solidFill>
                <a:latin typeface="Calibri Light" panose="020F0302020204030204"/>
              </a:rPr>
              <a:t>Services to support the individual’s ability to live or work in the setting of his or her choice including the home or worksite, a provider-owned or -controlled residential setting, a nursing facility, or other institutional setting. </a:t>
            </a:r>
            <a:endParaRPr lang="en-US" sz="2000" b="1" dirty="0">
              <a:solidFill>
                <a:prstClr val="black"/>
              </a:solidFill>
              <a:latin typeface="Calibri Light" panose="020F0302020204030204"/>
            </a:endParaRPr>
          </a:p>
          <a:p>
            <a:pPr marL="640080" lvl="0">
              <a:lnSpc>
                <a:spcPct val="100000"/>
              </a:lnSpc>
              <a:spcBef>
                <a:spcPts val="600"/>
              </a:spcBef>
            </a:pPr>
            <a:r>
              <a:rPr lang="en-US" sz="2000" dirty="0">
                <a:solidFill>
                  <a:prstClr val="black"/>
                </a:solidFill>
                <a:latin typeface="Calibri Light" panose="020F0302020204030204"/>
              </a:rPr>
              <a:t>To be eligible, individuals in CHC must have functional limitations or chronic illnesses and be assessed to </a:t>
            </a:r>
            <a:r>
              <a:rPr lang="en-US" sz="2000" dirty="0">
                <a:latin typeface="Calibri Light" panose="020F0302020204030204"/>
              </a:rPr>
              <a:t>be nursing facility clinically eligible (NFCE).</a:t>
            </a:r>
          </a:p>
          <a:p>
            <a:pPr lvl="0">
              <a:lnSpc>
                <a:spcPct val="100000"/>
              </a:lnSpc>
            </a:pPr>
            <a:endParaRPr lang="en-US" sz="2000" dirty="0">
              <a:solidFill>
                <a:prstClr val="black"/>
              </a:solidFill>
              <a:latin typeface="Calibri Light" panose="020F0302020204030204"/>
            </a:endParaRPr>
          </a:p>
          <a:p>
            <a:pPr>
              <a:lnSpc>
                <a:spcPct val="100000"/>
              </a:lnSpc>
            </a:pPr>
            <a:endParaRPr lang="en-US" sz="2000" dirty="0">
              <a:latin typeface="+mj-lt"/>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a:t>
            </a:fld>
            <a:endParaRPr lang="en-US" dirty="0"/>
          </a:p>
        </p:txBody>
      </p:sp>
    </p:spTree>
    <p:extLst>
      <p:ext uri="{BB962C8B-B14F-4D97-AF65-F5344CB8AC3E}">
        <p14:creationId xmlns:p14="http://schemas.microsoft.com/office/powerpoint/2010/main" val="60946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34808" y="1799576"/>
            <a:ext cx="10986052" cy="4261639"/>
          </a:xfrm>
          <a:prstGeom prst="rect">
            <a:avLst/>
          </a:prstGeom>
        </p:spPr>
        <p:txBody>
          <a:bodyPr>
            <a:noAutofit/>
          </a:bodyPr>
          <a:lstStyle/>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Increase Awareness of CHC</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County Behavioral Health Offices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Single County Authorities (SCA)</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BH-MCOs understanding of services NF provide</a:t>
            </a: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Increase Awareness of Behavioral Health and BH-MCOs role</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CHC Partnership Meetings – CHC-MCOs, BH-MCOs, and provider partners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Meetings with nursing facility Provider Associations held in 2018 and 2019</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Webinar for nursing facilities held in 2018</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CHC Service Coordinator education of behavioral health services</a:t>
            </a: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30</a:t>
            </a:fld>
            <a:endParaRPr lang="en-US" dirty="0"/>
          </a:p>
        </p:txBody>
      </p:sp>
      <p:sp>
        <p:nvSpPr>
          <p:cNvPr id="8" name="Content Placeholder 2"/>
          <p:cNvSpPr>
            <a:spLocks noGrp="1"/>
          </p:cNvSpPr>
          <p:nvPr>
            <p:ph sz="quarter" idx="4294967295"/>
          </p:nvPr>
        </p:nvSpPr>
        <p:spPr>
          <a:xfrm>
            <a:off x="534808" y="942326"/>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OPPORTUNITIES FOR COORDINATION</a:t>
            </a:r>
          </a:p>
        </p:txBody>
      </p:sp>
      <p:sp>
        <p:nvSpPr>
          <p:cNvPr id="13" name="Rectangle 12"/>
          <p:cNvSpPr/>
          <p:nvPr/>
        </p:nvSpPr>
        <p:spPr>
          <a:xfrm>
            <a:off x="0" y="983361"/>
            <a:ext cx="277091" cy="3928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6113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412888" y="1014750"/>
            <a:ext cx="10986052" cy="1811505"/>
          </a:xfrm>
          <a:prstGeom prst="rect">
            <a:avLst/>
          </a:prstGeom>
        </p:spPr>
        <p:txBody>
          <a:bodyPr>
            <a:noAutofit/>
          </a:bodyPr>
          <a:lstStyle/>
          <a:p>
            <a:pPr marL="0" lvl="0" indent="0">
              <a:lnSpc>
                <a:spcPct val="100000"/>
              </a:lnSpc>
              <a:buClr>
                <a:srgbClr val="2D2D8A">
                  <a:lumMod val="75000"/>
                </a:srgbClr>
              </a:buClr>
              <a:buNone/>
              <a:defRPr/>
            </a:pPr>
            <a:endParaRPr lang="en-US" sz="2000" b="1" dirty="0">
              <a:solidFill>
                <a:srgbClr val="569FD3"/>
              </a:solidFill>
              <a:latin typeface="Arial Black" panose="020B0A04020102020204" pitchFamily="34" charset="0"/>
            </a:endParaRP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CHC-MCOs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Keystone First Community HealthChoices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PA Health &amp; Wellness</a:t>
            </a:r>
            <a:endParaRPr lang="en-US" sz="2000" dirty="0">
              <a:solidFill>
                <a:srgbClr val="FF0000"/>
              </a:solidFill>
              <a:latin typeface="+mj-lt"/>
              <a:ea typeface="ＭＳ Ｐゴシック" pitchFamily="-106" charset="-128"/>
            </a:endParaRP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UPMC Community HealthChoices</a:t>
            </a:r>
          </a:p>
          <a:p>
            <a:pPr marL="0" lvl="0" indent="0">
              <a:lnSpc>
                <a:spcPct val="100000"/>
              </a:lnSpc>
              <a:buClr>
                <a:srgbClr val="2D2D8A">
                  <a:lumMod val="75000"/>
                </a:srgbClr>
              </a:buClr>
              <a:buNone/>
              <a:defRPr/>
            </a:pPr>
            <a:endParaRPr lang="en-US" sz="2000" b="1" dirty="0">
              <a:solidFill>
                <a:srgbClr val="569FD3"/>
              </a:solidFill>
              <a:latin typeface="Arial Black" panose="020B0A04020102020204" pitchFamily="34" charset="0"/>
            </a:endParaRPr>
          </a:p>
          <a:p>
            <a:pPr marL="0" lv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BH-MCOs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Community Care Behavioral Health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Magellan Behavioral Health </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PerformCare</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Value Behavioral Health/Beacon Health Options</a:t>
            </a:r>
            <a:endParaRPr lang="en-US" sz="2000" dirty="0">
              <a:solidFill>
                <a:srgbClr val="FF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31</a:t>
            </a:fld>
            <a:endParaRPr lang="en-US" dirty="0"/>
          </a:p>
        </p:txBody>
      </p:sp>
      <p:sp>
        <p:nvSpPr>
          <p:cNvPr id="8" name="Content Placeholder 2"/>
          <p:cNvSpPr>
            <a:spLocks noGrp="1"/>
          </p:cNvSpPr>
          <p:nvPr>
            <p:ph sz="quarter" idx="4294967295"/>
          </p:nvPr>
        </p:nvSpPr>
        <p:spPr>
          <a:xfrm>
            <a:off x="596348" y="406764"/>
            <a:ext cx="9879330" cy="475478"/>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APPROACH TO BH COORDINATION</a:t>
            </a:r>
          </a:p>
        </p:txBody>
      </p:sp>
      <p:sp>
        <p:nvSpPr>
          <p:cNvPr id="13" name="Rectangle 12"/>
          <p:cNvSpPr/>
          <p:nvPr/>
        </p:nvSpPr>
        <p:spPr>
          <a:xfrm>
            <a:off x="0" y="462860"/>
            <a:ext cx="295564" cy="419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1178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5" name="Content Placeholder 4">
            <a:extLst>
              <a:ext uri="{FF2B5EF4-FFF2-40B4-BE49-F238E27FC236}">
                <a16:creationId xmlns:a16="http://schemas.microsoft.com/office/drawing/2014/main" id="{5F224CCC-705E-471C-ABEE-A947F4A86F44}"/>
              </a:ext>
            </a:extLst>
          </p:cNvPr>
          <p:cNvPicPr>
            <a:picLocks noGrp="1" noChangeAspect="1"/>
          </p:cNvPicPr>
          <p:nvPr>
            <p:ph sz="quarter" idx="4294967295"/>
          </p:nvPr>
        </p:nvPicPr>
        <p:blipFill>
          <a:blip r:embed="rId4">
            <a:extLst>
              <a:ext uri="{28A0092B-C50C-407E-A947-70E740481C1C}">
                <a14:useLocalDpi xmlns:a14="http://schemas.microsoft.com/office/drawing/2010/main" val="0"/>
              </a:ext>
            </a:extLst>
          </a:blip>
          <a:stretch>
            <a:fillRect/>
          </a:stretch>
        </p:blipFill>
        <p:spPr>
          <a:xfrm>
            <a:off x="1847155" y="1014413"/>
            <a:ext cx="7999215" cy="5046662"/>
          </a:xfrm>
          <a:prstGeom prst="rect">
            <a:avLst/>
          </a:prstGeom>
        </p:spPr>
      </p:pic>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32</a:t>
            </a:fld>
            <a:endParaRPr lang="en-US" dirty="0"/>
          </a:p>
        </p:txBody>
      </p:sp>
      <p:sp>
        <p:nvSpPr>
          <p:cNvPr id="8" name="Content Placeholder 2"/>
          <p:cNvSpPr>
            <a:spLocks noGrp="1"/>
          </p:cNvSpPr>
          <p:nvPr>
            <p:ph sz="quarter" idx="4294967295"/>
          </p:nvPr>
        </p:nvSpPr>
        <p:spPr>
          <a:xfrm>
            <a:off x="596348" y="406764"/>
            <a:ext cx="9879330" cy="475478"/>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BH-MCO BY COUNTY</a:t>
            </a:r>
          </a:p>
        </p:txBody>
      </p:sp>
      <p:sp>
        <p:nvSpPr>
          <p:cNvPr id="13" name="Rectangle 12"/>
          <p:cNvSpPr/>
          <p:nvPr/>
        </p:nvSpPr>
        <p:spPr>
          <a:xfrm>
            <a:off x="0" y="462860"/>
            <a:ext cx="295564" cy="419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6490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33</a:t>
            </a:fld>
            <a:endParaRPr lang="en-US" dirty="0"/>
          </a:p>
        </p:txBody>
      </p:sp>
      <p:sp>
        <p:nvSpPr>
          <p:cNvPr id="8" name="Content Placeholder 2"/>
          <p:cNvSpPr>
            <a:spLocks noGrp="1"/>
          </p:cNvSpPr>
          <p:nvPr>
            <p:ph sz="quarter" idx="4294967295"/>
          </p:nvPr>
        </p:nvSpPr>
        <p:spPr>
          <a:xfrm>
            <a:off x="596348" y="406764"/>
            <a:ext cx="9879330" cy="475478"/>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BH-MCO BY COUNTY</a:t>
            </a:r>
          </a:p>
        </p:txBody>
      </p:sp>
      <p:sp>
        <p:nvSpPr>
          <p:cNvPr id="13" name="Rectangle 12"/>
          <p:cNvSpPr/>
          <p:nvPr/>
        </p:nvSpPr>
        <p:spPr>
          <a:xfrm>
            <a:off x="0" y="462860"/>
            <a:ext cx="295564" cy="419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1" name="Table 10">
            <a:extLst>
              <a:ext uri="{FF2B5EF4-FFF2-40B4-BE49-F238E27FC236}">
                <a16:creationId xmlns:a16="http://schemas.microsoft.com/office/drawing/2014/main" id="{5FEDE826-FE8B-4012-AB1A-045DC8CBC6A3}"/>
              </a:ext>
            </a:extLst>
          </p:cNvPr>
          <p:cNvGraphicFramePr>
            <a:graphicFrameLocks noGrp="1"/>
          </p:cNvGraphicFramePr>
          <p:nvPr>
            <p:extLst>
              <p:ext uri="{D42A27DB-BD31-4B8C-83A1-F6EECF244321}">
                <p14:modId xmlns:p14="http://schemas.microsoft.com/office/powerpoint/2010/main" val="4095098418"/>
              </p:ext>
            </p:extLst>
          </p:nvPr>
        </p:nvGraphicFramePr>
        <p:xfrm>
          <a:off x="505096" y="1254034"/>
          <a:ext cx="8105504" cy="4499299"/>
        </p:xfrm>
        <a:graphic>
          <a:graphicData uri="http://schemas.openxmlformats.org/drawingml/2006/table">
            <a:tbl>
              <a:tblPr>
                <a:tableStyleId>{5C22544A-7EE6-4342-B048-85BDC9FD1C3A}</a:tableStyleId>
              </a:tblPr>
              <a:tblGrid>
                <a:gridCol w="4052752">
                  <a:extLst>
                    <a:ext uri="{9D8B030D-6E8A-4147-A177-3AD203B41FA5}">
                      <a16:colId xmlns:a16="http://schemas.microsoft.com/office/drawing/2014/main" val="20000"/>
                    </a:ext>
                  </a:extLst>
                </a:gridCol>
                <a:gridCol w="4052752">
                  <a:extLst>
                    <a:ext uri="{9D8B030D-6E8A-4147-A177-3AD203B41FA5}">
                      <a16:colId xmlns:a16="http://schemas.microsoft.com/office/drawing/2014/main" val="20001"/>
                    </a:ext>
                  </a:extLst>
                </a:gridCol>
              </a:tblGrid>
              <a:tr h="2177169">
                <a:tc>
                  <a:txBody>
                    <a:bodyPr/>
                    <a:lstStyle/>
                    <a:p>
                      <a:pPr marL="0" marR="0">
                        <a:lnSpc>
                          <a:spcPct val="115000"/>
                        </a:lnSpc>
                        <a:spcBef>
                          <a:spcPts val="0"/>
                        </a:spcBef>
                        <a:spcAft>
                          <a:spcPts val="0"/>
                        </a:spcAft>
                      </a:pPr>
                      <a:r>
                        <a:rPr lang="en-US" sz="1400" b="1" dirty="0">
                          <a:effectLst/>
                        </a:rPr>
                        <a:t>Community Care Behavioral Health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Adams</a:t>
                      </a:r>
                      <a:r>
                        <a:rPr lang="en-US" sz="1400">
                          <a:effectLst/>
                        </a:rPr>
                        <a:t>, Berks, Bradford</a:t>
                      </a:r>
                      <a:r>
                        <a:rPr lang="en-US" sz="1400" dirty="0">
                          <a:effectLst/>
                        </a:rPr>
                        <a:t>, Cameron, Carbon, Centre,  Clarion,  Clearfield, Clinton, Columbia, Elk, Erie, Forest, Huntington, Jefferson, Juniata, Lackawanna, Luzerne, Lycoming, McKean, Mifflin, Monroe, Montour, Northumberland, Pike, Potter, Schuylkill, Snyder, Sullivan, Susquehanna, Tioga, Union, Warren, Wayne, Wyoming, York </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27952">
                <a:tc>
                  <a:txBody>
                    <a:bodyPr/>
                    <a:lstStyle/>
                    <a:p>
                      <a:pPr marL="0" marR="0">
                        <a:lnSpc>
                          <a:spcPct val="115000"/>
                        </a:lnSpc>
                        <a:spcBef>
                          <a:spcPts val="0"/>
                        </a:spcBef>
                        <a:spcAft>
                          <a:spcPts val="0"/>
                        </a:spcAft>
                      </a:pPr>
                      <a:r>
                        <a:rPr lang="en-US" sz="1400" b="1" dirty="0">
                          <a:effectLst/>
                        </a:rPr>
                        <a:t>Magellan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Calibri"/>
                          <a:ea typeface="Calibri"/>
                          <a:cs typeface="Times New Roman"/>
                        </a:rPr>
                        <a:t>Lehigh, Northampton</a:t>
                      </a:r>
                    </a:p>
                  </a:txBody>
                  <a:tcPr marL="68580" marR="68580" marT="0" marB="0"/>
                </a:tc>
                <a:extLst>
                  <a:ext uri="{0D108BD9-81ED-4DB2-BD59-A6C34878D82A}">
                    <a16:rowId xmlns:a16="http://schemas.microsoft.com/office/drawing/2014/main" val="10002"/>
                  </a:ext>
                </a:extLst>
              </a:tr>
              <a:tr h="472991">
                <a:tc>
                  <a:txBody>
                    <a:bodyPr/>
                    <a:lstStyle/>
                    <a:p>
                      <a:pPr marL="0" marR="0">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endParaRP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15256">
                <a:tc>
                  <a:txBody>
                    <a:bodyPr/>
                    <a:lstStyle/>
                    <a:p>
                      <a:pPr marL="0" marR="0">
                        <a:lnSpc>
                          <a:spcPct val="115000"/>
                        </a:lnSpc>
                        <a:spcBef>
                          <a:spcPts val="0"/>
                        </a:spcBef>
                        <a:spcAft>
                          <a:spcPts val="0"/>
                        </a:spcAft>
                      </a:pPr>
                      <a:r>
                        <a:rPr lang="en-US" sz="1400" b="1" dirty="0" err="1">
                          <a:effectLst/>
                        </a:rPr>
                        <a:t>PerformCare</a:t>
                      </a: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Cumberland, Dauphin, Franklin, Fulton, Lancaster, Lebanon, Perry</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893188">
                <a:tc>
                  <a:txBody>
                    <a:bodyPr/>
                    <a:lstStyle/>
                    <a:p>
                      <a:pPr marL="0" marR="0">
                        <a:lnSpc>
                          <a:spcPct val="115000"/>
                        </a:lnSpc>
                        <a:spcBef>
                          <a:spcPts val="0"/>
                        </a:spcBef>
                        <a:spcAft>
                          <a:spcPts val="0"/>
                        </a:spcAft>
                      </a:pPr>
                      <a:r>
                        <a:rPr lang="en-US" sz="1400" b="1" dirty="0">
                          <a:effectLst/>
                        </a:rPr>
                        <a:t>Value Behavioral Health/Beacon Health Options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Crawford, Mercer, Venango,</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93935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4">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34</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904718"/>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2" name="Rectangle 11"/>
          <p:cNvSpPr/>
          <p:nvPr/>
        </p:nvSpPr>
        <p:spPr>
          <a:xfrm>
            <a:off x="0" y="1945754"/>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660790"/>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All CHC participants will be covered by BH managed care through the existing behavioral health managed care organizations (BH-MCOs).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This is a change for Aging Waiver participants and nursing facility residents.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type, scope, and delivery of BH managed care services are evolving as the CHC program evolves.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4</a:t>
            </a:fld>
            <a:endParaRPr lang="en-US" dirty="0"/>
          </a:p>
        </p:txBody>
      </p:sp>
    </p:spTree>
    <p:extLst>
      <p:ext uri="{BB962C8B-B14F-4D97-AF65-F5344CB8AC3E}">
        <p14:creationId xmlns:p14="http://schemas.microsoft.com/office/powerpoint/2010/main" val="11879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168943"/>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NURSING FACILITIES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To assure all individuals with mental illness who reside in, or apply for admission to, Medicaid-certified nursing facilities and are in need of the services provided by the facility receive services appropriate to their needs.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Nursing Home Pre-Admission Screening and Resident Review Requirements related to mental health services: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OMHSAS-16-11 Bulletin</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Outlines requirements, processes, and responsibilities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5</a:t>
            </a:fld>
            <a:endParaRPr lang="en-US" dirty="0"/>
          </a:p>
        </p:txBody>
      </p:sp>
      <p:sp>
        <p:nvSpPr>
          <p:cNvPr id="8" name="Content Placeholder 2"/>
          <p:cNvSpPr>
            <a:spLocks noGrp="1"/>
          </p:cNvSpPr>
          <p:nvPr>
            <p:ph sz="quarter" idx="4294967295"/>
          </p:nvPr>
        </p:nvSpPr>
        <p:spPr>
          <a:xfrm>
            <a:off x="590550" y="150093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54197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2186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7" name="Content Placeholder 2"/>
          <p:cNvSpPr>
            <a:spLocks noGrp="1"/>
          </p:cNvSpPr>
          <p:nvPr>
            <p:ph sz="quarter" idx="4294967295"/>
          </p:nvPr>
        </p:nvSpPr>
        <p:spPr>
          <a:xfrm>
            <a:off x="596348" y="2168943"/>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B9BD5"/>
                </a:solidFill>
                <a:latin typeface="Arial Black" panose="020B0A04020102020204" pitchFamily="34" charset="0"/>
              </a:rPr>
              <a:t>WHAT IS CHANGING FOR NURSING FACILITIES?</a:t>
            </a:r>
          </a:p>
          <a:p>
            <a:pPr>
              <a:lnSpc>
                <a:spcPct val="100000"/>
              </a:lnSpc>
              <a:spcAft>
                <a:spcPts val="600"/>
              </a:spcAft>
              <a:buClr>
                <a:srgbClr val="2D2D8A">
                  <a:lumMod val="75000"/>
                </a:srgbClr>
              </a:buClr>
              <a:defRPr/>
            </a:pPr>
            <a:r>
              <a:rPr lang="en-US" sz="2000" dirty="0">
                <a:latin typeface="+mj-lt"/>
                <a:ea typeface="ＭＳ Ｐゴシック" pitchFamily="-106" charset="-128"/>
              </a:rPr>
              <a:t>Nursing facilities will coordinate with the BH-MCOs to ensure participants are receiving needed BH services.</a:t>
            </a:r>
          </a:p>
          <a:p>
            <a:pPr>
              <a:lnSpc>
                <a:spcPct val="100000"/>
              </a:lnSpc>
              <a:spcAft>
                <a:spcPts val="600"/>
              </a:spcAft>
              <a:buClr>
                <a:srgbClr val="2D2D8A">
                  <a:lumMod val="75000"/>
                </a:srgbClr>
              </a:buClr>
              <a:defRPr/>
            </a:pPr>
            <a:r>
              <a:rPr lang="en-US" sz="2000" dirty="0">
                <a:latin typeface="+mj-lt"/>
                <a:ea typeface="ＭＳ Ｐゴシック" pitchFamily="-106" charset="-128"/>
              </a:rPr>
              <a:t>Participants will also have a CHC service coordinator to support the nursing facility and the participant in obtaining BH services.</a:t>
            </a:r>
          </a:p>
          <a:p>
            <a:pPr>
              <a:lnSpc>
                <a:spcPct val="100000"/>
              </a:lnSpc>
              <a:spcAft>
                <a:spcPts val="600"/>
              </a:spcAft>
              <a:buClr>
                <a:srgbClr val="2D2D8A">
                  <a:lumMod val="75000"/>
                </a:srgbClr>
              </a:buClr>
              <a:defRPr/>
            </a:pPr>
            <a:r>
              <a:rPr lang="en-US" sz="2000" dirty="0">
                <a:latin typeface="+mj-lt"/>
                <a:ea typeface="ＭＳ Ｐゴシック" pitchFamily="-106" charset="-128"/>
              </a:rPr>
              <a:t>No-wrong door approach for obtaining BH Services.  Participant and/or nursing facility can contact the CHC service coordinator, the BH provider, or the BH-MCO to obtain services.  </a:t>
            </a:r>
            <a:endParaRPr lang="en-US" sz="2000" dirty="0">
              <a:highlight>
                <a:srgbClr val="FFFF00"/>
              </a:highlight>
              <a:latin typeface="+mj-lt"/>
              <a:ea typeface="ＭＳ Ｐゴシック" pitchFamily="-106" charset="-128"/>
            </a:endParaRP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Content Placeholder 2"/>
          <p:cNvSpPr>
            <a:spLocks noGrp="1"/>
          </p:cNvSpPr>
          <p:nvPr>
            <p:ph sz="quarter" idx="4294967295"/>
          </p:nvPr>
        </p:nvSpPr>
        <p:spPr>
          <a:xfrm>
            <a:off x="590550" y="1500935"/>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541971"/>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53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SPECIALIZED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Mental health services beyond those that a nursing facility typically provides which is specified in an individualized plan of care that is developed and supervised by an interdisciplinary team.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Services that are of a higher intensity and frequency than other mental health services which are provided by the nursing facility.</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Examples: partial hospitalization, psychiatric outpatient clinic, mental health crisis intervention, mobile mental health treatment, peer support services, mental health targeted case management</a:t>
            </a:r>
          </a:p>
          <a:p>
            <a:pPr marL="0" indent="0">
              <a:lnSpc>
                <a:spcPct val="100000"/>
              </a:lnSpc>
              <a:spcAft>
                <a:spcPts val="600"/>
              </a:spcAft>
              <a:buClr>
                <a:srgbClr val="2D2D8A">
                  <a:lumMod val="75000"/>
                </a:srgbClr>
              </a:buClr>
              <a:buNone/>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7</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601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numCol="2">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Inpatient Psychiatric Hospital</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Inpatient Drug and Alcohol Detox and Rehabilitation</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Psychiatric Partial Hospitalization</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Lab and Diagnostic studies and procedures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Clozapine/Clozaril Support</a:t>
            </a: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a:p>
            <a:pPr>
              <a:lnSpc>
                <a:spcPct val="100000"/>
              </a:lnSpc>
              <a:spcBef>
                <a:spcPts val="600"/>
              </a:spcBef>
              <a:spcAft>
                <a:spcPts val="600"/>
              </a:spcAft>
              <a:buClr>
                <a:srgbClr val="2D2D8A">
                  <a:lumMod val="75000"/>
                </a:srgbClr>
              </a:buClr>
              <a:defRPr/>
            </a:pPr>
            <a:endParaRPr lang="en-US" sz="2000" dirty="0">
              <a:solidFill>
                <a:srgbClr val="000000"/>
              </a:solidFill>
              <a:latin typeface="+mj-lt"/>
              <a:ea typeface="ＭＳ Ｐゴシック" pitchFamily="-106" charset="-128"/>
            </a:endParaRP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Outpatient Psychiatric Clinic</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Drug and Alcohol Outpatient Clinic</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Methadone Maintenance</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Peer Support Services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Mental Health Crisis Intervention Services</a:t>
            </a:r>
          </a:p>
          <a:p>
            <a:pPr>
              <a:lnSpc>
                <a:spcPct val="100000"/>
              </a:lnSpc>
              <a:spcBef>
                <a:spcPts val="600"/>
              </a:spcBef>
              <a:spcAft>
                <a:spcPts val="600"/>
              </a:spcAft>
              <a:buClr>
                <a:srgbClr val="2D2D8A">
                  <a:lumMod val="75000"/>
                </a:srgbClr>
              </a:buClr>
              <a:defRPr/>
            </a:pPr>
            <a:r>
              <a:rPr lang="en-US" sz="2000" dirty="0">
                <a:solidFill>
                  <a:srgbClr val="000000"/>
                </a:solidFill>
                <a:latin typeface="+mj-lt"/>
                <a:ea typeface="ＭＳ Ｐゴシック" pitchFamily="-106" charset="-128"/>
              </a:rPr>
              <a:t>Mental Health Targeted Case Management </a:t>
            </a:r>
          </a:p>
          <a:p>
            <a:pPr marL="0" indent="0">
              <a:lnSpc>
                <a:spcPct val="100000"/>
              </a:lnSpc>
              <a:spcBef>
                <a:spcPts val="600"/>
              </a:spcBef>
              <a:spcAft>
                <a:spcPts val="600"/>
              </a:spcAft>
              <a:buClr>
                <a:srgbClr val="2D2D8A">
                  <a:lumMod val="75000"/>
                </a:srgbClr>
              </a:buClr>
              <a:buNone/>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8</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02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Content Placeholder 2"/>
          <p:cNvSpPr>
            <a:spLocks noGrp="1"/>
          </p:cNvSpPr>
          <p:nvPr>
            <p:ph sz="quarter" idx="4294967295"/>
          </p:nvPr>
        </p:nvSpPr>
        <p:spPr>
          <a:xfrm>
            <a:off x="596348" y="249812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STATE PLAN SERVICES</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Inpatient Psychiatric Hospitalization</a:t>
            </a:r>
            <a:r>
              <a:rPr lang="en-US" sz="2000" dirty="0">
                <a:solidFill>
                  <a:srgbClr val="000000"/>
                </a:solidFill>
                <a:latin typeface="+mj-lt"/>
                <a:ea typeface="ＭＳ Ｐゴシック" pitchFamily="-106" charset="-128"/>
              </a:rPr>
              <a:t>: are for those in need of 24/7 acute, short term psychiatric treatment.  Inpatient services provide the most restrictive level of care.  The setting is locked and focused on providing intensive, short term treatment with the goal of stabilization and discharge to lower levels of care.</a:t>
            </a:r>
          </a:p>
          <a:p>
            <a:pPr>
              <a:lnSpc>
                <a:spcPct val="100000"/>
              </a:lnSpc>
              <a:spcAft>
                <a:spcPts val="600"/>
              </a:spcAft>
              <a:buClr>
                <a:srgbClr val="2D2D8A">
                  <a:lumMod val="75000"/>
                </a:srgbClr>
              </a:buClr>
              <a:defRPr/>
            </a:pPr>
            <a:r>
              <a:rPr lang="en-US" sz="2000" b="1" dirty="0">
                <a:solidFill>
                  <a:srgbClr val="000000"/>
                </a:solidFill>
                <a:latin typeface="+mj-lt"/>
                <a:ea typeface="ＭＳ Ｐゴシック" pitchFamily="-106" charset="-128"/>
              </a:rPr>
              <a:t>Partial Hospitalization</a:t>
            </a:r>
            <a:r>
              <a:rPr lang="en-US" sz="2000" dirty="0">
                <a:solidFill>
                  <a:srgbClr val="000000"/>
                </a:solidFill>
                <a:latin typeface="+mj-lt"/>
                <a:ea typeface="ＭＳ Ｐゴシック" pitchFamily="-106" charset="-128"/>
              </a:rPr>
              <a:t>: are non-residential programs that include psychiatric, psychological and social elements under medical supervision.  These programs must operate at least 3 hours but less than 24 hours in a given day.  Programs offer a combination of group and individual therapy, psychoeducation, medication management and other services.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9</a:t>
            </a:fld>
            <a:endParaRPr lang="en-US" dirty="0"/>
          </a:p>
        </p:txBody>
      </p:sp>
      <p:sp>
        <p:nvSpPr>
          <p:cNvPr id="8" name="Content Placeholder 2"/>
          <p:cNvSpPr>
            <a:spLocks noGrp="1"/>
          </p:cNvSpPr>
          <p:nvPr>
            <p:ph sz="quarter" idx="4294967295"/>
          </p:nvPr>
        </p:nvSpPr>
        <p:spPr>
          <a:xfrm>
            <a:off x="590550" y="1830119"/>
            <a:ext cx="9879330" cy="516514"/>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BEHAVIORAL HEALTH SERVICES</a:t>
            </a:r>
          </a:p>
        </p:txBody>
      </p:sp>
      <p:sp>
        <p:nvSpPr>
          <p:cNvPr id="13" name="Rectangle 12"/>
          <p:cNvSpPr/>
          <p:nvPr/>
        </p:nvSpPr>
        <p:spPr>
          <a:xfrm>
            <a:off x="0" y="187115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4219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86EDB88-B5A8-46B5-A7A9-B99F2A420670}"/>
</file>

<file path=customXml/itemProps2.xml><?xml version="1.0" encoding="utf-8"?>
<ds:datastoreItem xmlns:ds="http://schemas.openxmlformats.org/officeDocument/2006/customXml" ds:itemID="{47725F36-18A2-47BF-A0E9-2B0F493DEF88}"/>
</file>

<file path=customXml/itemProps3.xml><?xml version="1.0" encoding="utf-8"?>
<ds:datastoreItem xmlns:ds="http://schemas.openxmlformats.org/officeDocument/2006/customXml" ds:itemID="{D0769029-42F7-4933-BEC2-58A95E2DB3DE}"/>
</file>

<file path=docProps/app.xml><?xml version="1.0" encoding="utf-8"?>
<Properties xmlns="http://schemas.openxmlformats.org/officeDocument/2006/extended-properties" xmlns:vt="http://schemas.openxmlformats.org/officeDocument/2006/docPropsVTypes">
  <TotalTime>3181</TotalTime>
  <Words>3589</Words>
  <Application>Microsoft Office PowerPoint</Application>
  <PresentationFormat>Widescreen</PresentationFormat>
  <Paragraphs>393</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Wachter, Derek</dc:creator>
  <cp:lastModifiedBy>Wierman, Kristen</cp:lastModifiedBy>
  <cp:revision>199</cp:revision>
  <cp:lastPrinted>2018-05-18T16:30:39Z</cp:lastPrinted>
  <dcterms:created xsi:type="dcterms:W3CDTF">2017-06-13T15:06:07Z</dcterms:created>
  <dcterms:modified xsi:type="dcterms:W3CDTF">2019-05-01T14:31:44Z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25500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