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23.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84" r:id="rId2"/>
    <p:sldMasterId id="2147483696" r:id="rId3"/>
  </p:sldMasterIdLst>
  <p:notesMasterIdLst>
    <p:notesMasterId r:id="rId57"/>
  </p:notesMasterIdLst>
  <p:sldIdLst>
    <p:sldId id="256" r:id="rId4"/>
    <p:sldId id="321" r:id="rId5"/>
    <p:sldId id="350" r:id="rId6"/>
    <p:sldId id="264" r:id="rId7"/>
    <p:sldId id="348" r:id="rId8"/>
    <p:sldId id="286" r:id="rId9"/>
    <p:sldId id="288" r:id="rId10"/>
    <p:sldId id="361" r:id="rId11"/>
    <p:sldId id="298" r:id="rId12"/>
    <p:sldId id="358" r:id="rId13"/>
    <p:sldId id="316" r:id="rId14"/>
    <p:sldId id="284" r:id="rId15"/>
    <p:sldId id="285" r:id="rId16"/>
    <p:sldId id="296" r:id="rId17"/>
    <p:sldId id="295" r:id="rId18"/>
    <p:sldId id="320" r:id="rId19"/>
    <p:sldId id="297" r:id="rId20"/>
    <p:sldId id="290" r:id="rId21"/>
    <p:sldId id="303" r:id="rId22"/>
    <p:sldId id="329" r:id="rId23"/>
    <p:sldId id="314" r:id="rId24"/>
    <p:sldId id="292" r:id="rId25"/>
    <p:sldId id="293" r:id="rId26"/>
    <p:sldId id="351" r:id="rId27"/>
    <p:sldId id="346" r:id="rId28"/>
    <p:sldId id="323" r:id="rId29"/>
    <p:sldId id="307" r:id="rId30"/>
    <p:sldId id="322" r:id="rId31"/>
    <p:sldId id="294" r:id="rId32"/>
    <p:sldId id="344" r:id="rId33"/>
    <p:sldId id="317" r:id="rId34"/>
    <p:sldId id="333" r:id="rId35"/>
    <p:sldId id="391" r:id="rId36"/>
    <p:sldId id="552" r:id="rId37"/>
    <p:sldId id="554" r:id="rId38"/>
    <p:sldId id="301" r:id="rId39"/>
    <p:sldId id="289" r:id="rId40"/>
    <p:sldId id="306" r:id="rId41"/>
    <p:sldId id="343" r:id="rId42"/>
    <p:sldId id="318" r:id="rId43"/>
    <p:sldId id="389" r:id="rId44"/>
    <p:sldId id="390" r:id="rId45"/>
    <p:sldId id="270" r:id="rId46"/>
    <p:sldId id="386" r:id="rId47"/>
    <p:sldId id="309" r:id="rId48"/>
    <p:sldId id="308" r:id="rId49"/>
    <p:sldId id="310" r:id="rId50"/>
    <p:sldId id="332" r:id="rId51"/>
    <p:sldId id="273" r:id="rId52"/>
    <p:sldId id="334" r:id="rId53"/>
    <p:sldId id="272" r:id="rId54"/>
    <p:sldId id="388" r:id="rId55"/>
    <p:sldId id="281" r:id="rId56"/>
  </p:sldIdLst>
  <p:sldSz cx="12192000" cy="6858000"/>
  <p:notesSz cx="69469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76133A1-E1F8-4E61-B5E0-702D75A0E5DC}">
          <p14:sldIdLst>
            <p14:sldId id="256"/>
            <p14:sldId id="321"/>
            <p14:sldId id="350"/>
            <p14:sldId id="264"/>
            <p14:sldId id="348"/>
            <p14:sldId id="286"/>
            <p14:sldId id="288"/>
            <p14:sldId id="361"/>
            <p14:sldId id="298"/>
            <p14:sldId id="358"/>
            <p14:sldId id="316"/>
            <p14:sldId id="284"/>
            <p14:sldId id="285"/>
            <p14:sldId id="296"/>
            <p14:sldId id="295"/>
            <p14:sldId id="320"/>
            <p14:sldId id="297"/>
            <p14:sldId id="290"/>
            <p14:sldId id="303"/>
            <p14:sldId id="329"/>
            <p14:sldId id="314"/>
            <p14:sldId id="292"/>
            <p14:sldId id="293"/>
            <p14:sldId id="351"/>
            <p14:sldId id="346"/>
            <p14:sldId id="323"/>
            <p14:sldId id="307"/>
            <p14:sldId id="322"/>
            <p14:sldId id="294"/>
            <p14:sldId id="344"/>
            <p14:sldId id="317"/>
            <p14:sldId id="333"/>
            <p14:sldId id="391"/>
            <p14:sldId id="552"/>
            <p14:sldId id="554"/>
            <p14:sldId id="301"/>
            <p14:sldId id="289"/>
            <p14:sldId id="306"/>
            <p14:sldId id="343"/>
            <p14:sldId id="318"/>
            <p14:sldId id="389"/>
            <p14:sldId id="390"/>
            <p14:sldId id="270"/>
            <p14:sldId id="386"/>
            <p14:sldId id="309"/>
            <p14:sldId id="308"/>
            <p14:sldId id="310"/>
            <p14:sldId id="332"/>
            <p14:sldId id="273"/>
            <p14:sldId id="334"/>
            <p14:sldId id="272"/>
            <p14:sldId id="388"/>
            <p14:sldId id="28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61"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C7E7"/>
    <a:srgbClr val="002060"/>
    <a:srgbClr val="569FD3"/>
    <a:srgbClr val="5B9BD5"/>
    <a:srgbClr val="FF2060"/>
    <a:srgbClr val="F4B183"/>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239" autoAdjust="0"/>
    <p:restoredTop sz="81952" autoAdjust="0"/>
  </p:normalViewPr>
  <p:slideViewPr>
    <p:cSldViewPr snapToGrid="0">
      <p:cViewPr varScale="1">
        <p:scale>
          <a:sx n="51" d="100"/>
          <a:sy n="51" d="100"/>
        </p:scale>
        <p:origin x="108" y="438"/>
      </p:cViewPr>
      <p:guideLst>
        <p:guide orient="horz" pos="2160"/>
        <p:guide pos="3840"/>
      </p:guideLst>
    </p:cSldViewPr>
  </p:slideViewPr>
  <p:notesTextViewPr>
    <p:cViewPr>
      <p:scale>
        <a:sx n="1" d="1"/>
        <a:sy n="1" d="1"/>
      </p:scale>
      <p:origin x="0" y="0"/>
    </p:cViewPr>
  </p:notesTextViewPr>
  <p:sorterViewPr>
    <p:cViewPr>
      <p:scale>
        <a:sx n="100" d="100"/>
        <a:sy n="100" d="100"/>
      </p:scale>
      <p:origin x="0" y="-17587"/>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customXml" Target="../customXml/item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commentAuthors" Target="commentAuthors.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customXml" Target="../customXml/item2.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65"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5160"/>
          </a:xfrm>
          <a:prstGeom prst="rect">
            <a:avLst/>
          </a:prstGeom>
        </p:spPr>
        <p:txBody>
          <a:bodyPr vert="horz" lIns="92665" tIns="46333" rIns="92665" bIns="46333" rtlCol="0"/>
          <a:lstStyle>
            <a:lvl1pPr algn="l">
              <a:defRPr sz="1200"/>
            </a:lvl1pPr>
          </a:lstStyle>
          <a:p>
            <a:endParaRPr lang="en-US"/>
          </a:p>
        </p:txBody>
      </p:sp>
      <p:sp>
        <p:nvSpPr>
          <p:cNvPr id="3" name="Date Placeholder 2"/>
          <p:cNvSpPr>
            <a:spLocks noGrp="1"/>
          </p:cNvSpPr>
          <p:nvPr>
            <p:ph type="dt" idx="1"/>
          </p:nvPr>
        </p:nvSpPr>
        <p:spPr>
          <a:xfrm>
            <a:off x="3934969" y="0"/>
            <a:ext cx="3010323" cy="465160"/>
          </a:xfrm>
          <a:prstGeom prst="rect">
            <a:avLst/>
          </a:prstGeom>
        </p:spPr>
        <p:txBody>
          <a:bodyPr vert="horz" lIns="92665" tIns="46333" rIns="92665" bIns="46333" rtlCol="0"/>
          <a:lstStyle>
            <a:lvl1pPr algn="r">
              <a:defRPr sz="1200"/>
            </a:lvl1pPr>
          </a:lstStyle>
          <a:p>
            <a:fld id="{F104008A-2BC3-4334-AC4B-F443E56E1442}" type="datetimeFigureOut">
              <a:rPr lang="en-US" smtClean="0"/>
              <a:t>5/9/2019</a:t>
            </a:fld>
            <a:endParaRPr lang="en-US"/>
          </a:p>
        </p:txBody>
      </p:sp>
      <p:sp>
        <p:nvSpPr>
          <p:cNvPr id="4" name="Slide Image Placeholder 3"/>
          <p:cNvSpPr>
            <a:spLocks noGrp="1" noRot="1" noChangeAspect="1"/>
          </p:cNvSpPr>
          <p:nvPr>
            <p:ph type="sldImg" idx="2"/>
          </p:nvPr>
        </p:nvSpPr>
        <p:spPr>
          <a:xfrm>
            <a:off x="692150" y="1158875"/>
            <a:ext cx="5562600" cy="3128963"/>
          </a:xfrm>
          <a:prstGeom prst="rect">
            <a:avLst/>
          </a:prstGeom>
          <a:noFill/>
          <a:ln w="12700">
            <a:solidFill>
              <a:prstClr val="black"/>
            </a:solidFill>
          </a:ln>
        </p:spPr>
        <p:txBody>
          <a:bodyPr vert="horz" lIns="92665" tIns="46333" rIns="92665" bIns="46333" rtlCol="0" anchor="ctr"/>
          <a:lstStyle/>
          <a:p>
            <a:endParaRPr lang="en-US"/>
          </a:p>
        </p:txBody>
      </p:sp>
      <p:sp>
        <p:nvSpPr>
          <p:cNvPr id="5" name="Notes Placeholder 4"/>
          <p:cNvSpPr>
            <a:spLocks noGrp="1"/>
          </p:cNvSpPr>
          <p:nvPr>
            <p:ph type="body" sz="quarter" idx="3"/>
          </p:nvPr>
        </p:nvSpPr>
        <p:spPr>
          <a:xfrm>
            <a:off x="694690" y="4461669"/>
            <a:ext cx="5557520" cy="3650456"/>
          </a:xfrm>
          <a:prstGeom prst="rect">
            <a:avLst/>
          </a:prstGeom>
        </p:spPr>
        <p:txBody>
          <a:bodyPr vert="horz" lIns="92665" tIns="46333" rIns="92665" bIns="463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05841"/>
            <a:ext cx="3010323" cy="465159"/>
          </a:xfrm>
          <a:prstGeom prst="rect">
            <a:avLst/>
          </a:prstGeom>
        </p:spPr>
        <p:txBody>
          <a:bodyPr vert="horz" lIns="92665" tIns="46333" rIns="92665" bIns="46333" rtlCol="0" anchor="b"/>
          <a:lstStyle>
            <a:lvl1pPr algn="l">
              <a:defRPr sz="1200"/>
            </a:lvl1pPr>
          </a:lstStyle>
          <a:p>
            <a:endParaRPr lang="en-US"/>
          </a:p>
        </p:txBody>
      </p:sp>
      <p:sp>
        <p:nvSpPr>
          <p:cNvPr id="7" name="Slide Number Placeholder 6"/>
          <p:cNvSpPr>
            <a:spLocks noGrp="1"/>
          </p:cNvSpPr>
          <p:nvPr>
            <p:ph type="sldNum" sz="quarter" idx="5"/>
          </p:nvPr>
        </p:nvSpPr>
        <p:spPr>
          <a:xfrm>
            <a:off x="3934969" y="8805841"/>
            <a:ext cx="3010323" cy="465159"/>
          </a:xfrm>
          <a:prstGeom prst="rect">
            <a:avLst/>
          </a:prstGeom>
        </p:spPr>
        <p:txBody>
          <a:bodyPr vert="horz" lIns="92665" tIns="46333" rIns="92665" bIns="46333" rtlCol="0" anchor="b"/>
          <a:lstStyle>
            <a:lvl1pPr algn="r">
              <a:defRPr sz="1200"/>
            </a:lvl1pPr>
          </a:lstStyle>
          <a:p>
            <a:fld id="{418DF851-55FE-47DA-B2FE-0724CB0CD71B}" type="slidenum">
              <a:rPr lang="en-US" smtClean="0"/>
              <a:t>‹#›</a:t>
            </a:fld>
            <a:endParaRPr lang="en-US"/>
          </a:p>
        </p:txBody>
      </p:sp>
    </p:spTree>
    <p:extLst>
      <p:ext uri="{BB962C8B-B14F-4D97-AF65-F5344CB8AC3E}">
        <p14:creationId xmlns:p14="http://schemas.microsoft.com/office/powerpoint/2010/main" val="272222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Safeguards are built into the CHC agreement to provide both provider agencies and participants with advance notice when a provider is being terminated, whether it be at the end of the continuity of care period or at any other time.  OLTL must be informed in writing 90 days prior to a CHC-MCO termination of a provider; and CHC participants must be informed by the CHC-MCO 45 days prior to a provider’s termination.</a:t>
            </a:r>
          </a:p>
        </p:txBody>
      </p:sp>
      <p:sp>
        <p:nvSpPr>
          <p:cNvPr id="4" name="Slide Number Placeholder 3"/>
          <p:cNvSpPr>
            <a:spLocks noGrp="1"/>
          </p:cNvSpPr>
          <p:nvPr>
            <p:ph type="sldNum" sz="quarter" idx="10"/>
          </p:nvPr>
        </p:nvSpPr>
        <p:spPr/>
        <p:txBody>
          <a:bodyPr/>
          <a:lstStyle/>
          <a:p>
            <a:fld id="{418DF851-55FE-47DA-B2FE-0724CB0CD71B}" type="slidenum">
              <a:rPr lang="en-US" smtClean="0"/>
              <a:t>5</a:t>
            </a:fld>
            <a:endParaRPr lang="en-US"/>
          </a:p>
        </p:txBody>
      </p:sp>
    </p:spTree>
    <p:extLst>
      <p:ext uri="{BB962C8B-B14F-4D97-AF65-F5344CB8AC3E}">
        <p14:creationId xmlns:p14="http://schemas.microsoft.com/office/powerpoint/2010/main" val="1537716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DDA46-D67A-4F9A-8C33-B413BBCB5072}" type="slidenum">
              <a:rPr lang="en-US" smtClean="0"/>
              <a:t>52</a:t>
            </a:fld>
            <a:endParaRPr lang="en-US" dirty="0"/>
          </a:p>
        </p:txBody>
      </p:sp>
    </p:spTree>
    <p:extLst>
      <p:ext uri="{BB962C8B-B14F-4D97-AF65-F5344CB8AC3E}">
        <p14:creationId xmlns:p14="http://schemas.microsoft.com/office/powerpoint/2010/main" val="4194830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1" u="sng" dirty="0"/>
              <a:t>FYI  Bullet 2 -- Report doesn’t currently exist)</a:t>
            </a:r>
          </a:p>
        </p:txBody>
      </p:sp>
      <p:sp>
        <p:nvSpPr>
          <p:cNvPr id="4" name="Slide Number Placeholder 3"/>
          <p:cNvSpPr>
            <a:spLocks noGrp="1"/>
          </p:cNvSpPr>
          <p:nvPr>
            <p:ph type="sldNum" sz="quarter" idx="10"/>
          </p:nvPr>
        </p:nvSpPr>
        <p:spPr/>
        <p:txBody>
          <a:bodyPr/>
          <a:lstStyle/>
          <a:p>
            <a:fld id="{418DF851-55FE-47DA-B2FE-0724CB0CD71B}" type="slidenum">
              <a:rPr lang="en-US" smtClean="0"/>
              <a:t>13</a:t>
            </a:fld>
            <a:endParaRPr lang="en-US"/>
          </a:p>
        </p:txBody>
      </p:sp>
    </p:spTree>
    <p:extLst>
      <p:ext uri="{BB962C8B-B14F-4D97-AF65-F5344CB8AC3E}">
        <p14:creationId xmlns:p14="http://schemas.microsoft.com/office/powerpoint/2010/main" val="3904301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traditional Medicare</a:t>
            </a:r>
            <a:r>
              <a:rPr lang="en-US" baseline="0" dirty="0"/>
              <a:t> does not cover personal assistance services, s</a:t>
            </a:r>
            <a:r>
              <a:rPr lang="en-US" dirty="0"/>
              <a:t>ome</a:t>
            </a:r>
            <a:r>
              <a:rPr lang="en-US" baseline="0" dirty="0"/>
              <a:t> Medicare Advantage or Special Needs plans have decided to cover personal assistance services.  In this case, the Medicare Advantage plan or Special Needs plan should cover the service before CHC.  The CHC Service Coordinator and Personal Assistance Agency should check with Medicare Advantage or SNP plans to determine coverage. </a:t>
            </a:r>
            <a:endParaRPr lang="en-US" dirty="0"/>
          </a:p>
        </p:txBody>
      </p:sp>
      <p:sp>
        <p:nvSpPr>
          <p:cNvPr id="4" name="Slide Number Placeholder 3"/>
          <p:cNvSpPr>
            <a:spLocks noGrp="1"/>
          </p:cNvSpPr>
          <p:nvPr>
            <p:ph type="sldNum" sz="quarter" idx="10"/>
          </p:nvPr>
        </p:nvSpPr>
        <p:spPr/>
        <p:txBody>
          <a:bodyPr/>
          <a:lstStyle/>
          <a:p>
            <a:fld id="{418DF851-55FE-47DA-B2FE-0724CB0CD71B}" type="slidenum">
              <a:rPr lang="en-US" smtClean="0"/>
              <a:t>16</a:t>
            </a:fld>
            <a:endParaRPr lang="en-US"/>
          </a:p>
        </p:txBody>
      </p:sp>
    </p:spTree>
    <p:extLst>
      <p:ext uri="{BB962C8B-B14F-4D97-AF65-F5344CB8AC3E}">
        <p14:creationId xmlns:p14="http://schemas.microsoft.com/office/powerpoint/2010/main" val="3520211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following chart for breakdown.</a:t>
            </a:r>
          </a:p>
          <a:p>
            <a:endParaRPr lang="en-US" dirty="0"/>
          </a:p>
        </p:txBody>
      </p:sp>
      <p:sp>
        <p:nvSpPr>
          <p:cNvPr id="4" name="Slide Number Placeholder 3"/>
          <p:cNvSpPr>
            <a:spLocks noGrp="1"/>
          </p:cNvSpPr>
          <p:nvPr>
            <p:ph type="sldNum" sz="quarter" idx="10"/>
          </p:nvPr>
        </p:nvSpPr>
        <p:spPr/>
        <p:txBody>
          <a:bodyPr/>
          <a:lstStyle/>
          <a:p>
            <a:fld id="{418DF851-55FE-47DA-B2FE-0724CB0CD71B}" type="slidenum">
              <a:rPr lang="en-US" smtClean="0"/>
              <a:t>24</a:t>
            </a:fld>
            <a:endParaRPr lang="en-US"/>
          </a:p>
        </p:txBody>
      </p:sp>
    </p:spTree>
    <p:extLst>
      <p:ext uri="{BB962C8B-B14F-4D97-AF65-F5344CB8AC3E}">
        <p14:creationId xmlns:p14="http://schemas.microsoft.com/office/powerpoint/2010/main" val="3960702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who is responsible for both the payment and coordination of different types of transportation under CHC.</a:t>
            </a:r>
          </a:p>
          <a:p>
            <a:endParaRPr lang="en-US" dirty="0"/>
          </a:p>
        </p:txBody>
      </p:sp>
      <p:sp>
        <p:nvSpPr>
          <p:cNvPr id="4" name="Slide Number Placeholder 3"/>
          <p:cNvSpPr>
            <a:spLocks noGrp="1"/>
          </p:cNvSpPr>
          <p:nvPr>
            <p:ph type="sldNum" sz="quarter" idx="10"/>
          </p:nvPr>
        </p:nvSpPr>
        <p:spPr/>
        <p:txBody>
          <a:bodyPr/>
          <a:lstStyle/>
          <a:p>
            <a:fld id="{418DF851-55FE-47DA-B2FE-0724CB0CD71B}" type="slidenum">
              <a:rPr lang="en-US" smtClean="0"/>
              <a:t>25</a:t>
            </a:fld>
            <a:endParaRPr lang="en-US"/>
          </a:p>
        </p:txBody>
      </p:sp>
    </p:spTree>
    <p:extLst>
      <p:ext uri="{BB962C8B-B14F-4D97-AF65-F5344CB8AC3E}">
        <p14:creationId xmlns:p14="http://schemas.microsoft.com/office/powerpoint/2010/main" val="2691293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8DF851-55FE-47DA-B2FE-0724CB0CD71B}" type="slidenum">
              <a:rPr lang="en-US" smtClean="0"/>
              <a:t>28</a:t>
            </a:fld>
            <a:endParaRPr lang="en-US"/>
          </a:p>
        </p:txBody>
      </p:sp>
    </p:spTree>
    <p:extLst>
      <p:ext uri="{BB962C8B-B14F-4D97-AF65-F5344CB8AC3E}">
        <p14:creationId xmlns:p14="http://schemas.microsoft.com/office/powerpoint/2010/main" val="2178885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Defer to MCOs for additional details.</a:t>
            </a:r>
          </a:p>
        </p:txBody>
      </p:sp>
      <p:sp>
        <p:nvSpPr>
          <p:cNvPr id="4" name="Slide Number Placeholder 3"/>
          <p:cNvSpPr>
            <a:spLocks noGrp="1"/>
          </p:cNvSpPr>
          <p:nvPr>
            <p:ph type="sldNum" sz="quarter" idx="5"/>
          </p:nvPr>
        </p:nvSpPr>
        <p:spPr/>
        <p:txBody>
          <a:bodyPr/>
          <a:lstStyle/>
          <a:p>
            <a:fld id="{418DF851-55FE-47DA-B2FE-0724CB0CD71B}" type="slidenum">
              <a:rPr lang="en-US" smtClean="0"/>
              <a:t>36</a:t>
            </a:fld>
            <a:endParaRPr lang="en-US"/>
          </a:p>
        </p:txBody>
      </p:sp>
    </p:spTree>
    <p:extLst>
      <p:ext uri="{BB962C8B-B14F-4D97-AF65-F5344CB8AC3E}">
        <p14:creationId xmlns:p14="http://schemas.microsoft.com/office/powerpoint/2010/main" val="4266594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15F925-4CBB-496D-8089-201616F34CB4}"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4276025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D364CE-6072-45CB-A2AE-C0A724A42E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0604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470A7D-CDF9-442C-8E2F-1B0D8CABE127}" type="datetime1">
              <a:rPr lang="en-US" smtClean="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2091445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C48A1F-3108-4358-B125-B5BEAFAED19D}" type="datetime1">
              <a:rPr lang="en-US" smtClean="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455079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D08E18-E129-4CD5-BF03-FF5A15371EA3}" type="datetime1">
              <a:rPr lang="en-US" smtClean="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91638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F807F6-5BFC-4245-AA50-1EC3F7110788}" type="datetime1">
              <a:rPr lang="en-US" smtClean="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336404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576AB7-D098-493B-AB6B-8F44560FFE65}" type="datetime1">
              <a:rPr lang="en-US" smtClean="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3030877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9A2F7C-870E-43BE-A29C-E30D83D2BE6A}" type="datetime1">
              <a:rPr lang="en-US" smtClean="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3368700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525014-0117-4AC6-B57C-E49C7CF4715B}" type="datetime1">
              <a:rPr lang="en-US" smtClean="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266373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8FEFB1-F460-4FC7-AF19-4CA5531AAC97}" type="datetime1">
              <a:rPr lang="en-US" smtClean="0"/>
              <a:t>5/9/2019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3686523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102B34-9351-4B27-B129-0A4505250363}" type="datetime1">
              <a:rPr lang="en-US" smtClean="0"/>
              <a:t>5/9/2019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057026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DB01E1-8F07-47F0-AA1A-B9CEDE60FB98}" type="datetime1">
              <a:rPr lang="en-US" smtClean="0"/>
              <a:t>5/9/2019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9904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7868F2-94B6-46FE-A98F-D366DAE526B7}" type="datetime1">
              <a:rPr lang="en-US" smtClean="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2349129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620DC1-95D6-4981-B9CE-6B4ACF6A561C}" type="datetime1">
              <a:rPr lang="en-US" smtClean="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2512366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4B55BA-6A72-41B8-8021-77EC74B1C016}" type="datetime1">
              <a:rPr lang="en-US" smtClean="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226680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1BC316-66ED-4EEA-9909-E0690F0E740D}" type="datetime1">
              <a:rPr lang="en-US" smtClean="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089656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3B686A-3306-4E3B-989F-5883D184EB56}" type="datetime1">
              <a:rPr lang="en-US" smtClean="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25236687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BBC504A-37E1-485A-8743-D99BD77768C4}" type="datetime1">
              <a:rPr lang="en-US" smtClean="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712846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C64872-133B-4FA9-88BD-791B09B8053E}" type="datetime1">
              <a:rPr lang="en-US" smtClean="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51924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086AEC-4BC4-4769-8BDA-C8DA1E624232}" type="datetime1">
              <a:rPr lang="en-US" smtClean="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40105303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F8A80D-C243-4325-8D31-EBA31CE91B3D}" type="datetime1">
              <a:rPr lang="en-US" smtClean="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480319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CB4C72-E7C3-432F-A699-743214C9EB5B}" type="datetime1">
              <a:rPr lang="en-US" smtClean="0"/>
              <a:t>5/9/2019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3146577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43231D-58C3-4141-A74B-B62FBA93F16D}" type="datetime1">
              <a:rPr lang="en-US" smtClean="0"/>
              <a:t>5/9/2019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33806057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3E3D0-8F87-4845-8377-10343F446D59}" type="datetime1">
              <a:rPr lang="en-US" smtClean="0"/>
              <a:t>5/9/2019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3826435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9651CF-1C97-4434-A00D-1F61A770324A}" type="datetime1">
              <a:rPr lang="en-US" smtClean="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34302777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0DAC7B-B064-4BDB-BCCA-9B5C34AF1804}" type="datetime1">
              <a:rPr lang="en-US" smtClean="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2468110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364EC6-A650-4F90-B465-547DFAB94B20}" type="datetime1">
              <a:rPr lang="en-US" smtClean="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37944663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2F4355-22D0-4B3B-999D-5F29319166B8}" type="datetime1">
              <a:rPr lang="en-US" smtClean="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26255350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83B4D7-F2B0-40BA-90EA-7C2A0579EEF0}" type="datetime1">
              <a:rPr lang="en-US" smtClean="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2412058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2B0D65-1C30-4DA6-8D27-BB6753020948}" type="datetime1">
              <a:rPr lang="en-US" smtClean="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041602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0EF63E-52E7-44CF-A46D-F87A880C06F8}" type="datetime1">
              <a:rPr lang="en-US" smtClean="0"/>
              <a:t>5/9/2019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570388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D3AAC0-A848-4669-BDC0-67E9516B1B53}" type="datetime1">
              <a:rPr lang="en-US" smtClean="0"/>
              <a:t>5/9/2019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248398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94E8D7-08F0-4211-B528-F77B30AAF6ED}" type="datetime1">
              <a:rPr lang="en-US" smtClean="0"/>
              <a:t>5/9/2019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4150442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002898-8914-4503-9CD3-9C49AF08CE15}" type="datetime1">
              <a:rPr lang="en-US" smtClean="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295694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4E34B1-D8DE-4CCB-BA4D-E3B7454CB62B}" type="datetime1">
              <a:rPr lang="en-US" smtClean="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79922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F05C1B-CE84-492E-8B2B-DE6427BB862F}" type="datetime1">
              <a:rPr lang="en-US" smtClean="0"/>
              <a:t>5/9/2019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27379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EB908-D14B-4B79-9273-27B0AA618532}" type="slidenum">
              <a:rPr lang="en-US" smtClean="0"/>
              <a:t>‹#›</a:t>
            </a:fld>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8" name="Rectangle 7"/>
          <p:cNvSpPr/>
          <p:nvPr userDrawn="1"/>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9" name="Rectangle 8"/>
          <p:cNvSpPr/>
          <p:nvPr userDrawn="1"/>
        </p:nvSpPr>
        <p:spPr>
          <a:xfrm>
            <a:off x="0" y="619126"/>
            <a:ext cx="276225" cy="15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399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C92098-3CC3-49D1-9E9C-012B45EADE3C}" type="datetime1">
              <a:rPr lang="en-US" smtClean="0"/>
              <a:t>5/9/2019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17378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EB908-D14B-4B79-9273-27B0AA618532}" type="slidenum">
              <a:rPr lang="en-US" smtClean="0"/>
              <a:t>‹#›</a:t>
            </a:fld>
            <a:endParaRPr lang="en-US" dirty="0"/>
          </a:p>
        </p:txBody>
      </p:sp>
    </p:spTree>
    <p:extLst>
      <p:ext uri="{BB962C8B-B14F-4D97-AF65-F5344CB8AC3E}">
        <p14:creationId xmlns:p14="http://schemas.microsoft.com/office/powerpoint/2010/main" val="6742509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CA34BA-BFD6-48D4-B8FA-E33B76DDE3B4}" type="datetime1">
              <a:rPr lang="en-US" smtClean="0"/>
              <a:t>5/9/2019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EB908-D14B-4B79-9273-27B0AA618532}" type="slidenum">
              <a:rPr lang="en-US" smtClean="0"/>
              <a:t>‹#›</a:t>
            </a:fld>
            <a:endParaRPr lang="en-US" dirty="0"/>
          </a:p>
        </p:txBody>
      </p:sp>
    </p:spTree>
    <p:extLst>
      <p:ext uri="{BB962C8B-B14F-4D97-AF65-F5344CB8AC3E}">
        <p14:creationId xmlns:p14="http://schemas.microsoft.com/office/powerpoint/2010/main" val="19780150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dhs.pa.gov/publications/forproviders/QuickTip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dhs.pa.gov/provider/billinginformation/electronicvisitverification/index.ht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enrollchc.co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enrollchc.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dhs.pa.gov/communitypartners/informationforadvocatesandstakeholders/mltss" TargetMode="External"/><Relationship Id="rId5" Type="http://schemas.openxmlformats.org/officeDocument/2006/relationships/hyperlink" Target="http://www.healthchoices.pa.gov/" TargetMode="External"/><Relationship Id="rId4" Type="http://schemas.openxmlformats.org/officeDocument/2006/relationships/hyperlink" Target="http://listserv.dpw.state.pa.us/oltl-community-healthchoices.html"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healthchoices.pa.go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www.upmchealthplan.com/chc"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pahealthwellness.com/" TargetMode="External"/><Relationship Id="rId5" Type="http://schemas.openxmlformats.org/officeDocument/2006/relationships/image" Target="../media/image8.png"/><Relationship Id="rId4"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59" y="449705"/>
            <a:ext cx="5851282" cy="168943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5455" y="5414027"/>
            <a:ext cx="1847850" cy="933450"/>
          </a:xfrm>
          <a:prstGeom prst="rect">
            <a:avLst/>
          </a:prstGeom>
        </p:spPr>
      </p:pic>
      <p:sp>
        <p:nvSpPr>
          <p:cNvPr id="8" name="TextBox 7"/>
          <p:cNvSpPr txBox="1"/>
          <p:nvPr/>
        </p:nvSpPr>
        <p:spPr>
          <a:xfrm>
            <a:off x="1433110" y="2234216"/>
            <a:ext cx="9060873" cy="1138773"/>
          </a:xfrm>
          <a:prstGeom prst="rect">
            <a:avLst/>
          </a:prstGeom>
          <a:noFill/>
        </p:spPr>
        <p:txBody>
          <a:bodyPr wrap="square" rtlCol="0">
            <a:spAutoFit/>
          </a:bodyPr>
          <a:lstStyle/>
          <a:p>
            <a:pPr algn="ctr"/>
            <a:r>
              <a:rPr lang="en-US" sz="4400" dirty="0">
                <a:solidFill>
                  <a:schemeClr val="bg1"/>
                </a:solidFill>
                <a:latin typeface="Arial Black" panose="020B0A04020102020204" pitchFamily="34" charset="0"/>
              </a:rPr>
              <a:t>HCBS PROVIDER OVERVIEW</a:t>
            </a:r>
          </a:p>
          <a:p>
            <a:pPr algn="ctr"/>
            <a:r>
              <a:rPr lang="en-US" sz="2400" spc="300"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CHC PHASE 3 PROVIDER SUMMIT</a:t>
            </a:r>
          </a:p>
        </p:txBody>
      </p:sp>
      <p:cxnSp>
        <p:nvCxnSpPr>
          <p:cNvPr id="10" name="Straight Connector 9"/>
          <p:cNvCxnSpPr/>
          <p:nvPr/>
        </p:nvCxnSpPr>
        <p:spPr>
          <a:xfrm flipH="1">
            <a:off x="282633" y="6424525"/>
            <a:ext cx="47964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072919" y="6424525"/>
            <a:ext cx="47964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46760" y="4849538"/>
            <a:ext cx="5486399" cy="1569660"/>
          </a:xfrm>
          <a:prstGeom prst="rect">
            <a:avLst/>
          </a:prstGeom>
          <a:noFill/>
        </p:spPr>
        <p:txBody>
          <a:bodyPr wrap="square" rtlCol="0">
            <a:spAutoFit/>
          </a:bodyPr>
          <a:lstStyle/>
          <a:p>
            <a:pPr eaLnBrk="0" fontAlgn="base" hangingPunct="0">
              <a:spcBef>
                <a:spcPct val="0"/>
              </a:spcBef>
              <a:spcAft>
                <a:spcPct val="0"/>
              </a:spcAft>
            </a:pPr>
            <a:r>
              <a:rPr lang="en-US" sz="2000" b="1" dirty="0">
                <a:solidFill>
                  <a:schemeClr val="bg1"/>
                </a:solidFill>
                <a:latin typeface="Aharoni" panose="02010803020104030203" pitchFamily="2" charset="-79"/>
                <a:cs typeface="Aharoni" panose="02010803020104030203" pitchFamily="2" charset="-79"/>
              </a:rPr>
              <a:t>Michael Hale</a:t>
            </a:r>
            <a:br>
              <a:rPr lang="en-US" sz="2000" b="1" dirty="0">
                <a:solidFill>
                  <a:schemeClr val="bg1"/>
                </a:solidFill>
                <a:latin typeface="Aharoni" panose="02010803020104030203" pitchFamily="2" charset="-79"/>
                <a:cs typeface="Aharoni" panose="02010803020104030203" pitchFamily="2" charset="-79"/>
              </a:rPr>
            </a:br>
            <a:r>
              <a:rPr lang="en-US" sz="2000" b="1" dirty="0">
                <a:solidFill>
                  <a:schemeClr val="bg1"/>
                </a:solidFill>
                <a:latin typeface="Aharoni" panose="02010803020104030203" pitchFamily="2" charset="-79"/>
                <a:cs typeface="Aharoni" panose="02010803020104030203" pitchFamily="2" charset="-79"/>
              </a:rPr>
              <a:t>Jennifer Hale</a:t>
            </a:r>
          </a:p>
          <a:p>
            <a:pPr eaLnBrk="0" fontAlgn="base" hangingPunct="0">
              <a:spcBef>
                <a:spcPct val="0"/>
              </a:spcBef>
              <a:spcAft>
                <a:spcPct val="0"/>
              </a:spcAft>
            </a:pPr>
            <a:r>
              <a:rPr lang="en-US" sz="2000" b="1" dirty="0">
                <a:solidFill>
                  <a:schemeClr val="bg1"/>
                </a:solidFill>
                <a:latin typeface="Aharoni" panose="02010803020104030203" pitchFamily="2" charset="-79"/>
                <a:cs typeface="Aharoni" panose="02010803020104030203" pitchFamily="2" charset="-79"/>
              </a:rPr>
              <a:t>Kim Barge</a:t>
            </a:r>
          </a:p>
          <a:p>
            <a:pPr eaLnBrk="0" fontAlgn="base" hangingPunct="0">
              <a:spcBef>
                <a:spcPct val="0"/>
              </a:spcBef>
              <a:spcAft>
                <a:spcPct val="0"/>
              </a:spcAft>
            </a:pPr>
            <a:r>
              <a:rPr lang="en-US" b="1" dirty="0">
                <a:solidFill>
                  <a:schemeClr val="bg1"/>
                </a:solidFill>
              </a:rPr>
              <a:t>Office of Long-Term Living</a:t>
            </a:r>
          </a:p>
          <a:p>
            <a:pPr eaLnBrk="0" fontAlgn="base" hangingPunct="0">
              <a:spcBef>
                <a:spcPct val="0"/>
              </a:spcBef>
              <a:spcAft>
                <a:spcPct val="0"/>
              </a:spcAft>
            </a:pPr>
            <a:r>
              <a:rPr lang="en-US" b="1" dirty="0">
                <a:solidFill>
                  <a:schemeClr val="bg1"/>
                </a:solidFill>
              </a:rPr>
              <a:t>Department of Human Service</a:t>
            </a:r>
            <a:r>
              <a:rPr lang="en-US" dirty="0">
                <a:solidFill>
                  <a:schemeClr val="bg1"/>
                </a:solidFill>
              </a:rPr>
              <a:t>s</a:t>
            </a:r>
          </a:p>
        </p:txBody>
      </p:sp>
      <p:sp>
        <p:nvSpPr>
          <p:cNvPr id="13" name="TextBox 12"/>
          <p:cNvSpPr txBox="1"/>
          <p:nvPr/>
        </p:nvSpPr>
        <p:spPr>
          <a:xfrm>
            <a:off x="8248454" y="4480206"/>
            <a:ext cx="3620908" cy="369332"/>
          </a:xfrm>
          <a:prstGeom prst="rect">
            <a:avLst/>
          </a:prstGeom>
          <a:noFill/>
        </p:spPr>
        <p:txBody>
          <a:bodyPr wrap="square" rtlCol="0">
            <a:spAutoFit/>
          </a:bodyPr>
          <a:lstStyle/>
          <a:p>
            <a:pPr algn="r" eaLnBrk="0" fontAlgn="base" hangingPunct="0">
              <a:spcBef>
                <a:spcPct val="0"/>
              </a:spcBef>
              <a:spcAft>
                <a:spcPct val="0"/>
              </a:spcAft>
            </a:pPr>
            <a:endParaRPr lang="en-US" dirty="0">
              <a:solidFill>
                <a:schemeClr val="bg1"/>
              </a:solidFill>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1</a:t>
            </a:fld>
            <a:endParaRPr lang="en-US" dirty="0"/>
          </a:p>
        </p:txBody>
      </p:sp>
      <p:sp>
        <p:nvSpPr>
          <p:cNvPr id="3" name="TextBox 2"/>
          <p:cNvSpPr txBox="1"/>
          <p:nvPr/>
        </p:nvSpPr>
        <p:spPr>
          <a:xfrm>
            <a:off x="5480462" y="6440670"/>
            <a:ext cx="1510319" cy="369332"/>
          </a:xfrm>
          <a:prstGeom prst="rect">
            <a:avLst/>
          </a:prstGeom>
          <a:noFill/>
        </p:spPr>
        <p:txBody>
          <a:bodyPr wrap="square" rtlCol="0">
            <a:spAutoFit/>
          </a:bodyPr>
          <a:lstStyle/>
          <a:p>
            <a:pPr algn="ctr"/>
            <a:r>
              <a:rPr lang="en-US" dirty="0">
                <a:solidFill>
                  <a:schemeClr val="accent1">
                    <a:lumMod val="60000"/>
                    <a:lumOff val="40000"/>
                  </a:schemeClr>
                </a:solidFill>
              </a:rPr>
              <a:t>June 2018</a:t>
            </a:r>
          </a:p>
        </p:txBody>
      </p:sp>
    </p:spTree>
    <p:extLst>
      <p:ext uri="{BB962C8B-B14F-4D97-AF65-F5344CB8AC3E}">
        <p14:creationId xmlns:p14="http://schemas.microsoft.com/office/powerpoint/2010/main" val="2803847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486848" y="666749"/>
            <a:ext cx="10944225" cy="5972175"/>
          </a:xfrm>
          <a:prstGeom prst="rect">
            <a:avLst/>
          </a:prstGeom>
        </p:spPr>
        <p:txBody>
          <a:bodyPr>
            <a:noAutofit/>
          </a:bodyPr>
          <a:lstStyle/>
          <a:p>
            <a:pPr marL="0" indent="0">
              <a:lnSpc>
                <a:spcPts val="3600"/>
              </a:lnSpc>
              <a:buNone/>
            </a:pPr>
            <a:r>
              <a:rPr lang="en-US" sz="3200" b="1" cap="all" dirty="0">
                <a:solidFill>
                  <a:srgbClr val="002060"/>
                </a:solidFill>
                <a:latin typeface="Arial Black" panose="020B0A04020102020204" pitchFamily="34" charset="0"/>
              </a:rPr>
              <a:t>Provider Enrollment</a:t>
            </a:r>
            <a:endParaRPr lang="en-US" sz="1800" dirty="0">
              <a:latin typeface="+mj-lt"/>
            </a:endParaRPr>
          </a:p>
          <a:p>
            <a:pPr marL="0" indent="0">
              <a:buNone/>
            </a:pPr>
            <a:r>
              <a:rPr lang="en-US" sz="2400" b="1" cap="all" dirty="0">
                <a:solidFill>
                  <a:srgbClr val="569FD3"/>
                </a:solidFill>
                <a:latin typeface="Arial Black" panose="020B0A04020102020204" pitchFamily="34" charset="0"/>
              </a:rPr>
              <a:t>How Do Providers Enroll With A CHC-MCO?</a:t>
            </a:r>
            <a:endParaRPr lang="en-US" sz="2000" dirty="0"/>
          </a:p>
          <a:p>
            <a:pPr>
              <a:lnSpc>
                <a:spcPct val="100000"/>
              </a:lnSpc>
            </a:pPr>
            <a:r>
              <a:rPr lang="en-US" sz="2400" dirty="0">
                <a:latin typeface="+mj-lt"/>
              </a:rPr>
              <a:t>Provider must agree to contractual terms and meet CHC-MCO participation requirements.</a:t>
            </a:r>
          </a:p>
          <a:p>
            <a:pPr lvl="1">
              <a:lnSpc>
                <a:spcPct val="100000"/>
              </a:lnSpc>
            </a:pPr>
            <a:r>
              <a:rPr lang="en-US" dirty="0">
                <a:latin typeface="+mj-lt"/>
              </a:rPr>
              <a:t>The CHC-MCOs will determine best practices and quality standards to support their programs.</a:t>
            </a:r>
          </a:p>
          <a:p>
            <a:pPr>
              <a:lnSpc>
                <a:spcPct val="100000"/>
              </a:lnSpc>
            </a:pPr>
            <a:r>
              <a:rPr lang="en-US" sz="2400" dirty="0">
                <a:latin typeface="+mj-lt"/>
              </a:rPr>
              <a:t>CHC-MCOs are currently actively contracting with providers in the Southeast region.</a:t>
            </a:r>
          </a:p>
          <a:p>
            <a:pPr lvl="1">
              <a:lnSpc>
                <a:spcPct val="100000"/>
              </a:lnSpc>
            </a:pPr>
            <a:r>
              <a:rPr lang="en-US" dirty="0">
                <a:latin typeface="+mj-lt"/>
              </a:rPr>
              <a:t>Providers are encouraged to engage with the CHC-MCOs now to assure continuity of care for participants.</a:t>
            </a:r>
          </a:p>
          <a:p>
            <a:pPr lvl="1"/>
            <a:r>
              <a:rPr lang="en-US" dirty="0">
                <a:latin typeface="+mj-lt"/>
              </a:rPr>
              <a:t>After the continuity of care period, service coordination entities must contact CHC-MCOs to discuss subcontract arrangements.</a:t>
            </a:r>
          </a:p>
          <a:p>
            <a:r>
              <a:rPr lang="en-US" sz="2400" dirty="0">
                <a:latin typeface="+mj-lt"/>
              </a:rPr>
              <a:t>All three CHC-MCOs are using HHA Exchange for providers to bill for home health and personal assistance services.</a:t>
            </a:r>
          </a:p>
          <a:p>
            <a:pPr lvl="1"/>
            <a:endParaRPr lang="en-US" sz="1800" dirty="0"/>
          </a:p>
        </p:txBody>
      </p:sp>
      <p:sp>
        <p:nvSpPr>
          <p:cNvPr id="2" name="Slide Number Placeholder 1"/>
          <p:cNvSpPr>
            <a:spLocks noGrp="1"/>
          </p:cNvSpPr>
          <p:nvPr>
            <p:ph type="sldNum" sz="quarter" idx="12"/>
          </p:nvPr>
        </p:nvSpPr>
        <p:spPr/>
        <p:txBody>
          <a:bodyPr/>
          <a:lstStyle/>
          <a:p>
            <a:fld id="{C85EB908-D14B-4B79-9273-27B0AA618532}" type="slidenum">
              <a:rPr lang="en-US" smtClean="0"/>
              <a:t>10</a:t>
            </a:fld>
            <a:endParaRPr lang="en-US" dirty="0"/>
          </a:p>
        </p:txBody>
      </p:sp>
    </p:spTree>
    <p:extLst>
      <p:ext uri="{BB962C8B-B14F-4D97-AF65-F5344CB8AC3E}">
        <p14:creationId xmlns:p14="http://schemas.microsoft.com/office/powerpoint/2010/main" val="3058797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533399"/>
            <a:ext cx="10944225" cy="5972175"/>
          </a:xfrm>
          <a:prstGeom prst="rect">
            <a:avLst/>
          </a:prstGeom>
        </p:spPr>
        <p:txBody>
          <a:bodyPr>
            <a:noAutofit/>
          </a:bodyPr>
          <a:lstStyle/>
          <a:p>
            <a:pPr marL="0" indent="0">
              <a:lnSpc>
                <a:spcPts val="3600"/>
              </a:lnSpc>
              <a:buNone/>
            </a:pPr>
            <a:r>
              <a:rPr lang="en-US" sz="3200" b="1" cap="all" dirty="0">
                <a:solidFill>
                  <a:srgbClr val="002060"/>
                </a:solidFill>
                <a:latin typeface="Arial Black" panose="020B0A04020102020204" pitchFamily="34" charset="0"/>
              </a:rPr>
              <a:t>Provider Enrollment</a:t>
            </a:r>
            <a:endParaRPr lang="en-US" sz="1800" dirty="0">
              <a:latin typeface="+mj-lt"/>
            </a:endParaRPr>
          </a:p>
          <a:p>
            <a:pPr marL="0" indent="0">
              <a:buNone/>
            </a:pPr>
            <a:r>
              <a:rPr lang="en-US" sz="2400" b="1" cap="all" dirty="0">
                <a:solidFill>
                  <a:srgbClr val="569FD3"/>
                </a:solidFill>
                <a:latin typeface="Arial Black" panose="020B0A04020102020204" pitchFamily="34" charset="0"/>
              </a:rPr>
              <a:t>do subcontractors to service coordination entities need to take any special actions?</a:t>
            </a:r>
          </a:p>
          <a:p>
            <a:pPr>
              <a:lnSpc>
                <a:spcPct val="100000"/>
              </a:lnSpc>
            </a:pPr>
            <a:r>
              <a:rPr lang="en-US" sz="2000" dirty="0">
                <a:latin typeface="+mj-lt"/>
              </a:rPr>
              <a:t>All CHC-MCO providers must be enrolled in Medicaid and must be credentialed by and contracted with a CHC-MCO to receive reimbursement for a CHC participant.</a:t>
            </a:r>
          </a:p>
          <a:p>
            <a:pPr>
              <a:lnSpc>
                <a:spcPct val="100000"/>
              </a:lnSpc>
            </a:pPr>
            <a:r>
              <a:rPr lang="en-US" sz="2000" dirty="0">
                <a:latin typeface="+mj-lt"/>
              </a:rPr>
              <a:t>All providers currently subcontracted through an Organized Health Care Delivery System (OHCDS) to provide home delivered meals, community transition, non-medical transportation, home adaptations,  personal emergency response systems, vehicle modifications, and/or assistive technology must be enrolled directly as MA providers with OLTL. </a:t>
            </a:r>
          </a:p>
          <a:p>
            <a:pPr>
              <a:lnSpc>
                <a:spcPct val="100000"/>
              </a:lnSpc>
            </a:pPr>
            <a:r>
              <a:rPr lang="en-US" sz="2000" dirty="0">
                <a:latin typeface="+mj-lt"/>
              </a:rPr>
              <a:t>Subcontracted providers should enroll as an MA provider before January 1, 2020 to be eligible to contract with CHC-MCOs in the Lehigh/Capital, Northwest, and Northeast zones.</a:t>
            </a:r>
          </a:p>
          <a:p>
            <a:pPr>
              <a:lnSpc>
                <a:spcPct val="100000"/>
              </a:lnSpc>
            </a:pPr>
            <a:r>
              <a:rPr lang="en-US" sz="2000" dirty="0">
                <a:latin typeface="+mj-lt"/>
              </a:rPr>
              <a:t>Special exceptions may be considered in areas where there are not an adequate number of providers for specific services. Providers must work with OLTL to determine if exceptions will be granted on a case-by-case basis.</a:t>
            </a:r>
          </a:p>
        </p:txBody>
      </p:sp>
      <p:sp>
        <p:nvSpPr>
          <p:cNvPr id="2" name="Slide Number Placeholder 1"/>
          <p:cNvSpPr>
            <a:spLocks noGrp="1"/>
          </p:cNvSpPr>
          <p:nvPr>
            <p:ph type="sldNum" sz="quarter" idx="12"/>
          </p:nvPr>
        </p:nvSpPr>
        <p:spPr/>
        <p:txBody>
          <a:bodyPr/>
          <a:lstStyle/>
          <a:p>
            <a:fld id="{C85EB908-D14B-4B79-9273-27B0AA618532}" type="slidenum">
              <a:rPr lang="en-US" smtClean="0"/>
              <a:t>11</a:t>
            </a:fld>
            <a:endParaRPr lang="en-US" dirty="0"/>
          </a:p>
        </p:txBody>
      </p:sp>
    </p:spTree>
    <p:extLst>
      <p:ext uri="{BB962C8B-B14F-4D97-AF65-F5344CB8AC3E}">
        <p14:creationId xmlns:p14="http://schemas.microsoft.com/office/powerpoint/2010/main" val="1388974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533399"/>
            <a:ext cx="10944225" cy="5972175"/>
          </a:xfrm>
          <a:prstGeom prst="rect">
            <a:avLst/>
          </a:prstGeom>
        </p:spPr>
        <p:txBody>
          <a:bodyPr>
            <a:noAutofit/>
          </a:bodyPr>
          <a:lstStyle/>
          <a:p>
            <a:pPr marL="0" indent="0">
              <a:lnSpc>
                <a:spcPts val="3600"/>
              </a:lnSpc>
              <a:buNone/>
            </a:pPr>
            <a:r>
              <a:rPr lang="en-US" sz="3200" b="1" cap="all" dirty="0">
                <a:solidFill>
                  <a:srgbClr val="002060"/>
                </a:solidFill>
                <a:latin typeface="Arial Black" panose="020B0A04020102020204" pitchFamily="34" charset="0"/>
              </a:rPr>
              <a:t>How the Provider Relationship with DHS will change under CHC</a:t>
            </a:r>
          </a:p>
          <a:p>
            <a:pPr marL="0" indent="0">
              <a:buNone/>
            </a:pPr>
            <a:endParaRPr lang="en-US" sz="1800" dirty="0">
              <a:latin typeface="+mj-lt"/>
            </a:endParaRPr>
          </a:p>
          <a:p>
            <a:pPr marL="0" indent="0">
              <a:buNone/>
            </a:pPr>
            <a:r>
              <a:rPr lang="en-US" sz="2400" b="1" cap="all" dirty="0">
                <a:solidFill>
                  <a:srgbClr val="569FD3"/>
                </a:solidFill>
                <a:latin typeface="Arial Black" panose="020B0A04020102020204" pitchFamily="34" charset="0"/>
              </a:rPr>
              <a:t>What Do Providers Do If They Disagree With A CHC-MCO Decision?</a:t>
            </a:r>
          </a:p>
          <a:p>
            <a:pPr>
              <a:lnSpc>
                <a:spcPct val="100000"/>
              </a:lnSpc>
            </a:pPr>
            <a:r>
              <a:rPr lang="en-US" sz="2400" dirty="0">
                <a:latin typeface="+mj-lt"/>
              </a:rPr>
              <a:t>The CHC-MCO must develop, implement, and maintain a provider dispute resolution process, which provides for informal resolution of provider disputes at the lowest level and a formal process for provider appeals. </a:t>
            </a:r>
          </a:p>
          <a:p>
            <a:pPr>
              <a:lnSpc>
                <a:spcPct val="100000"/>
              </a:lnSpc>
            </a:pPr>
            <a:r>
              <a:rPr lang="en-US" sz="2400" dirty="0">
                <a:latin typeface="+mj-lt"/>
              </a:rPr>
              <a:t>Each CHC-MCO must establish a Provider Appeal Committee, which providers can use to appeal the decision of a provider dispute. At least 25% of the membership of the committee must be composed of providers/peers.</a:t>
            </a:r>
          </a:p>
          <a:p>
            <a:pPr>
              <a:lnSpc>
                <a:spcPct val="100000"/>
              </a:lnSpc>
            </a:pPr>
            <a:endParaRPr lang="en-US" sz="2000" dirty="0"/>
          </a:p>
          <a:p>
            <a:pPr>
              <a:lnSpc>
                <a:spcPct val="100000"/>
              </a:lnSpc>
            </a:pPr>
            <a:endParaRPr lang="en-US" sz="2000" dirty="0">
              <a:latin typeface="+mj-lt"/>
            </a:endParaRPr>
          </a:p>
          <a:p>
            <a:pPr lvl="1"/>
            <a:endParaRPr lang="en-US" sz="1600" dirty="0">
              <a:latin typeface="+mj-lt"/>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12</a:t>
            </a:fld>
            <a:endParaRPr lang="en-US" dirty="0"/>
          </a:p>
        </p:txBody>
      </p:sp>
    </p:spTree>
    <p:extLst>
      <p:ext uri="{BB962C8B-B14F-4D97-AF65-F5344CB8AC3E}">
        <p14:creationId xmlns:p14="http://schemas.microsoft.com/office/powerpoint/2010/main" val="4287371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533399"/>
            <a:ext cx="10944225" cy="5972175"/>
          </a:xfrm>
          <a:prstGeom prst="rect">
            <a:avLst/>
          </a:prstGeom>
        </p:spPr>
        <p:txBody>
          <a:bodyPr>
            <a:noAutofit/>
          </a:bodyPr>
          <a:lstStyle/>
          <a:p>
            <a:pPr marL="0" indent="0">
              <a:lnSpc>
                <a:spcPts val="3600"/>
              </a:lnSpc>
              <a:buNone/>
            </a:pPr>
            <a:r>
              <a:rPr lang="en-US" sz="3200" b="1" cap="all" dirty="0">
                <a:solidFill>
                  <a:srgbClr val="002060"/>
                </a:solidFill>
                <a:latin typeface="Arial Black" panose="020B0A04020102020204" pitchFamily="34" charset="0"/>
              </a:rPr>
              <a:t>How the Provider Relationship with DHS will change under CHC</a:t>
            </a:r>
          </a:p>
          <a:p>
            <a:pPr marL="0" indent="0">
              <a:buNone/>
            </a:pPr>
            <a:endParaRPr lang="en-US" sz="1800" dirty="0">
              <a:latin typeface="+mj-lt"/>
            </a:endParaRPr>
          </a:p>
          <a:p>
            <a:pPr marL="0" indent="0">
              <a:buNone/>
            </a:pPr>
            <a:r>
              <a:rPr lang="en-US" sz="2400" b="1" cap="all" dirty="0">
                <a:solidFill>
                  <a:srgbClr val="569FD3"/>
                </a:solidFill>
                <a:latin typeface="Arial Black" panose="020B0A04020102020204" pitchFamily="34" charset="0"/>
              </a:rPr>
              <a:t>What Role Does DHS Play IF Providers Disagree With A CHC-MCO Decision?</a:t>
            </a:r>
          </a:p>
          <a:p>
            <a:pPr>
              <a:lnSpc>
                <a:spcPct val="100000"/>
              </a:lnSpc>
            </a:pPr>
            <a:r>
              <a:rPr lang="en-US" sz="2400" dirty="0">
                <a:latin typeface="+mj-lt"/>
              </a:rPr>
              <a:t>DHS must review and approve the CHC-MCOs policies and procedures for resolution of provider disputes and provider appeals. </a:t>
            </a:r>
          </a:p>
          <a:p>
            <a:pPr>
              <a:lnSpc>
                <a:spcPct val="100000"/>
              </a:lnSpc>
            </a:pPr>
            <a:r>
              <a:rPr lang="en-US" sz="2400" dirty="0">
                <a:latin typeface="+mj-lt"/>
              </a:rPr>
              <a:t>DHS will review reports from the CHC-MCOs on provider appeal decisions. </a:t>
            </a:r>
          </a:p>
          <a:p>
            <a:pPr>
              <a:lnSpc>
                <a:spcPct val="100000"/>
              </a:lnSpc>
            </a:pPr>
            <a:r>
              <a:rPr lang="en-US" sz="2400" dirty="0">
                <a:latin typeface="+mj-lt"/>
              </a:rPr>
              <a:t>The CHC-MCO and the provider must handle the resolution of all issues regarding the interpretation of provider agreements. This process does not involve DHS, and provider appeals are not within the jurisdiction of the Department’s Bureau of Hearings and Appeals.  </a:t>
            </a:r>
          </a:p>
          <a:p>
            <a:pPr>
              <a:lnSpc>
                <a:spcPct val="100000"/>
              </a:lnSpc>
            </a:pPr>
            <a:endParaRPr lang="en-US" sz="2000" dirty="0"/>
          </a:p>
          <a:p>
            <a:pPr>
              <a:lnSpc>
                <a:spcPct val="100000"/>
              </a:lnSpc>
            </a:pPr>
            <a:endParaRPr lang="en-US" sz="2000" dirty="0">
              <a:latin typeface="+mj-lt"/>
            </a:endParaRPr>
          </a:p>
          <a:p>
            <a:pPr lvl="1"/>
            <a:endParaRPr lang="en-US" sz="1600" dirty="0">
              <a:latin typeface="+mj-lt"/>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13</a:t>
            </a:fld>
            <a:endParaRPr lang="en-US" dirty="0"/>
          </a:p>
        </p:txBody>
      </p:sp>
    </p:spTree>
    <p:extLst>
      <p:ext uri="{BB962C8B-B14F-4D97-AF65-F5344CB8AC3E}">
        <p14:creationId xmlns:p14="http://schemas.microsoft.com/office/powerpoint/2010/main" val="1386777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533399"/>
            <a:ext cx="10944225" cy="5972175"/>
          </a:xfrm>
          <a:prstGeom prst="rect">
            <a:avLst/>
          </a:prstGeom>
        </p:spPr>
        <p:txBody>
          <a:bodyPr>
            <a:noAutofit/>
          </a:bodyPr>
          <a:lstStyle/>
          <a:p>
            <a:pPr marL="0" indent="0">
              <a:lnSpc>
                <a:spcPts val="3600"/>
              </a:lnSpc>
              <a:buNone/>
            </a:pPr>
            <a:r>
              <a:rPr lang="en-US" sz="3200" b="1" cap="all" dirty="0">
                <a:solidFill>
                  <a:srgbClr val="002060"/>
                </a:solidFill>
                <a:latin typeface="Arial Black" panose="020B0A04020102020204" pitchFamily="34" charset="0"/>
              </a:rPr>
              <a:t>Eligibility Verification System</a:t>
            </a:r>
          </a:p>
          <a:p>
            <a:pPr marL="0" indent="0">
              <a:buNone/>
            </a:pPr>
            <a:endParaRPr lang="en-US" sz="1800" dirty="0">
              <a:latin typeface="+mj-lt"/>
            </a:endParaRPr>
          </a:p>
          <a:p>
            <a:pPr marL="0" indent="0">
              <a:buNone/>
            </a:pPr>
            <a:r>
              <a:rPr lang="en-US" sz="2400" b="1" cap="all" dirty="0">
                <a:solidFill>
                  <a:srgbClr val="569FD3"/>
                </a:solidFill>
                <a:latin typeface="Arial Black" panose="020B0A04020102020204" pitchFamily="34" charset="0"/>
              </a:rPr>
              <a:t>How Can A Provider Identify A Participant’s CHC Plan?</a:t>
            </a:r>
          </a:p>
          <a:p>
            <a:pPr marL="0" indent="0">
              <a:buNone/>
            </a:pPr>
            <a:endParaRPr lang="en-US" sz="2400" b="1" dirty="0">
              <a:solidFill>
                <a:srgbClr val="569FD3"/>
              </a:solidFill>
              <a:latin typeface="Arial Black" panose="020B0A04020102020204" pitchFamily="34" charset="0"/>
            </a:endParaRPr>
          </a:p>
          <a:p>
            <a:pPr>
              <a:lnSpc>
                <a:spcPct val="100000"/>
              </a:lnSpc>
            </a:pPr>
            <a:r>
              <a:rPr lang="en-US" sz="2000" dirty="0">
                <a:latin typeface="+mj-lt"/>
              </a:rPr>
              <a:t>The current Eligibility Verification System or EVS will identify CHC participants and their CHC-MCO.</a:t>
            </a:r>
          </a:p>
          <a:p>
            <a:pPr>
              <a:lnSpc>
                <a:spcPct val="100000"/>
              </a:lnSpc>
            </a:pPr>
            <a:r>
              <a:rPr lang="en-US" sz="2000" dirty="0">
                <a:latin typeface="+mj-lt"/>
              </a:rPr>
              <a:t>The EVS methods, inquiry and response formats will not change with CHC implementation. </a:t>
            </a:r>
          </a:p>
          <a:p>
            <a:pPr>
              <a:lnSpc>
                <a:spcPct val="100000"/>
              </a:lnSpc>
            </a:pPr>
            <a:r>
              <a:rPr lang="en-US" sz="2000" dirty="0">
                <a:latin typeface="+mj-lt"/>
              </a:rPr>
              <a:t>EVS will display the CHC-MCO plan code information, along with the participant’s PCP if available.</a:t>
            </a:r>
          </a:p>
          <a:p>
            <a:pPr lvl="1">
              <a:lnSpc>
                <a:spcPct val="100000"/>
              </a:lnSpc>
            </a:pPr>
            <a:r>
              <a:rPr lang="en-US" sz="1600" dirty="0">
                <a:latin typeface="+mj-lt"/>
              </a:rPr>
              <a:t>CHC-MCO plan information will not be available until January 1, 2020 for participants in the Lehigh/Capital, Northeast, or Northwest zones who are transitioning to CHC on January 1, 2020. </a:t>
            </a:r>
          </a:p>
          <a:p>
            <a:pPr>
              <a:lnSpc>
                <a:spcPct val="100000"/>
              </a:lnSpc>
            </a:pPr>
            <a:r>
              <a:rPr lang="en-US" sz="2000" dirty="0">
                <a:latin typeface="+mj-lt"/>
              </a:rPr>
              <a:t>Please reference Provider Quick Tip #11 for more information related to EVS.  </a:t>
            </a:r>
            <a:r>
              <a:rPr lang="en-US" sz="2000" dirty="0">
                <a:latin typeface="+mj-lt"/>
                <a:hlinkClick r:id="rId2"/>
              </a:rPr>
              <a:t>http://www.dhs.pa.gov/publications/forproviders/QuickTips/</a:t>
            </a:r>
            <a:endParaRPr lang="en-US" sz="2000" dirty="0">
              <a:latin typeface="+mj-lt"/>
            </a:endParaRPr>
          </a:p>
          <a:p>
            <a:pPr>
              <a:lnSpc>
                <a:spcPct val="100000"/>
              </a:lnSpc>
            </a:pPr>
            <a:endParaRPr lang="en-US" sz="2000" dirty="0"/>
          </a:p>
          <a:p>
            <a:pPr marL="0" indent="0">
              <a:lnSpc>
                <a:spcPct val="100000"/>
              </a:lnSpc>
              <a:buNone/>
            </a:pPr>
            <a:endParaRPr lang="en-US" sz="2000" dirty="0"/>
          </a:p>
          <a:p>
            <a:pPr>
              <a:lnSpc>
                <a:spcPct val="100000"/>
              </a:lnSpc>
            </a:pPr>
            <a:endParaRPr lang="en-US" sz="2000" dirty="0">
              <a:latin typeface="+mj-lt"/>
            </a:endParaRPr>
          </a:p>
          <a:p>
            <a:pPr lvl="1"/>
            <a:endParaRPr lang="en-US" sz="1600" dirty="0">
              <a:latin typeface="+mj-lt"/>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14</a:t>
            </a:fld>
            <a:endParaRPr lang="en-US" dirty="0"/>
          </a:p>
        </p:txBody>
      </p:sp>
    </p:spTree>
    <p:extLst>
      <p:ext uri="{BB962C8B-B14F-4D97-AF65-F5344CB8AC3E}">
        <p14:creationId xmlns:p14="http://schemas.microsoft.com/office/powerpoint/2010/main" val="593843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533399"/>
            <a:ext cx="10944225" cy="5972175"/>
          </a:xfrm>
          <a:prstGeom prst="rect">
            <a:avLst/>
          </a:prstGeom>
        </p:spPr>
        <p:txBody>
          <a:bodyPr>
            <a:noAutofit/>
          </a:bodyPr>
          <a:lstStyle/>
          <a:p>
            <a:pPr marL="0" indent="0">
              <a:lnSpc>
                <a:spcPts val="3600"/>
              </a:lnSpc>
              <a:buNone/>
            </a:pPr>
            <a:r>
              <a:rPr lang="en-US" sz="3200" b="1" cap="all" dirty="0">
                <a:solidFill>
                  <a:srgbClr val="002060"/>
                </a:solidFill>
                <a:latin typeface="Arial Black" panose="020B0A04020102020204" pitchFamily="34" charset="0"/>
              </a:rPr>
              <a:t>Third Party Liability</a:t>
            </a:r>
          </a:p>
          <a:p>
            <a:pPr marL="0" indent="0">
              <a:buNone/>
            </a:pPr>
            <a:endParaRPr lang="en-US" sz="1800" dirty="0">
              <a:latin typeface="+mj-lt"/>
            </a:endParaRPr>
          </a:p>
          <a:p>
            <a:pPr marL="0" indent="0">
              <a:buNone/>
            </a:pPr>
            <a:r>
              <a:rPr lang="en-US" sz="2400" b="1" cap="all" dirty="0">
                <a:solidFill>
                  <a:srgbClr val="569FD3"/>
                </a:solidFill>
                <a:latin typeface="Arial Black" panose="020B0A04020102020204" pitchFamily="34" charset="0"/>
              </a:rPr>
              <a:t>How is Third Party Liability Handled With CHC?</a:t>
            </a:r>
          </a:p>
          <a:p>
            <a:pPr>
              <a:lnSpc>
                <a:spcPct val="100000"/>
              </a:lnSpc>
            </a:pPr>
            <a:r>
              <a:rPr lang="en-US" sz="2000" dirty="0">
                <a:latin typeface="+mj-lt"/>
              </a:rPr>
              <a:t>Providers are required to check the EVS to ensure a participant is eligible for services prior to rendering services. </a:t>
            </a:r>
          </a:p>
          <a:p>
            <a:pPr>
              <a:lnSpc>
                <a:spcPct val="100000"/>
              </a:lnSpc>
            </a:pPr>
            <a:r>
              <a:rPr lang="en-US" sz="2000" dirty="0">
                <a:latin typeface="+mj-lt"/>
              </a:rPr>
              <a:t>EVS will include information of the participant’s CHC-MCO along with any Third Party Liability (TPL) information. </a:t>
            </a:r>
          </a:p>
          <a:p>
            <a:pPr>
              <a:lnSpc>
                <a:spcPct val="100000"/>
              </a:lnSpc>
            </a:pPr>
            <a:r>
              <a:rPr lang="en-US" sz="2000" dirty="0">
                <a:latin typeface="+mj-lt"/>
              </a:rPr>
              <a:t>When the financial responsibility for all or part of a participant's health care expense rests with an individual entity or program other than the CHC-MCO, such as Medicare or commercial insurance,  providers must bill the other insurer first for payment of eligible services.</a:t>
            </a:r>
          </a:p>
          <a:p>
            <a:pPr>
              <a:lnSpc>
                <a:spcPct val="100000"/>
              </a:lnSpc>
            </a:pPr>
            <a:r>
              <a:rPr lang="en-US" sz="2000" dirty="0">
                <a:latin typeface="+mj-lt"/>
              </a:rPr>
              <a:t>Providers should obtain an Explanation of Benefits (EOB) from the primary insurer. Once the TPL has paid or denied the claim, CHC-MCOs (Medicaid) should be billed by the provider for the remainder of the claim. </a:t>
            </a:r>
          </a:p>
          <a:p>
            <a:pPr>
              <a:lnSpc>
                <a:spcPct val="100000"/>
              </a:lnSpc>
            </a:pPr>
            <a:endParaRPr lang="en-US" sz="2000" dirty="0">
              <a:latin typeface="+mj-lt"/>
            </a:endParaRPr>
          </a:p>
          <a:p>
            <a:pPr lvl="1"/>
            <a:endParaRPr lang="en-US" sz="1600" dirty="0">
              <a:latin typeface="+mj-lt"/>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15</a:t>
            </a:fld>
            <a:endParaRPr lang="en-US" dirty="0"/>
          </a:p>
        </p:txBody>
      </p:sp>
    </p:spTree>
    <p:extLst>
      <p:ext uri="{BB962C8B-B14F-4D97-AF65-F5344CB8AC3E}">
        <p14:creationId xmlns:p14="http://schemas.microsoft.com/office/powerpoint/2010/main" val="1110553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533399"/>
            <a:ext cx="10944225" cy="5972175"/>
          </a:xfrm>
          <a:prstGeom prst="rect">
            <a:avLst/>
          </a:prstGeom>
        </p:spPr>
        <p:txBody>
          <a:bodyPr>
            <a:noAutofit/>
          </a:bodyPr>
          <a:lstStyle/>
          <a:p>
            <a:pPr marL="0" indent="0">
              <a:lnSpc>
                <a:spcPts val="3600"/>
              </a:lnSpc>
              <a:buNone/>
            </a:pPr>
            <a:r>
              <a:rPr lang="en-US" sz="3200" b="1" cap="all" dirty="0">
                <a:solidFill>
                  <a:srgbClr val="002060"/>
                </a:solidFill>
                <a:latin typeface="Arial Black" panose="020B0A04020102020204" pitchFamily="34" charset="0"/>
              </a:rPr>
              <a:t>Third Party Liability</a:t>
            </a:r>
          </a:p>
          <a:p>
            <a:pPr marL="0" indent="0">
              <a:buNone/>
            </a:pPr>
            <a:endParaRPr lang="en-US" sz="1800" dirty="0">
              <a:latin typeface="+mj-lt"/>
            </a:endParaRPr>
          </a:p>
          <a:p>
            <a:pPr marL="0" indent="0">
              <a:buNone/>
            </a:pPr>
            <a:r>
              <a:rPr lang="en-US" sz="2400" b="1" cap="all" dirty="0">
                <a:solidFill>
                  <a:srgbClr val="569FD3"/>
                </a:solidFill>
                <a:latin typeface="Arial Black" panose="020B0A04020102020204" pitchFamily="34" charset="0"/>
              </a:rPr>
              <a:t>How is Third Party Liability Handled With CHC?</a:t>
            </a:r>
          </a:p>
          <a:p>
            <a:pPr marL="0" indent="0">
              <a:buNone/>
            </a:pPr>
            <a:endParaRPr lang="en-US" sz="2400" b="1" cap="all" dirty="0">
              <a:solidFill>
                <a:srgbClr val="569FD3"/>
              </a:solidFill>
              <a:latin typeface="Arial Black" panose="020B0A04020102020204" pitchFamily="34" charset="0"/>
            </a:endParaRPr>
          </a:p>
          <a:p>
            <a:pPr lvl="1"/>
            <a:r>
              <a:rPr lang="en-US" dirty="0">
                <a:latin typeface="+mj-lt"/>
              </a:rPr>
              <a:t>When a recipient is eligible for both Medicare and Medicaid benefits, the Medicare program must be billed first if the service is covered by Medicare. </a:t>
            </a:r>
          </a:p>
          <a:p>
            <a:pPr lvl="2"/>
            <a:r>
              <a:rPr lang="en-US" sz="2400" dirty="0">
                <a:latin typeface="+mj-lt"/>
              </a:rPr>
              <a:t>Some Medicare Advantage plans and Special Needs Plans may cover personal assistance services.  The service coordinator and PAS agency are responsible for verifying coverage of services with other </a:t>
            </a:r>
            <a:r>
              <a:rPr lang="en-US" sz="2400" dirty="0" err="1">
                <a:latin typeface="+mj-lt"/>
              </a:rPr>
              <a:t>payors</a:t>
            </a:r>
            <a:r>
              <a:rPr lang="en-US" sz="2400" dirty="0">
                <a:latin typeface="+mj-lt"/>
              </a:rPr>
              <a:t>. </a:t>
            </a:r>
          </a:p>
          <a:p>
            <a:pPr lvl="2"/>
            <a:r>
              <a:rPr lang="en-US" sz="2400" dirty="0">
                <a:latin typeface="+mj-lt"/>
              </a:rPr>
              <a:t>For more information, the PAS agency should check with the MCO to ensure that they are following the MCO’s billing procedures correctly.</a:t>
            </a:r>
          </a:p>
          <a:p>
            <a:pPr marL="914400" lvl="2" indent="0">
              <a:buNone/>
            </a:pPr>
            <a:endParaRPr lang="en-US" dirty="0"/>
          </a:p>
        </p:txBody>
      </p:sp>
      <p:sp>
        <p:nvSpPr>
          <p:cNvPr id="2" name="Slide Number Placeholder 1"/>
          <p:cNvSpPr>
            <a:spLocks noGrp="1"/>
          </p:cNvSpPr>
          <p:nvPr>
            <p:ph type="sldNum" sz="quarter" idx="12"/>
          </p:nvPr>
        </p:nvSpPr>
        <p:spPr/>
        <p:txBody>
          <a:bodyPr/>
          <a:lstStyle/>
          <a:p>
            <a:fld id="{C85EB908-D14B-4B79-9273-27B0AA618532}" type="slidenum">
              <a:rPr lang="en-US" smtClean="0"/>
              <a:t>16</a:t>
            </a:fld>
            <a:endParaRPr lang="en-US" dirty="0"/>
          </a:p>
        </p:txBody>
      </p:sp>
      <p:sp>
        <p:nvSpPr>
          <p:cNvPr id="3" name="Rectangle 2"/>
          <p:cNvSpPr/>
          <p:nvPr/>
        </p:nvSpPr>
        <p:spPr>
          <a:xfrm>
            <a:off x="441434" y="4943713"/>
            <a:ext cx="11172497" cy="707886"/>
          </a:xfrm>
          <a:prstGeom prst="rect">
            <a:avLst/>
          </a:prstGeom>
          <a:solidFill>
            <a:schemeClr val="accent6">
              <a:lumMod val="60000"/>
              <a:lumOff val="40000"/>
            </a:schemeClr>
          </a:solidFill>
        </p:spPr>
        <p:txBody>
          <a:bodyPr wrap="square">
            <a:spAutoFit/>
          </a:bodyPr>
          <a:lstStyle/>
          <a:p>
            <a:pPr lvl="1"/>
            <a:r>
              <a:rPr lang="en-US" sz="2000" b="1" dirty="0">
                <a:solidFill>
                  <a:srgbClr val="002060"/>
                </a:solidFill>
              </a:rPr>
              <a:t>Lessons Learned:  </a:t>
            </a:r>
            <a:r>
              <a:rPr lang="en-US" sz="2000" dirty="0">
                <a:solidFill>
                  <a:srgbClr val="002060"/>
                </a:solidFill>
              </a:rPr>
              <a:t>Training and materials have been developed on how CHC interfaces with Medicare (for MCOs, providers and participants). </a:t>
            </a:r>
          </a:p>
        </p:txBody>
      </p:sp>
    </p:spTree>
    <p:extLst>
      <p:ext uri="{BB962C8B-B14F-4D97-AF65-F5344CB8AC3E}">
        <p14:creationId xmlns:p14="http://schemas.microsoft.com/office/powerpoint/2010/main" val="2195330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533399"/>
            <a:ext cx="10944225" cy="5972175"/>
          </a:xfrm>
          <a:prstGeom prst="rect">
            <a:avLst/>
          </a:prstGeom>
        </p:spPr>
        <p:txBody>
          <a:bodyPr>
            <a:noAutofit/>
          </a:bodyPr>
          <a:lstStyle/>
          <a:p>
            <a:pPr marL="0" indent="0">
              <a:lnSpc>
                <a:spcPts val="3600"/>
              </a:lnSpc>
              <a:buNone/>
            </a:pPr>
            <a:r>
              <a:rPr lang="en-US" sz="3200" b="1" cap="all" dirty="0">
                <a:solidFill>
                  <a:srgbClr val="002060"/>
                </a:solidFill>
                <a:latin typeface="Arial Black" panose="020B0A04020102020204" pitchFamily="34" charset="0"/>
              </a:rPr>
              <a:t>Critical Incident Reporting  </a:t>
            </a:r>
          </a:p>
          <a:p>
            <a:pPr marL="0" indent="0">
              <a:buNone/>
            </a:pPr>
            <a:endParaRPr lang="en-US" sz="2400" b="1" dirty="0">
              <a:solidFill>
                <a:srgbClr val="569FD3"/>
              </a:solidFill>
              <a:latin typeface="Arial Black" panose="020B0A04020102020204" pitchFamily="34" charset="0"/>
            </a:endParaRPr>
          </a:p>
          <a:p>
            <a:pPr marL="0" indent="0">
              <a:buNone/>
            </a:pPr>
            <a:r>
              <a:rPr lang="en-US" sz="2400" b="1" cap="all" dirty="0">
                <a:solidFill>
                  <a:srgbClr val="569FD3"/>
                </a:solidFill>
                <a:latin typeface="Arial Black" panose="020B0A04020102020204" pitchFamily="34" charset="0"/>
              </a:rPr>
              <a:t>How Is Critical Incident Reporting Handled?</a:t>
            </a:r>
          </a:p>
          <a:p>
            <a:pPr>
              <a:lnSpc>
                <a:spcPct val="100000"/>
              </a:lnSpc>
            </a:pPr>
            <a:endParaRPr lang="en-US" sz="2000" dirty="0"/>
          </a:p>
          <a:p>
            <a:pPr>
              <a:lnSpc>
                <a:spcPct val="100000"/>
              </a:lnSpc>
            </a:pPr>
            <a:r>
              <a:rPr lang="en-US" sz="2400" dirty="0">
                <a:latin typeface="+mj-lt"/>
              </a:rPr>
              <a:t>Providers must report in accordance with applicable requirements. </a:t>
            </a:r>
          </a:p>
          <a:p>
            <a:pPr>
              <a:lnSpc>
                <a:spcPct val="100000"/>
              </a:lnSpc>
            </a:pPr>
            <a:r>
              <a:rPr lang="en-US" sz="2400" dirty="0">
                <a:latin typeface="+mj-lt"/>
              </a:rPr>
              <a:t>CHC-MCOs and their network providers and subcontractors must report critical events or incidents via the Department’s Enterprise Incident Management (EIM) System.  </a:t>
            </a:r>
          </a:p>
          <a:p>
            <a:pPr>
              <a:lnSpc>
                <a:spcPct val="100000"/>
              </a:lnSpc>
            </a:pPr>
            <a:r>
              <a:rPr lang="en-US" sz="2400" dirty="0">
                <a:latin typeface="+mj-lt"/>
              </a:rPr>
              <a:t>CHC-MCOs must ensure  that  providers are  trained on the use of EIM.</a:t>
            </a:r>
          </a:p>
          <a:p>
            <a:pPr>
              <a:lnSpc>
                <a:spcPct val="100000"/>
              </a:lnSpc>
            </a:pPr>
            <a:r>
              <a:rPr lang="en-US" sz="2400" dirty="0">
                <a:latin typeface="+mj-lt"/>
              </a:rPr>
              <a:t>Using the Department’s Enterprise Incident Management System, the CHC-MCOs must investigate critical events or incidents reported by network providers and subcontractors and report the outcomes of these investigations.</a:t>
            </a:r>
          </a:p>
          <a:p>
            <a:pPr marL="0" indent="0">
              <a:lnSpc>
                <a:spcPct val="100000"/>
              </a:lnSpc>
              <a:buNone/>
            </a:pPr>
            <a:endParaRPr lang="en-US" sz="2000" dirty="0">
              <a:latin typeface="+mj-lt"/>
            </a:endParaRPr>
          </a:p>
          <a:p>
            <a:pPr lvl="1"/>
            <a:endParaRPr lang="en-US" sz="1600" dirty="0">
              <a:latin typeface="+mj-lt"/>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17</a:t>
            </a:fld>
            <a:endParaRPr lang="en-US" dirty="0"/>
          </a:p>
        </p:txBody>
      </p:sp>
    </p:spTree>
    <p:extLst>
      <p:ext uri="{BB962C8B-B14F-4D97-AF65-F5344CB8AC3E}">
        <p14:creationId xmlns:p14="http://schemas.microsoft.com/office/powerpoint/2010/main" val="2989999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533399"/>
            <a:ext cx="10944225" cy="5972175"/>
          </a:xfrm>
          <a:prstGeom prst="rect">
            <a:avLst/>
          </a:prstGeom>
        </p:spPr>
        <p:txBody>
          <a:bodyPr>
            <a:noAutofit/>
          </a:bodyPr>
          <a:lstStyle/>
          <a:p>
            <a:pPr marL="0" indent="0">
              <a:lnSpc>
                <a:spcPts val="3600"/>
              </a:lnSpc>
              <a:buNone/>
            </a:pPr>
            <a:r>
              <a:rPr lang="en-US" sz="3200" b="1" cap="all" dirty="0">
                <a:solidFill>
                  <a:srgbClr val="002060"/>
                </a:solidFill>
                <a:latin typeface="Arial Black" panose="020B0A04020102020204" pitchFamily="34" charset="0"/>
              </a:rPr>
              <a:t>Care and Service Coordination in CHC</a:t>
            </a:r>
          </a:p>
          <a:p>
            <a:pPr marL="0" indent="0">
              <a:buNone/>
            </a:pPr>
            <a:endParaRPr lang="en-US" sz="1800" dirty="0">
              <a:latin typeface="+mj-lt"/>
            </a:endParaRPr>
          </a:p>
          <a:p>
            <a:pPr marL="0" indent="0">
              <a:buNone/>
            </a:pPr>
            <a:r>
              <a:rPr lang="en-US" sz="2400" b="1" cap="all" dirty="0">
                <a:solidFill>
                  <a:srgbClr val="569FD3"/>
                </a:solidFill>
                <a:latin typeface="Arial Black" panose="020B0A04020102020204" pitchFamily="34" charset="0"/>
              </a:rPr>
              <a:t>What Are The Objectives of Service Coordination For CHC?</a:t>
            </a:r>
            <a:endParaRPr lang="en-US" sz="2000" dirty="0"/>
          </a:p>
          <a:p>
            <a:pPr marL="0" indent="0">
              <a:lnSpc>
                <a:spcPct val="100000"/>
              </a:lnSpc>
              <a:spcAft>
                <a:spcPts val="600"/>
              </a:spcAft>
              <a:buClr>
                <a:srgbClr val="2D2D8A">
                  <a:lumMod val="75000"/>
                </a:srgbClr>
              </a:buClr>
              <a:buNone/>
              <a:defRPr/>
            </a:pPr>
            <a:r>
              <a:rPr lang="en-US" sz="2000" dirty="0">
                <a:solidFill>
                  <a:srgbClr val="000000"/>
                </a:solidFill>
                <a:ea typeface="ＭＳ Ｐゴシック" pitchFamily="-106" charset="-128"/>
              </a:rPr>
              <a:t>The primary objective of service coordination is </a:t>
            </a:r>
            <a:r>
              <a:rPr lang="en-US" sz="2000" dirty="0"/>
              <a:t>to oversee the person-centered service planning process and to </a:t>
            </a:r>
            <a:r>
              <a:rPr lang="en-US" sz="2000" dirty="0">
                <a:solidFill>
                  <a:srgbClr val="000000"/>
                </a:solidFill>
                <a:ea typeface="ＭＳ Ｐゴシック" pitchFamily="-106" charset="-128"/>
              </a:rPr>
              <a:t>provide support for CHC program participants, specifically those individuals in need of long-term supports and services (LTSS) and those with unmet needs, in the following ways:</a:t>
            </a:r>
          </a:p>
          <a:p>
            <a:pPr marL="457200" indent="-274320">
              <a:lnSpc>
                <a:spcPct val="100000"/>
              </a:lnSpc>
              <a:spcAft>
                <a:spcPts val="600"/>
              </a:spcAft>
              <a:buClr>
                <a:srgbClr val="2D2D8A">
                  <a:lumMod val="75000"/>
                </a:srgbClr>
              </a:buClr>
              <a:buFont typeface="+mj-lt"/>
              <a:buAutoNum type="arabicPeriod"/>
              <a:defRPr/>
            </a:pPr>
            <a:r>
              <a:rPr lang="en-US" sz="2000" dirty="0">
                <a:solidFill>
                  <a:srgbClr val="000000"/>
                </a:solidFill>
                <a:ea typeface="ＭＳ Ｐゴシック" pitchFamily="-106" charset="-128"/>
              </a:rPr>
              <a:t>The identification of needed services through the Comprehensive Needs Assessment process.</a:t>
            </a:r>
          </a:p>
          <a:p>
            <a:pPr marL="457200" indent="-274320">
              <a:lnSpc>
                <a:spcPct val="100000"/>
              </a:lnSpc>
              <a:spcAft>
                <a:spcPts val="600"/>
              </a:spcAft>
              <a:buClr>
                <a:srgbClr val="2D2D8A">
                  <a:lumMod val="75000"/>
                </a:srgbClr>
              </a:buClr>
              <a:buFont typeface="+mj-lt"/>
              <a:buAutoNum type="arabicPeriod"/>
              <a:defRPr/>
            </a:pPr>
            <a:r>
              <a:rPr lang="en-US" sz="2000" dirty="0">
                <a:solidFill>
                  <a:srgbClr val="000000"/>
                </a:solidFill>
                <a:ea typeface="ＭＳ Ｐゴシック" pitchFamily="-106" charset="-128"/>
              </a:rPr>
              <a:t>The assurance of appropriate service delivery that supports both a participant’s needs and their preferences through the management of the person-centered planning process and the development and implementation of the participant’s person-centered service plan.  </a:t>
            </a:r>
          </a:p>
          <a:p>
            <a:pPr marL="457200" indent="-274320">
              <a:lnSpc>
                <a:spcPct val="100000"/>
              </a:lnSpc>
              <a:spcAft>
                <a:spcPts val="600"/>
              </a:spcAft>
              <a:buClr>
                <a:srgbClr val="2D2D8A">
                  <a:lumMod val="75000"/>
                </a:srgbClr>
              </a:buClr>
              <a:buFont typeface="+mj-lt"/>
              <a:buAutoNum type="arabicPeriod"/>
              <a:defRPr/>
            </a:pPr>
            <a:r>
              <a:rPr lang="en-US" sz="2000" dirty="0">
                <a:solidFill>
                  <a:srgbClr val="000000"/>
                </a:solidFill>
                <a:ea typeface="ＭＳ Ｐゴシック" pitchFamily="-106" charset="-128"/>
              </a:rPr>
              <a:t>The coordination of the participant’s long-term care services with all of their other services including those provided by Medicare, behavioral health, and Medicaid physical health. </a:t>
            </a:r>
            <a:endParaRPr lang="en-US" sz="2000" dirty="0">
              <a:latin typeface="+mj-lt"/>
            </a:endParaRPr>
          </a:p>
          <a:p>
            <a:pPr lvl="1"/>
            <a:endParaRPr lang="en-US" sz="1600" dirty="0">
              <a:latin typeface="+mj-lt"/>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18</a:t>
            </a:fld>
            <a:endParaRPr lang="en-US" dirty="0"/>
          </a:p>
        </p:txBody>
      </p:sp>
    </p:spTree>
    <p:extLst>
      <p:ext uri="{BB962C8B-B14F-4D97-AF65-F5344CB8AC3E}">
        <p14:creationId xmlns:p14="http://schemas.microsoft.com/office/powerpoint/2010/main" val="4291007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1" y="471599"/>
            <a:ext cx="9274902" cy="969403"/>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COORDINATION WITH MEDICARE</a:t>
            </a:r>
          </a:p>
        </p:txBody>
      </p:sp>
      <p:sp>
        <p:nvSpPr>
          <p:cNvPr id="12" name="Rectangle 11"/>
          <p:cNvSpPr/>
          <p:nvPr/>
        </p:nvSpPr>
        <p:spPr>
          <a:xfrm>
            <a:off x="0" y="471599"/>
            <a:ext cx="276225" cy="4320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Content Placeholder 5"/>
          <p:cNvSpPr>
            <a:spLocks noGrp="1"/>
          </p:cNvSpPr>
          <p:nvPr>
            <p:ph sz="quarter" idx="4294967295"/>
          </p:nvPr>
        </p:nvSpPr>
        <p:spPr>
          <a:xfrm>
            <a:off x="590551" y="846492"/>
            <a:ext cx="10300657" cy="5204623"/>
          </a:xfrm>
          <a:prstGeom prst="rect">
            <a:avLst/>
          </a:prstGeom>
        </p:spPr>
        <p:txBody>
          <a:bodyPr>
            <a:normAutofit fontScale="92500"/>
          </a:bodyPr>
          <a:lstStyle/>
          <a:p>
            <a:pPr marL="0" indent="0">
              <a:buNone/>
            </a:pPr>
            <a:endParaRPr lang="en-US" sz="2200" dirty="0">
              <a:solidFill>
                <a:prstClr val="black"/>
              </a:solidFill>
              <a:latin typeface="+mj-lt"/>
            </a:endParaRPr>
          </a:p>
          <a:p>
            <a:pPr marL="0" indent="0">
              <a:buNone/>
            </a:pPr>
            <a:r>
              <a:rPr lang="en-US" sz="2600" dirty="0">
                <a:solidFill>
                  <a:prstClr val="black"/>
                </a:solidFill>
                <a:latin typeface="+mj-lt"/>
              </a:rPr>
              <a:t>Promoting improved coordination between Medicare and Medicaid is a key goal of CHC. Better coordination between these two payers can improve participant experience and outcomes.</a:t>
            </a:r>
          </a:p>
          <a:p>
            <a:pPr lvl="1"/>
            <a:endParaRPr lang="en-US" dirty="0">
              <a:solidFill>
                <a:prstClr val="black"/>
              </a:solidFill>
              <a:latin typeface="+mj-lt"/>
            </a:endParaRPr>
          </a:p>
          <a:p>
            <a:pPr lvl="1">
              <a:lnSpc>
                <a:spcPct val="120000"/>
              </a:lnSpc>
              <a:spcBef>
                <a:spcPts val="0"/>
              </a:spcBef>
            </a:pPr>
            <a:r>
              <a:rPr lang="en-US" dirty="0">
                <a:solidFill>
                  <a:prstClr val="black"/>
                </a:solidFill>
                <a:latin typeface="+mj-lt"/>
              </a:rPr>
              <a:t>Dually eligible participants will continue to have all of the Medicare options they have today, including Original Medicare and Medicare Advantage managed care plans. The implementation of CHC will not change the services that are covered by Medicare.</a:t>
            </a:r>
          </a:p>
          <a:p>
            <a:pPr marL="0" indent="0">
              <a:lnSpc>
                <a:spcPct val="120000"/>
              </a:lnSpc>
              <a:spcBef>
                <a:spcPts val="0"/>
              </a:spcBef>
              <a:buNone/>
            </a:pPr>
            <a:endParaRPr lang="en-US" sz="2400" dirty="0">
              <a:solidFill>
                <a:prstClr val="black"/>
              </a:solidFill>
              <a:latin typeface="+mj-lt"/>
            </a:endParaRPr>
          </a:p>
          <a:p>
            <a:pPr lvl="1">
              <a:lnSpc>
                <a:spcPct val="120000"/>
              </a:lnSpc>
              <a:spcBef>
                <a:spcPts val="0"/>
              </a:spcBef>
            </a:pPr>
            <a:r>
              <a:rPr lang="en-US" dirty="0">
                <a:latin typeface="+mj-lt"/>
              </a:rPr>
              <a:t>All CHC-MCOs are required to offer a companion Dual Eligible Special Needs Plans, also known as D-SNPs to its dually eligible participants. D-SNPs are a type of Medicare Advantage plan that coordinates Medicare and Medicaid services. </a:t>
            </a:r>
          </a:p>
          <a:p>
            <a:pPr marL="457200" lvl="1" indent="0">
              <a:lnSpc>
                <a:spcPct val="120000"/>
              </a:lnSpc>
              <a:spcBef>
                <a:spcPts val="0"/>
              </a:spcBef>
              <a:buNone/>
            </a:pPr>
            <a:endParaRPr lang="en-US" sz="1700" dirty="0">
              <a:latin typeface="+mj-lt"/>
            </a:endParaRPr>
          </a:p>
          <a:p>
            <a:pPr marL="457200" lvl="1" indent="0">
              <a:lnSpc>
                <a:spcPct val="120000"/>
              </a:lnSpc>
              <a:spcBef>
                <a:spcPts val="0"/>
              </a:spcBef>
              <a:buNone/>
            </a:pPr>
            <a:endParaRPr lang="en-US" sz="1700" dirty="0">
              <a:latin typeface="+mj-lt"/>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7309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657497" y="687503"/>
            <a:ext cx="8143874" cy="604381"/>
          </a:xfrm>
          <a:prstGeom prst="rect">
            <a:avLst/>
          </a:prstGeom>
        </p:spPr>
        <p:txBody>
          <a:bodyPr>
            <a:noAutofit/>
          </a:bodyPr>
          <a:lstStyle/>
          <a:p>
            <a:pPr marL="0" indent="0">
              <a:lnSpc>
                <a:spcPts val="3600"/>
              </a:lnSpc>
              <a:buNone/>
            </a:pPr>
            <a:r>
              <a:rPr lang="en-US" sz="3200" b="1" cap="all" dirty="0">
                <a:solidFill>
                  <a:srgbClr val="002060"/>
                </a:solidFill>
                <a:latin typeface="Arial Black" panose="020B0A04020102020204" pitchFamily="34" charset="0"/>
              </a:rPr>
              <a:t>Network Adequacy</a:t>
            </a:r>
          </a:p>
        </p:txBody>
      </p:sp>
      <p:sp>
        <p:nvSpPr>
          <p:cNvPr id="13" name="Content Placeholder 5"/>
          <p:cNvSpPr>
            <a:spLocks noGrp="1"/>
          </p:cNvSpPr>
          <p:nvPr>
            <p:ph sz="quarter" idx="4294967295"/>
          </p:nvPr>
        </p:nvSpPr>
        <p:spPr>
          <a:xfrm>
            <a:off x="657497" y="1291884"/>
            <a:ext cx="10877006" cy="3468689"/>
          </a:xfrm>
          <a:prstGeom prst="rect">
            <a:avLst/>
          </a:prstGeom>
        </p:spPr>
        <p:txBody>
          <a:bodyPr>
            <a:noAutofit/>
          </a:bodyPr>
          <a:lstStyle/>
          <a:p>
            <a:pPr marL="0" indent="0">
              <a:buNone/>
            </a:pPr>
            <a:r>
              <a:rPr lang="en-US" sz="2400" b="1" dirty="0">
                <a:solidFill>
                  <a:srgbClr val="569FD3"/>
                </a:solidFill>
                <a:latin typeface="Arial Black" panose="020B0A04020102020204" pitchFamily="34" charset="0"/>
              </a:rPr>
              <a:t>ARE THERE NATIONAL MLTSS STANDARDS?</a:t>
            </a:r>
          </a:p>
          <a:p>
            <a:pPr marL="285750" lvl="1" indent="-285750">
              <a:lnSpc>
                <a:spcPct val="100000"/>
              </a:lnSpc>
            </a:pPr>
            <a:r>
              <a:rPr lang="en-US" dirty="0">
                <a:latin typeface="+mj-lt"/>
              </a:rPr>
              <a:t>National MLTSS network adequacy standards aren’t available.</a:t>
            </a:r>
          </a:p>
          <a:p>
            <a:pPr marL="285750" lvl="1" indent="-285750">
              <a:lnSpc>
                <a:spcPct val="100000"/>
              </a:lnSpc>
            </a:pPr>
            <a:r>
              <a:rPr lang="en-US" dirty="0">
                <a:latin typeface="+mj-lt"/>
              </a:rPr>
              <a:t>The Department has been working with consumers to help develop standards.</a:t>
            </a:r>
          </a:p>
          <a:p>
            <a:pPr marL="285750" lvl="1" indent="-285750">
              <a:lnSpc>
                <a:spcPct val="100000"/>
              </a:lnSpc>
            </a:pPr>
            <a:r>
              <a:rPr lang="en-US" dirty="0">
                <a:latin typeface="+mj-lt"/>
              </a:rPr>
              <a:t>The Department is gathering information to establish a baseline of the number of full time equivalents (FTEs) that are potentially needed to continue to provide personal assistance</a:t>
            </a:r>
            <a:r>
              <a:rPr lang="en-US" dirty="0">
                <a:solidFill>
                  <a:srgbClr val="FF0000"/>
                </a:solidFill>
                <a:latin typeface="+mj-lt"/>
              </a:rPr>
              <a:t> </a:t>
            </a:r>
            <a:r>
              <a:rPr lang="en-US" dirty="0">
                <a:latin typeface="+mj-lt"/>
              </a:rPr>
              <a:t>services (PAS) and meet the needs of the participants.</a:t>
            </a:r>
          </a:p>
          <a:p>
            <a:pPr marL="285750" lvl="1" indent="-285750">
              <a:lnSpc>
                <a:spcPct val="100000"/>
              </a:lnSpc>
            </a:pPr>
            <a:r>
              <a:rPr lang="en-US" dirty="0">
                <a:latin typeface="+mj-lt"/>
              </a:rPr>
              <a:t>The CHC-MCOs are asking PAS providers for this information during a provider’s initial enrollment with an MCO and on an ongoing basis.</a:t>
            </a:r>
          </a:p>
          <a:p>
            <a:pPr marL="285750" lvl="1" indent="-285750">
              <a:lnSpc>
                <a:spcPct val="100000"/>
              </a:lnSpc>
            </a:pPr>
            <a:r>
              <a:rPr lang="en-US" dirty="0">
                <a:latin typeface="+mj-lt"/>
              </a:rPr>
              <a:t>DHS will re-evaluate network adequacy at the end of the 180 day continuity of care period to ensure consumers have access to LTSS.</a:t>
            </a:r>
          </a:p>
          <a:p>
            <a:pPr marL="0" lvl="1" indent="0">
              <a:lnSpc>
                <a:spcPct val="100000"/>
              </a:lnSpc>
              <a:buNone/>
            </a:pPr>
            <a:endParaRPr lang="en-US" sz="1800" dirty="0"/>
          </a:p>
          <a:p>
            <a:pPr marL="0" lvl="1" indent="0">
              <a:lnSpc>
                <a:spcPct val="100000"/>
              </a:lnSpc>
              <a:buNone/>
            </a:pPr>
            <a:endParaRPr lang="en-US" dirty="0">
              <a:latin typeface="+mj-lt"/>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2</a:t>
            </a:fld>
            <a:endParaRPr lang="en-US" dirty="0"/>
          </a:p>
        </p:txBody>
      </p:sp>
      <p:sp>
        <p:nvSpPr>
          <p:cNvPr id="3" name="Rectangle 2"/>
          <p:cNvSpPr/>
          <p:nvPr/>
        </p:nvSpPr>
        <p:spPr>
          <a:xfrm>
            <a:off x="412888" y="5255675"/>
            <a:ext cx="11121615" cy="830997"/>
          </a:xfrm>
          <a:prstGeom prst="rect">
            <a:avLst/>
          </a:prstGeom>
          <a:solidFill>
            <a:schemeClr val="accent6">
              <a:lumMod val="60000"/>
              <a:lumOff val="40000"/>
            </a:schemeClr>
          </a:solidFill>
        </p:spPr>
        <p:txBody>
          <a:bodyPr wrap="square">
            <a:spAutoFit/>
          </a:bodyPr>
          <a:lstStyle/>
          <a:p>
            <a:pPr marL="0" lvl="1" indent="0">
              <a:lnSpc>
                <a:spcPct val="100000"/>
              </a:lnSpc>
              <a:buNone/>
            </a:pPr>
            <a:r>
              <a:rPr lang="en-US" sz="2400" b="1" dirty="0">
                <a:solidFill>
                  <a:srgbClr val="002060"/>
                </a:solidFill>
              </a:rPr>
              <a:t>Lesson Learned: </a:t>
            </a:r>
            <a:r>
              <a:rPr lang="en-US" sz="2400" dirty="0">
                <a:solidFill>
                  <a:srgbClr val="002060"/>
                </a:solidFill>
              </a:rPr>
              <a:t>Hold webinar(s) for participants and providers on how to use the IEB provider directory search tool.</a:t>
            </a:r>
          </a:p>
        </p:txBody>
      </p:sp>
    </p:spTree>
    <p:extLst>
      <p:ext uri="{BB962C8B-B14F-4D97-AF65-F5344CB8AC3E}">
        <p14:creationId xmlns:p14="http://schemas.microsoft.com/office/powerpoint/2010/main" val="463351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1" y="471599"/>
            <a:ext cx="9274902" cy="969403"/>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COORDINATION WITH MEDICARE</a:t>
            </a:r>
          </a:p>
        </p:txBody>
      </p:sp>
      <p:sp>
        <p:nvSpPr>
          <p:cNvPr id="12" name="Rectangle 11"/>
          <p:cNvSpPr/>
          <p:nvPr/>
        </p:nvSpPr>
        <p:spPr>
          <a:xfrm>
            <a:off x="0" y="471599"/>
            <a:ext cx="276225" cy="4320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Content Placeholder 5"/>
          <p:cNvSpPr>
            <a:spLocks noGrp="1"/>
          </p:cNvSpPr>
          <p:nvPr>
            <p:ph sz="quarter" idx="4294967295"/>
          </p:nvPr>
        </p:nvSpPr>
        <p:spPr>
          <a:xfrm>
            <a:off x="590551" y="903642"/>
            <a:ext cx="10300657" cy="5204623"/>
          </a:xfrm>
          <a:prstGeom prst="rect">
            <a:avLst/>
          </a:prstGeom>
        </p:spPr>
        <p:txBody>
          <a:bodyPr>
            <a:normAutofit fontScale="92500" lnSpcReduction="10000"/>
          </a:bodyPr>
          <a:lstStyle/>
          <a:p>
            <a:endParaRPr lang="en-US" sz="2400" dirty="0"/>
          </a:p>
          <a:p>
            <a:pPr>
              <a:lnSpc>
                <a:spcPct val="120000"/>
              </a:lnSpc>
            </a:pPr>
            <a:r>
              <a:rPr lang="en-US" sz="2200" dirty="0">
                <a:latin typeface="+mj-lt"/>
              </a:rPr>
              <a:t>Medicare will continue to be the primary payor for any service covered by Medicare. Providers will continue to bill Medicare for eligible services prior to billing Medicaid. All Medicaid bills for participants will be submitted to the participant’s CHC-MCO, including bills that are submitted after Medicare has denied or paid part of a claim.</a:t>
            </a:r>
          </a:p>
          <a:p>
            <a:pPr>
              <a:lnSpc>
                <a:spcPct val="120000"/>
              </a:lnSpc>
            </a:pPr>
            <a:r>
              <a:rPr lang="en-US" sz="2200" dirty="0">
                <a:latin typeface="+mj-lt"/>
              </a:rPr>
              <a:t>Participants must have access to Medicare services from the Medicare provider of his or her choice. Participants will be able to keep their Medicare PCP even if they are not enrolled with the CHC-MCO. The CHC-MCO is responsible to pay any Medicare co-insurance and deductible amount, whether or not the Medicare provider is included in the CHC-MCO’s provider network.</a:t>
            </a:r>
          </a:p>
          <a:p>
            <a:pPr>
              <a:lnSpc>
                <a:spcPct val="120000"/>
              </a:lnSpc>
            </a:pPr>
            <a:r>
              <a:rPr lang="en-US" sz="2200" dirty="0">
                <a:latin typeface="+mj-lt"/>
              </a:rPr>
              <a:t>Providers cannot bill dually eligible participants for Medicare cost- sharing when Medicare or Medicaid do not cover the entire amount billed for a service delivered. </a:t>
            </a:r>
          </a:p>
          <a:p>
            <a:pPr>
              <a:lnSpc>
                <a:spcPct val="120000"/>
              </a:lnSpc>
            </a:pPr>
            <a:r>
              <a:rPr lang="en-US" sz="2200" dirty="0">
                <a:latin typeface="+mj-lt"/>
              </a:rPr>
              <a:t>Providers should still check EVS to confirm participant eligibility, their CHC MCO, and any other coverage a participant might have</a:t>
            </a:r>
          </a:p>
          <a:p>
            <a:pPr marL="457200" lvl="1" indent="0">
              <a:lnSpc>
                <a:spcPct val="120000"/>
              </a:lnSpc>
              <a:spcBef>
                <a:spcPts val="0"/>
              </a:spcBef>
              <a:buNone/>
            </a:pPr>
            <a:endParaRPr lang="en-US" sz="1700" dirty="0">
              <a:latin typeface="+mj-lt"/>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85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533399"/>
            <a:ext cx="10944225" cy="5972175"/>
          </a:xfrm>
          <a:prstGeom prst="rect">
            <a:avLst/>
          </a:prstGeom>
        </p:spPr>
        <p:txBody>
          <a:bodyPr>
            <a:noAutofit/>
          </a:bodyPr>
          <a:lstStyle/>
          <a:p>
            <a:pPr marL="0" indent="0">
              <a:lnSpc>
                <a:spcPts val="3600"/>
              </a:lnSpc>
              <a:buNone/>
            </a:pPr>
            <a:r>
              <a:rPr lang="en-US" sz="3200" b="1" cap="all" dirty="0">
                <a:solidFill>
                  <a:srgbClr val="002060"/>
                </a:solidFill>
                <a:latin typeface="Arial Black" panose="020B0A04020102020204" pitchFamily="34" charset="0"/>
              </a:rPr>
              <a:t>Service plan information</a:t>
            </a:r>
          </a:p>
          <a:p>
            <a:pPr marL="0" indent="0">
              <a:lnSpc>
                <a:spcPct val="100000"/>
              </a:lnSpc>
              <a:buNone/>
            </a:pPr>
            <a:endParaRPr lang="en-US" sz="2000" dirty="0"/>
          </a:p>
          <a:p>
            <a:pPr marL="0" lvl="0" indent="0">
              <a:lnSpc>
                <a:spcPct val="100000"/>
              </a:lnSpc>
              <a:buNone/>
            </a:pPr>
            <a:r>
              <a:rPr lang="en-US" sz="2400" b="1" cap="all" dirty="0">
                <a:solidFill>
                  <a:srgbClr val="569FD3"/>
                </a:solidFill>
                <a:latin typeface="Arial Black" panose="020B0A04020102020204" pitchFamily="34" charset="0"/>
              </a:rPr>
              <a:t>Will service plan information be transferred when A PARTICIPANT SWITCHES MCO</a:t>
            </a:r>
            <a:r>
              <a:rPr lang="en-US" sz="2400" b="1" dirty="0">
                <a:solidFill>
                  <a:srgbClr val="569FD3"/>
                </a:solidFill>
                <a:latin typeface="Arial Black" panose="020B0A04020102020204" pitchFamily="34" charset="0"/>
              </a:rPr>
              <a:t>s?</a:t>
            </a:r>
            <a:endParaRPr lang="en-US" sz="1400" dirty="0">
              <a:solidFill>
                <a:prstClr val="black"/>
              </a:solidFill>
            </a:endParaRPr>
          </a:p>
          <a:p>
            <a:pPr marL="228600" lvl="2"/>
            <a:r>
              <a:rPr lang="en-US" dirty="0">
                <a:solidFill>
                  <a:prstClr val="black"/>
                </a:solidFill>
                <a:latin typeface="+mj-lt"/>
              </a:rPr>
              <a:t>A CHC-MCO must provide an electronic or hard paper copy of a participant’s existing Comprehensive Medical and Service Record, including PCSPs, to the participant’s new CHC-MCO within 5 business days of the participant’s notification of the transfer.</a:t>
            </a:r>
          </a:p>
          <a:p>
            <a:pPr marL="0" lvl="2" indent="0">
              <a:buNone/>
            </a:pPr>
            <a:endParaRPr lang="en-US" sz="2400" b="1" cap="all" dirty="0">
              <a:solidFill>
                <a:srgbClr val="569FD3"/>
              </a:solidFill>
              <a:latin typeface="+mj-lt"/>
            </a:endParaRPr>
          </a:p>
          <a:p>
            <a:pPr marL="0" indent="0">
              <a:lnSpc>
                <a:spcPct val="100000"/>
              </a:lnSpc>
              <a:buNone/>
            </a:pPr>
            <a:r>
              <a:rPr lang="en-US" sz="2400" b="1" cap="all" dirty="0">
                <a:solidFill>
                  <a:srgbClr val="569FD3"/>
                </a:solidFill>
                <a:latin typeface="Arial Black" panose="020B0A04020102020204" pitchFamily="34" charset="0"/>
              </a:rPr>
              <a:t>How is the service plan impacted by continuity of care?</a:t>
            </a:r>
            <a:endParaRPr lang="en-US" sz="1200" b="1" cap="all" dirty="0">
              <a:solidFill>
                <a:srgbClr val="569FD3"/>
              </a:solidFill>
              <a:latin typeface="Arial Black" panose="020B0A04020102020204" pitchFamily="34" charset="0"/>
            </a:endParaRPr>
          </a:p>
          <a:p>
            <a:pPr>
              <a:lnSpc>
                <a:spcPct val="100000"/>
              </a:lnSpc>
            </a:pPr>
            <a:r>
              <a:rPr lang="en-US" sz="2000" dirty="0">
                <a:latin typeface="+mj-lt"/>
              </a:rPr>
              <a:t>The CHC-MCO must continue services provided under all existing HCBS waiver service plans through all existing service providers, including service coordination entities, for 180 days or until a comprehensive needs assessment has been completed and a PCSP has been developed and implemented, whichever date is later. </a:t>
            </a:r>
          </a:p>
          <a:p>
            <a:pPr lvl="1"/>
            <a:endParaRPr lang="en-US" sz="1600" dirty="0">
              <a:latin typeface="+mj-lt"/>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21</a:t>
            </a:fld>
            <a:endParaRPr lang="en-US" dirty="0"/>
          </a:p>
        </p:txBody>
      </p:sp>
    </p:spTree>
    <p:extLst>
      <p:ext uri="{BB962C8B-B14F-4D97-AF65-F5344CB8AC3E}">
        <p14:creationId xmlns:p14="http://schemas.microsoft.com/office/powerpoint/2010/main" val="1977771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533399"/>
            <a:ext cx="10944225" cy="5972175"/>
          </a:xfrm>
          <a:prstGeom prst="rect">
            <a:avLst/>
          </a:prstGeom>
        </p:spPr>
        <p:txBody>
          <a:bodyPr>
            <a:noAutofit/>
          </a:bodyPr>
          <a:lstStyle/>
          <a:p>
            <a:pPr marL="0" indent="0">
              <a:lnSpc>
                <a:spcPts val="3600"/>
              </a:lnSpc>
              <a:buNone/>
            </a:pPr>
            <a:r>
              <a:rPr lang="en-US" sz="3200" b="1" cap="all" dirty="0">
                <a:solidFill>
                  <a:srgbClr val="002060"/>
                </a:solidFill>
                <a:latin typeface="Arial Black" panose="020B0A04020102020204" pitchFamily="34" charset="0"/>
              </a:rPr>
              <a:t>Specific CHC Services</a:t>
            </a:r>
          </a:p>
          <a:p>
            <a:pPr marL="0" indent="0">
              <a:buNone/>
            </a:pPr>
            <a:endParaRPr lang="en-US" sz="1800" dirty="0">
              <a:latin typeface="+mj-lt"/>
            </a:endParaRPr>
          </a:p>
          <a:p>
            <a:pPr marL="0" indent="0">
              <a:buNone/>
            </a:pPr>
            <a:r>
              <a:rPr lang="en-US" sz="2400" b="1" cap="all" dirty="0">
                <a:solidFill>
                  <a:srgbClr val="569FD3"/>
                </a:solidFill>
                <a:latin typeface="Arial Black" panose="020B0A04020102020204" pitchFamily="34" charset="0"/>
              </a:rPr>
              <a:t>How Will CHC-MCOs handle Personal Emergency Response Systems?</a:t>
            </a:r>
          </a:p>
          <a:p>
            <a:pPr>
              <a:lnSpc>
                <a:spcPct val="100000"/>
              </a:lnSpc>
            </a:pPr>
            <a:endParaRPr lang="en-US" sz="2000" dirty="0"/>
          </a:p>
          <a:p>
            <a:pPr>
              <a:lnSpc>
                <a:spcPct val="100000"/>
              </a:lnSpc>
            </a:pPr>
            <a:r>
              <a:rPr lang="en-US" sz="2000" dirty="0">
                <a:latin typeface="+mj-lt"/>
              </a:rPr>
              <a:t>The CHC-MCOs are required to cover personal emergency response systems.  </a:t>
            </a:r>
          </a:p>
          <a:p>
            <a:pPr>
              <a:lnSpc>
                <a:spcPct val="100000"/>
              </a:lnSpc>
            </a:pPr>
            <a:r>
              <a:rPr lang="en-US" sz="2000" dirty="0">
                <a:latin typeface="+mj-lt"/>
              </a:rPr>
              <a:t>Personal Emergency Response Systems (PERS) are subject to continuity of care provision.</a:t>
            </a:r>
          </a:p>
          <a:p>
            <a:pPr>
              <a:lnSpc>
                <a:spcPct val="100000"/>
              </a:lnSpc>
            </a:pPr>
            <a:r>
              <a:rPr lang="en-US" sz="2000" dirty="0">
                <a:latin typeface="+mj-lt"/>
              </a:rPr>
              <a:t>After continuity of care time period, CHC-MCOs can determine their provider network.</a:t>
            </a:r>
          </a:p>
          <a:p>
            <a:pPr>
              <a:lnSpc>
                <a:spcPct val="100000"/>
              </a:lnSpc>
            </a:pPr>
            <a:r>
              <a:rPr lang="en-US" sz="2000" dirty="0">
                <a:latin typeface="+mj-lt"/>
              </a:rPr>
              <a:t>Providers must agree to contractual terms and meet CHC-MCO participation requirements.</a:t>
            </a:r>
          </a:p>
          <a:p>
            <a:pPr>
              <a:lnSpc>
                <a:spcPct val="100000"/>
              </a:lnSpc>
            </a:pPr>
            <a:r>
              <a:rPr lang="en-US" sz="2000" dirty="0">
                <a:latin typeface="+mj-lt"/>
              </a:rPr>
              <a:t>PERS providers who are currently enrolled as a subcontractor to a service coordination entity must enroll as a Medicaid provider with OLTL and contract with CHC-MCOs to provide services to CHC participants.</a:t>
            </a:r>
          </a:p>
          <a:p>
            <a:pPr marL="0" indent="0">
              <a:lnSpc>
                <a:spcPct val="100000"/>
              </a:lnSpc>
              <a:buNone/>
            </a:pPr>
            <a:endParaRPr lang="en-US" sz="2000" dirty="0">
              <a:solidFill>
                <a:srgbClr val="FF0000"/>
              </a:solidFill>
            </a:endParaRPr>
          </a:p>
          <a:p>
            <a:pPr marL="0" indent="0">
              <a:lnSpc>
                <a:spcPct val="100000"/>
              </a:lnSpc>
              <a:buNone/>
            </a:pPr>
            <a:endParaRPr lang="en-US" sz="2000" dirty="0"/>
          </a:p>
          <a:p>
            <a:pPr lvl="1"/>
            <a:endParaRPr lang="en-US" sz="1600" dirty="0">
              <a:latin typeface="+mj-lt"/>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22</a:t>
            </a:fld>
            <a:endParaRPr lang="en-US" dirty="0"/>
          </a:p>
        </p:txBody>
      </p:sp>
    </p:spTree>
    <p:extLst>
      <p:ext uri="{BB962C8B-B14F-4D97-AF65-F5344CB8AC3E}">
        <p14:creationId xmlns:p14="http://schemas.microsoft.com/office/powerpoint/2010/main" val="164203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533399"/>
            <a:ext cx="10944225" cy="5972175"/>
          </a:xfrm>
          <a:prstGeom prst="rect">
            <a:avLst/>
          </a:prstGeom>
        </p:spPr>
        <p:txBody>
          <a:bodyPr>
            <a:noAutofit/>
          </a:bodyPr>
          <a:lstStyle/>
          <a:p>
            <a:pPr marL="0" indent="0">
              <a:lnSpc>
                <a:spcPts val="3600"/>
              </a:lnSpc>
              <a:buNone/>
            </a:pPr>
            <a:r>
              <a:rPr lang="en-US" sz="3200" b="1" cap="all" dirty="0">
                <a:solidFill>
                  <a:srgbClr val="002060"/>
                </a:solidFill>
                <a:latin typeface="Arial Black" panose="020B0A04020102020204" pitchFamily="34" charset="0"/>
              </a:rPr>
              <a:t>Specific CHC Services</a:t>
            </a:r>
            <a:endParaRPr lang="en-US" sz="1800" dirty="0">
              <a:latin typeface="+mj-lt"/>
            </a:endParaRPr>
          </a:p>
          <a:p>
            <a:pPr marL="0" indent="0">
              <a:buNone/>
            </a:pPr>
            <a:r>
              <a:rPr lang="en-US" sz="2400" b="1" cap="all" dirty="0">
                <a:solidFill>
                  <a:srgbClr val="569FD3"/>
                </a:solidFill>
                <a:latin typeface="Arial Black" panose="020B0A04020102020204" pitchFamily="34" charset="0"/>
              </a:rPr>
              <a:t>How Will CHC-MCOs Handle Home Modifications?</a:t>
            </a:r>
            <a:endParaRPr lang="en-US" sz="2000" dirty="0"/>
          </a:p>
          <a:p>
            <a:pPr>
              <a:lnSpc>
                <a:spcPct val="100000"/>
              </a:lnSpc>
            </a:pPr>
            <a:r>
              <a:rPr lang="en-US" sz="1900" dirty="0">
                <a:latin typeface="+mj-lt"/>
              </a:rPr>
              <a:t>The CHC-MCOs are required to cover home modifications.  </a:t>
            </a:r>
          </a:p>
          <a:p>
            <a:pPr>
              <a:lnSpc>
                <a:spcPct val="100000"/>
              </a:lnSpc>
            </a:pPr>
            <a:r>
              <a:rPr lang="en-US" sz="1900" dirty="0">
                <a:latin typeface="+mj-lt"/>
              </a:rPr>
              <a:t>Home modification services are subject to the continuity of care provision.</a:t>
            </a:r>
          </a:p>
          <a:p>
            <a:pPr>
              <a:lnSpc>
                <a:spcPct val="100000"/>
              </a:lnSpc>
            </a:pPr>
            <a:r>
              <a:rPr lang="en-US" sz="1900" dirty="0">
                <a:latin typeface="+mj-lt"/>
              </a:rPr>
              <a:t>After continuity of care time period, CHC-MCOs can determine their provider network.</a:t>
            </a:r>
          </a:p>
          <a:p>
            <a:pPr>
              <a:lnSpc>
                <a:spcPct val="100000"/>
              </a:lnSpc>
            </a:pPr>
            <a:r>
              <a:rPr lang="en-US" sz="1900" dirty="0">
                <a:latin typeface="+mj-lt"/>
              </a:rPr>
              <a:t>Providers must agree to contractual terms and meet CHC-MCO participation requirements.</a:t>
            </a:r>
          </a:p>
          <a:p>
            <a:pPr>
              <a:lnSpc>
                <a:spcPct val="100000"/>
              </a:lnSpc>
            </a:pPr>
            <a:r>
              <a:rPr lang="en-US" sz="1900" dirty="0">
                <a:latin typeface="+mj-lt"/>
              </a:rPr>
              <a:t>Home modification providers who are currently enrolled as a subcontractor to a service coordination entity must enroll as a Medicaid provider with OLTL and contract with CHC-MCOs to provide services to CHC participants.</a:t>
            </a:r>
          </a:p>
          <a:p>
            <a:pPr>
              <a:lnSpc>
                <a:spcPct val="100000"/>
              </a:lnSpc>
            </a:pPr>
            <a:r>
              <a:rPr lang="en-US" sz="1900" dirty="0">
                <a:latin typeface="+mj-lt"/>
              </a:rPr>
              <a:t>OLTL tracks home modification projects that are already approved on the FFS-Waiver service plan in either HCSIS or SAMS, but the projects are not installed and finalized before the participant transitions over to CHC Waiver. </a:t>
            </a:r>
          </a:p>
          <a:p>
            <a:pPr>
              <a:lnSpc>
                <a:spcPct val="100000"/>
              </a:lnSpc>
            </a:pPr>
            <a:r>
              <a:rPr lang="en-US" sz="1900" dirty="0">
                <a:latin typeface="+mj-lt"/>
              </a:rPr>
              <a:t>OLTL works with the FFS-Waiver SCE to have the SC make a specific date of service plan update in the HCSIS/SAMS plan for these instances. The date of service plan data update allows for the project that was already approved onto the FFS-Waiver service plan to also be paid under the FFS-Waiver. </a:t>
            </a:r>
          </a:p>
          <a:p>
            <a:pPr>
              <a:lnSpc>
                <a:spcPct val="100000"/>
              </a:lnSpc>
            </a:pPr>
            <a:endParaRPr lang="en-US" sz="2000" dirty="0"/>
          </a:p>
          <a:p>
            <a:pPr lvl="1"/>
            <a:endParaRPr lang="en-US" sz="1600" dirty="0">
              <a:latin typeface="+mj-lt"/>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23</a:t>
            </a:fld>
            <a:endParaRPr lang="en-US" dirty="0"/>
          </a:p>
        </p:txBody>
      </p:sp>
    </p:spTree>
    <p:extLst>
      <p:ext uri="{BB962C8B-B14F-4D97-AF65-F5344CB8AC3E}">
        <p14:creationId xmlns:p14="http://schemas.microsoft.com/office/powerpoint/2010/main" val="3575742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FC615-05C0-49C3-AC45-132A18E89221}"/>
              </a:ext>
            </a:extLst>
          </p:cNvPr>
          <p:cNvSpPr>
            <a:spLocks noGrp="1"/>
          </p:cNvSpPr>
          <p:nvPr>
            <p:ph type="title"/>
          </p:nvPr>
        </p:nvSpPr>
        <p:spPr>
          <a:xfrm>
            <a:off x="838199" y="365125"/>
            <a:ext cx="10608129" cy="1325563"/>
          </a:xfrm>
        </p:spPr>
        <p:txBody>
          <a:bodyPr>
            <a:normAutofit fontScale="90000"/>
          </a:bodyPr>
          <a:lstStyle/>
          <a:p>
            <a:r>
              <a:rPr lang="en-US" sz="3600" b="1" cap="all" dirty="0">
                <a:solidFill>
                  <a:srgbClr val="002060"/>
                </a:solidFill>
                <a:latin typeface="Arial Black" panose="020B0A04020102020204" pitchFamily="34" charset="0"/>
              </a:rPr>
              <a:t>Specific </a:t>
            </a:r>
            <a:r>
              <a:rPr lang="en-US" sz="3600" b="1" cap="all" dirty="0" err="1">
                <a:solidFill>
                  <a:srgbClr val="002060"/>
                </a:solidFill>
                <a:latin typeface="Arial Black" panose="020B0A04020102020204" pitchFamily="34" charset="0"/>
              </a:rPr>
              <a:t>chc</a:t>
            </a:r>
            <a:r>
              <a:rPr lang="en-US" sz="3600" b="1" cap="all" dirty="0">
                <a:solidFill>
                  <a:srgbClr val="002060"/>
                </a:solidFill>
                <a:latin typeface="Arial Black" panose="020B0A04020102020204" pitchFamily="34" charset="0"/>
              </a:rPr>
              <a:t> services</a:t>
            </a:r>
            <a:br>
              <a:rPr lang="en-US" sz="3200" b="1" cap="all" dirty="0">
                <a:solidFill>
                  <a:srgbClr val="002060"/>
                </a:solidFill>
                <a:latin typeface="Arial Black" panose="020B0A04020102020204" pitchFamily="34" charset="0"/>
              </a:rPr>
            </a:br>
            <a:br>
              <a:rPr lang="en-US" sz="2900" b="1" cap="all" dirty="0">
                <a:solidFill>
                  <a:srgbClr val="002060"/>
                </a:solidFill>
                <a:latin typeface="Arial Black" panose="020B0A04020102020204" pitchFamily="34" charset="0"/>
              </a:rPr>
            </a:br>
            <a:r>
              <a:rPr lang="en-US" sz="2900" b="1" cap="all" dirty="0">
                <a:solidFill>
                  <a:srgbClr val="569FD3"/>
                </a:solidFill>
                <a:latin typeface="Arial Black" panose="020B0A04020102020204" pitchFamily="34" charset="0"/>
              </a:rPr>
              <a:t>How Will CHC-MCOs Handle transportation?</a:t>
            </a:r>
            <a:endParaRPr lang="en-US" dirty="0"/>
          </a:p>
        </p:txBody>
      </p:sp>
      <p:sp>
        <p:nvSpPr>
          <p:cNvPr id="3" name="Content Placeholder 2">
            <a:extLst>
              <a:ext uri="{FF2B5EF4-FFF2-40B4-BE49-F238E27FC236}">
                <a16:creationId xmlns:a16="http://schemas.microsoft.com/office/drawing/2014/main" id="{E4BA4CE7-DF9A-4E8C-8695-E33BC25E1C49}"/>
              </a:ext>
            </a:extLst>
          </p:cNvPr>
          <p:cNvSpPr>
            <a:spLocks noGrp="1"/>
          </p:cNvSpPr>
          <p:nvPr>
            <p:ph idx="1"/>
          </p:nvPr>
        </p:nvSpPr>
        <p:spPr/>
        <p:txBody>
          <a:bodyPr/>
          <a:lstStyle/>
          <a:p>
            <a:r>
              <a:rPr lang="en-US" sz="2400" dirty="0">
                <a:latin typeface="+mj-lt"/>
              </a:rPr>
              <a:t>CHC participants have access to non-emergency medical transportation to medical appointments.</a:t>
            </a:r>
          </a:p>
          <a:p>
            <a:r>
              <a:rPr lang="en-US" sz="2400" dirty="0">
                <a:latin typeface="+mj-lt"/>
              </a:rPr>
              <a:t>MATP is to be used for non-emergency medical transportation.</a:t>
            </a:r>
          </a:p>
          <a:p>
            <a:r>
              <a:rPr lang="en-US" sz="2400" dirty="0">
                <a:latin typeface="+mj-lt"/>
              </a:rPr>
              <a:t>Participants in nursing facilities are the exception – nursing facilities will continue to coordinate transportation for their residents.</a:t>
            </a:r>
          </a:p>
          <a:p>
            <a:r>
              <a:rPr lang="en-US" sz="2400" dirty="0">
                <a:latin typeface="+mj-lt"/>
              </a:rPr>
              <a:t>NFCE participants also have access to Non-Medical Transportation services through the CHC waiver.</a:t>
            </a:r>
          </a:p>
          <a:p>
            <a:r>
              <a:rPr lang="en-US" sz="2400" dirty="0">
                <a:latin typeface="+mj-lt"/>
              </a:rPr>
              <a:t>Non-Medical Transportation services are services offered in order to enable individuals served through the waiver to gain access to waiver and other community activities and resources, specified by the service plan. </a:t>
            </a:r>
          </a:p>
          <a:p>
            <a:endParaRPr lang="en-US" sz="2400" dirty="0">
              <a:latin typeface="+mj-lt"/>
            </a:endParaRPr>
          </a:p>
          <a:p>
            <a:endParaRPr lang="en-US" dirty="0"/>
          </a:p>
        </p:txBody>
      </p:sp>
      <p:sp>
        <p:nvSpPr>
          <p:cNvPr id="4" name="Slide Number Placeholder 3">
            <a:extLst>
              <a:ext uri="{FF2B5EF4-FFF2-40B4-BE49-F238E27FC236}">
                <a16:creationId xmlns:a16="http://schemas.microsoft.com/office/drawing/2014/main" id="{12DA6849-2FAE-425C-A2A7-B939473A0261}"/>
              </a:ext>
            </a:extLst>
          </p:cNvPr>
          <p:cNvSpPr>
            <a:spLocks noGrp="1"/>
          </p:cNvSpPr>
          <p:nvPr>
            <p:ph type="sldNum" sz="quarter" idx="12"/>
          </p:nvPr>
        </p:nvSpPr>
        <p:spPr/>
        <p:txBody>
          <a:bodyPr/>
          <a:lstStyle/>
          <a:p>
            <a:fld id="{C85EB908-D14B-4B79-9273-27B0AA618532}" type="slidenum">
              <a:rPr lang="en-US" smtClean="0"/>
              <a:t>24</a:t>
            </a:fld>
            <a:endParaRPr lang="en-US" dirty="0"/>
          </a:p>
        </p:txBody>
      </p:sp>
    </p:spTree>
    <p:extLst>
      <p:ext uri="{BB962C8B-B14F-4D97-AF65-F5344CB8AC3E}">
        <p14:creationId xmlns:p14="http://schemas.microsoft.com/office/powerpoint/2010/main" val="1501149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DFAAC-B96F-4A25-A0FE-594977CB61ED}"/>
              </a:ext>
            </a:extLst>
          </p:cNvPr>
          <p:cNvSpPr>
            <a:spLocks noGrp="1"/>
          </p:cNvSpPr>
          <p:nvPr>
            <p:ph type="title"/>
          </p:nvPr>
        </p:nvSpPr>
        <p:spPr>
          <a:xfrm>
            <a:off x="838199" y="365126"/>
            <a:ext cx="10806113" cy="1020762"/>
          </a:xfrm>
        </p:spPr>
        <p:txBody>
          <a:bodyPr>
            <a:normAutofit fontScale="90000"/>
          </a:bodyPr>
          <a:lstStyle/>
          <a:p>
            <a:r>
              <a:rPr lang="en-US" sz="3200" b="1" cap="all" dirty="0">
                <a:solidFill>
                  <a:srgbClr val="002060"/>
                </a:solidFill>
                <a:latin typeface="Arial Black" panose="020B0A04020102020204" pitchFamily="34" charset="0"/>
              </a:rPr>
              <a:t>Specific </a:t>
            </a:r>
            <a:r>
              <a:rPr lang="en-US" sz="3200" b="1" cap="all" dirty="0" err="1">
                <a:solidFill>
                  <a:srgbClr val="002060"/>
                </a:solidFill>
                <a:latin typeface="Arial Black" panose="020B0A04020102020204" pitchFamily="34" charset="0"/>
              </a:rPr>
              <a:t>chc</a:t>
            </a:r>
            <a:r>
              <a:rPr lang="en-US" sz="3200" b="1" cap="all" dirty="0">
                <a:solidFill>
                  <a:srgbClr val="002060"/>
                </a:solidFill>
                <a:latin typeface="Arial Black" panose="020B0A04020102020204" pitchFamily="34" charset="0"/>
              </a:rPr>
              <a:t> services</a:t>
            </a:r>
            <a:br>
              <a:rPr lang="en-US" sz="3200" b="1" cap="all" dirty="0">
                <a:solidFill>
                  <a:srgbClr val="002060"/>
                </a:solidFill>
                <a:latin typeface="Arial Black" panose="020B0A04020102020204" pitchFamily="34" charset="0"/>
              </a:rPr>
            </a:br>
            <a:r>
              <a:rPr lang="en-US" sz="3200" b="1" cap="all" dirty="0">
                <a:solidFill>
                  <a:srgbClr val="569FD3"/>
                </a:solidFill>
                <a:latin typeface="Arial Black" panose="020B0A04020102020204" pitchFamily="34" charset="0"/>
              </a:rPr>
              <a:t>How Will CHC-MCOs Handle transportation? </a:t>
            </a:r>
            <a:br>
              <a:rPr lang="en-US" sz="3200" b="1" cap="all" dirty="0">
                <a:solidFill>
                  <a:srgbClr val="569FD3"/>
                </a:solidFill>
                <a:latin typeface="Arial Black" panose="020B0A04020102020204" pitchFamily="34" charset="0"/>
              </a:rPr>
            </a:br>
            <a:endParaRPr lang="en-US" sz="3200" dirty="0">
              <a:latin typeface="Arial Black" panose="020B0A04020102020204" pitchFamily="34" charset="0"/>
            </a:endParaRPr>
          </a:p>
        </p:txBody>
      </p:sp>
      <p:sp>
        <p:nvSpPr>
          <p:cNvPr id="4" name="Slide Number Placeholder 3">
            <a:extLst>
              <a:ext uri="{FF2B5EF4-FFF2-40B4-BE49-F238E27FC236}">
                <a16:creationId xmlns:a16="http://schemas.microsoft.com/office/drawing/2014/main" id="{1C1FFC53-728F-4390-AA03-30057834FD3E}"/>
              </a:ext>
            </a:extLst>
          </p:cNvPr>
          <p:cNvSpPr>
            <a:spLocks noGrp="1"/>
          </p:cNvSpPr>
          <p:nvPr>
            <p:ph type="sldNum" sz="quarter" idx="12"/>
          </p:nvPr>
        </p:nvSpPr>
        <p:spPr/>
        <p:txBody>
          <a:bodyPr/>
          <a:lstStyle/>
          <a:p>
            <a:fld id="{C85EB908-D14B-4B79-9273-27B0AA618532}" type="slidenum">
              <a:rPr lang="en-US" smtClean="0"/>
              <a:t>25</a:t>
            </a:fld>
            <a:endParaRPr lang="en-US" dirty="0"/>
          </a:p>
        </p:txBody>
      </p:sp>
      <p:graphicFrame>
        <p:nvGraphicFramePr>
          <p:cNvPr id="7" name="Content Placeholder 6">
            <a:extLst>
              <a:ext uri="{FF2B5EF4-FFF2-40B4-BE49-F238E27FC236}">
                <a16:creationId xmlns:a16="http://schemas.microsoft.com/office/drawing/2014/main" id="{47D956E8-C8C3-4D8D-BD07-43068167E1E3}"/>
              </a:ext>
            </a:extLst>
          </p:cNvPr>
          <p:cNvGraphicFramePr>
            <a:graphicFrameLocks noGrp="1"/>
          </p:cNvGraphicFramePr>
          <p:nvPr>
            <p:ph idx="1"/>
            <p:extLst>
              <p:ext uri="{D42A27DB-BD31-4B8C-83A1-F6EECF244321}">
                <p14:modId xmlns:p14="http://schemas.microsoft.com/office/powerpoint/2010/main" val="3422179473"/>
              </p:ext>
            </p:extLst>
          </p:nvPr>
        </p:nvGraphicFramePr>
        <p:xfrm>
          <a:off x="649705" y="1137554"/>
          <a:ext cx="11105148" cy="4748789"/>
        </p:xfrm>
        <a:graphic>
          <a:graphicData uri="http://schemas.openxmlformats.org/drawingml/2006/table">
            <a:tbl>
              <a:tblPr firstRow="1" firstCol="1" bandRow="1">
                <a:tableStyleId>{5C22544A-7EE6-4342-B048-85BDC9FD1C3A}</a:tableStyleId>
              </a:tblPr>
              <a:tblGrid>
                <a:gridCol w="1925053">
                  <a:extLst>
                    <a:ext uri="{9D8B030D-6E8A-4147-A177-3AD203B41FA5}">
                      <a16:colId xmlns:a16="http://schemas.microsoft.com/office/drawing/2014/main" val="2272371361"/>
                    </a:ext>
                  </a:extLst>
                </a:gridCol>
                <a:gridCol w="1093116">
                  <a:extLst>
                    <a:ext uri="{9D8B030D-6E8A-4147-A177-3AD203B41FA5}">
                      <a16:colId xmlns:a16="http://schemas.microsoft.com/office/drawing/2014/main" val="2376293240"/>
                    </a:ext>
                  </a:extLst>
                </a:gridCol>
                <a:gridCol w="1910993">
                  <a:extLst>
                    <a:ext uri="{9D8B030D-6E8A-4147-A177-3AD203B41FA5}">
                      <a16:colId xmlns:a16="http://schemas.microsoft.com/office/drawing/2014/main" val="3602339734"/>
                    </a:ext>
                  </a:extLst>
                </a:gridCol>
                <a:gridCol w="2332234">
                  <a:extLst>
                    <a:ext uri="{9D8B030D-6E8A-4147-A177-3AD203B41FA5}">
                      <a16:colId xmlns:a16="http://schemas.microsoft.com/office/drawing/2014/main" val="3141352478"/>
                    </a:ext>
                  </a:extLst>
                </a:gridCol>
                <a:gridCol w="1376112">
                  <a:extLst>
                    <a:ext uri="{9D8B030D-6E8A-4147-A177-3AD203B41FA5}">
                      <a16:colId xmlns:a16="http://schemas.microsoft.com/office/drawing/2014/main" val="3568952256"/>
                    </a:ext>
                  </a:extLst>
                </a:gridCol>
                <a:gridCol w="1089686">
                  <a:extLst>
                    <a:ext uri="{9D8B030D-6E8A-4147-A177-3AD203B41FA5}">
                      <a16:colId xmlns:a16="http://schemas.microsoft.com/office/drawing/2014/main" val="4116333423"/>
                    </a:ext>
                  </a:extLst>
                </a:gridCol>
                <a:gridCol w="1377954">
                  <a:extLst>
                    <a:ext uri="{9D8B030D-6E8A-4147-A177-3AD203B41FA5}">
                      <a16:colId xmlns:a16="http://schemas.microsoft.com/office/drawing/2014/main" val="1838479009"/>
                    </a:ext>
                  </a:extLst>
                </a:gridCol>
              </a:tblGrid>
              <a:tr h="249457">
                <a:tc rowSpan="3">
                  <a:txBody>
                    <a:bodyPr/>
                    <a:lstStyle/>
                    <a:p>
                      <a:pPr marL="0" marR="0" indent="0">
                        <a:lnSpc>
                          <a:spcPct val="107000"/>
                        </a:lnSpc>
                        <a:spcBef>
                          <a:spcPts val="0"/>
                        </a:spcBef>
                        <a:spcAft>
                          <a:spcPts val="0"/>
                        </a:spcAft>
                      </a:pPr>
                      <a:r>
                        <a:rPr lang="en-US" sz="1400">
                          <a:solidFill>
                            <a:schemeClr val="tx1"/>
                          </a:solidFill>
                          <a:effectLst/>
                        </a:rPr>
                        <a:t>POPULATION</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56515" marT="17780" marB="0" anchor="ctr">
                    <a:solidFill>
                      <a:schemeClr val="accent6">
                        <a:lumMod val="60000"/>
                        <a:lumOff val="40000"/>
                      </a:schemeClr>
                    </a:solidFill>
                  </a:tcPr>
                </a:tc>
                <a:tc gridSpan="6">
                  <a:txBody>
                    <a:bodyPr/>
                    <a:lstStyle/>
                    <a:p>
                      <a:pPr marL="5715" marR="0" indent="0" algn="ctr">
                        <a:lnSpc>
                          <a:spcPct val="107000"/>
                        </a:lnSpc>
                        <a:spcBef>
                          <a:spcPts val="0"/>
                        </a:spcBef>
                        <a:spcAft>
                          <a:spcPts val="0"/>
                        </a:spcAft>
                      </a:pPr>
                      <a:r>
                        <a:rPr lang="en-US" sz="1400" dirty="0">
                          <a:solidFill>
                            <a:schemeClr val="tx1"/>
                          </a:solidFill>
                          <a:effectLst/>
                        </a:rPr>
                        <a:t>TRANSPORTATION TYPE IN CHC</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56515" marT="17780" marB="0">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2925210"/>
                  </a:ext>
                </a:extLst>
              </a:tr>
              <a:tr h="239937">
                <a:tc vMerge="1">
                  <a:txBody>
                    <a:bodyPr/>
                    <a:lstStyle/>
                    <a:p>
                      <a:endParaRPr lang="en-US"/>
                    </a:p>
                  </a:txBody>
                  <a:tcPr/>
                </a:tc>
                <a:tc gridSpan="2">
                  <a:txBody>
                    <a:bodyPr/>
                    <a:lstStyle/>
                    <a:p>
                      <a:pPr marL="6350" marR="0" indent="0" algn="ctr">
                        <a:lnSpc>
                          <a:spcPct val="107000"/>
                        </a:lnSpc>
                        <a:spcBef>
                          <a:spcPts val="0"/>
                        </a:spcBef>
                        <a:spcAft>
                          <a:spcPts val="0"/>
                        </a:spcAft>
                      </a:pPr>
                      <a:r>
                        <a:rPr lang="en-US" sz="1400" dirty="0">
                          <a:solidFill>
                            <a:schemeClr val="tx1"/>
                          </a:solidFill>
                          <a:effectLst/>
                        </a:rPr>
                        <a:t>EMERGENCY MEDICAL</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56515" marT="17780" marB="0">
                    <a:solidFill>
                      <a:schemeClr val="accent6">
                        <a:lumMod val="60000"/>
                        <a:lumOff val="40000"/>
                      </a:schemeClr>
                    </a:solidFill>
                  </a:tcPr>
                </a:tc>
                <a:tc hMerge="1">
                  <a:txBody>
                    <a:bodyPr/>
                    <a:lstStyle/>
                    <a:p>
                      <a:endParaRPr lang="en-US"/>
                    </a:p>
                  </a:txBody>
                  <a:tcPr/>
                </a:tc>
                <a:tc gridSpan="2">
                  <a:txBody>
                    <a:bodyPr/>
                    <a:lstStyle/>
                    <a:p>
                      <a:pPr marL="6350" marR="0" indent="0" algn="ctr">
                        <a:lnSpc>
                          <a:spcPct val="107000"/>
                        </a:lnSpc>
                        <a:spcBef>
                          <a:spcPts val="0"/>
                        </a:spcBef>
                        <a:spcAft>
                          <a:spcPts val="0"/>
                        </a:spcAft>
                      </a:pPr>
                      <a:r>
                        <a:rPr lang="en-US" sz="1400" dirty="0">
                          <a:solidFill>
                            <a:schemeClr val="tx1"/>
                          </a:solidFill>
                          <a:effectLst/>
                        </a:rPr>
                        <a:t>NON-EMERGENCY MEDICAL</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56515" marT="17780" marB="0">
                    <a:solidFill>
                      <a:schemeClr val="accent6">
                        <a:lumMod val="60000"/>
                        <a:lumOff val="40000"/>
                      </a:schemeClr>
                    </a:solidFill>
                  </a:tcPr>
                </a:tc>
                <a:tc hMerge="1">
                  <a:txBody>
                    <a:bodyPr/>
                    <a:lstStyle/>
                    <a:p>
                      <a:endParaRPr lang="en-US"/>
                    </a:p>
                  </a:txBody>
                  <a:tcPr/>
                </a:tc>
                <a:tc gridSpan="2">
                  <a:txBody>
                    <a:bodyPr/>
                    <a:lstStyle/>
                    <a:p>
                      <a:pPr marL="5715" marR="0" indent="0" algn="ctr">
                        <a:lnSpc>
                          <a:spcPct val="107000"/>
                        </a:lnSpc>
                        <a:spcBef>
                          <a:spcPts val="0"/>
                        </a:spcBef>
                        <a:spcAft>
                          <a:spcPts val="0"/>
                        </a:spcAft>
                      </a:pPr>
                      <a:r>
                        <a:rPr lang="en-US" sz="1400" dirty="0">
                          <a:solidFill>
                            <a:schemeClr val="tx1"/>
                          </a:solidFill>
                          <a:effectLst/>
                        </a:rPr>
                        <a:t>NON-MEDICAL</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56515" marT="17780" marB="0">
                    <a:solidFill>
                      <a:schemeClr val="accent6">
                        <a:lumMod val="60000"/>
                        <a:lumOff val="40000"/>
                      </a:schemeClr>
                    </a:solidFill>
                  </a:tcPr>
                </a:tc>
                <a:tc hMerge="1">
                  <a:txBody>
                    <a:bodyPr/>
                    <a:lstStyle/>
                    <a:p>
                      <a:endParaRPr lang="en-US"/>
                    </a:p>
                  </a:txBody>
                  <a:tcPr/>
                </a:tc>
                <a:extLst>
                  <a:ext uri="{0D108BD9-81ED-4DB2-BD59-A6C34878D82A}">
                    <a16:rowId xmlns:a16="http://schemas.microsoft.com/office/drawing/2014/main" val="1107423750"/>
                  </a:ext>
                </a:extLst>
              </a:tr>
              <a:tr h="472061">
                <a:tc vMerge="1">
                  <a:txBody>
                    <a:bodyPr/>
                    <a:lstStyle/>
                    <a:p>
                      <a:endParaRPr lang="en-US"/>
                    </a:p>
                  </a:txBody>
                  <a:tcPr/>
                </a:tc>
                <a:tc>
                  <a:txBody>
                    <a:bodyPr/>
                    <a:lstStyle/>
                    <a:p>
                      <a:pPr marL="38735" marR="0" indent="0">
                        <a:lnSpc>
                          <a:spcPct val="107000"/>
                        </a:lnSpc>
                        <a:spcBef>
                          <a:spcPts val="0"/>
                        </a:spcBef>
                        <a:spcAft>
                          <a:spcPts val="0"/>
                        </a:spcAft>
                      </a:pPr>
                      <a:r>
                        <a:rPr lang="en-US" sz="1400">
                          <a:solidFill>
                            <a:schemeClr val="tx1"/>
                          </a:solidFill>
                          <a:effectLst/>
                        </a:rPr>
                        <a:t>PAYMENT</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56515" marT="17780" marB="0" anchor="ctr">
                    <a:solidFill>
                      <a:schemeClr val="accent6">
                        <a:lumMod val="60000"/>
                        <a:lumOff val="40000"/>
                      </a:schemeClr>
                    </a:solidFill>
                  </a:tcPr>
                </a:tc>
                <a:tc>
                  <a:txBody>
                    <a:bodyPr/>
                    <a:lstStyle/>
                    <a:p>
                      <a:pPr marL="15875" marR="0" indent="0">
                        <a:lnSpc>
                          <a:spcPct val="107000"/>
                        </a:lnSpc>
                        <a:spcBef>
                          <a:spcPts val="0"/>
                        </a:spcBef>
                        <a:spcAft>
                          <a:spcPts val="0"/>
                        </a:spcAft>
                      </a:pPr>
                      <a:r>
                        <a:rPr lang="en-US" sz="1400" dirty="0">
                          <a:solidFill>
                            <a:schemeClr val="tx1"/>
                          </a:solidFill>
                          <a:effectLst/>
                        </a:rPr>
                        <a:t>COORDINATION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56515" marT="17780" marB="0" anchor="ctr">
                    <a:solidFill>
                      <a:schemeClr val="accent6">
                        <a:lumMod val="60000"/>
                        <a:lumOff val="40000"/>
                      </a:schemeClr>
                    </a:solidFill>
                  </a:tcPr>
                </a:tc>
                <a:tc>
                  <a:txBody>
                    <a:bodyPr/>
                    <a:lstStyle/>
                    <a:p>
                      <a:pPr marL="5715" marR="0" indent="0" algn="ctr">
                        <a:lnSpc>
                          <a:spcPct val="107000"/>
                        </a:lnSpc>
                        <a:spcBef>
                          <a:spcPts val="0"/>
                        </a:spcBef>
                        <a:spcAft>
                          <a:spcPts val="0"/>
                        </a:spcAft>
                      </a:pPr>
                      <a:r>
                        <a:rPr lang="en-US" sz="1400" dirty="0">
                          <a:solidFill>
                            <a:schemeClr val="tx1"/>
                          </a:solidFill>
                          <a:effectLst/>
                        </a:rPr>
                        <a:t>PAYMENT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56515" marT="17780" marB="0" anchor="ctr">
                    <a:solidFill>
                      <a:schemeClr val="accent6">
                        <a:lumMod val="60000"/>
                        <a:lumOff val="40000"/>
                      </a:schemeClr>
                    </a:solidFill>
                  </a:tcPr>
                </a:tc>
                <a:tc>
                  <a:txBody>
                    <a:bodyPr/>
                    <a:lstStyle/>
                    <a:p>
                      <a:pPr marL="52705" marR="0" indent="0">
                        <a:lnSpc>
                          <a:spcPct val="107000"/>
                        </a:lnSpc>
                        <a:spcBef>
                          <a:spcPts val="0"/>
                        </a:spcBef>
                        <a:spcAft>
                          <a:spcPts val="0"/>
                        </a:spcAft>
                      </a:pPr>
                      <a:r>
                        <a:rPr lang="en-US" sz="1400" dirty="0">
                          <a:solidFill>
                            <a:schemeClr val="tx1"/>
                          </a:solidFill>
                          <a:effectLst/>
                        </a:rPr>
                        <a:t>COORDINATION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56515" marT="17780" marB="0" anchor="ctr">
                    <a:solidFill>
                      <a:schemeClr val="accent6">
                        <a:lumMod val="60000"/>
                        <a:lumOff val="40000"/>
                      </a:schemeClr>
                    </a:solidFill>
                  </a:tcPr>
                </a:tc>
                <a:tc>
                  <a:txBody>
                    <a:bodyPr/>
                    <a:lstStyle/>
                    <a:p>
                      <a:pPr marL="38735" marR="0" indent="0">
                        <a:lnSpc>
                          <a:spcPct val="107000"/>
                        </a:lnSpc>
                        <a:spcBef>
                          <a:spcPts val="0"/>
                        </a:spcBef>
                        <a:spcAft>
                          <a:spcPts val="0"/>
                        </a:spcAft>
                      </a:pPr>
                      <a:r>
                        <a:rPr lang="en-US" sz="1400">
                          <a:solidFill>
                            <a:schemeClr val="tx1"/>
                          </a:solidFill>
                          <a:effectLst/>
                        </a:rPr>
                        <a:t>PAYMENT</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56515" marT="17780" marB="0" anchor="ctr">
                    <a:solidFill>
                      <a:schemeClr val="accent6">
                        <a:lumMod val="60000"/>
                        <a:lumOff val="40000"/>
                      </a:schemeClr>
                    </a:solidFill>
                  </a:tcPr>
                </a:tc>
                <a:tc>
                  <a:txBody>
                    <a:bodyPr/>
                    <a:lstStyle/>
                    <a:p>
                      <a:pPr marL="52705" marR="0" indent="0">
                        <a:lnSpc>
                          <a:spcPct val="107000"/>
                        </a:lnSpc>
                        <a:spcBef>
                          <a:spcPts val="0"/>
                        </a:spcBef>
                        <a:spcAft>
                          <a:spcPts val="0"/>
                        </a:spcAft>
                      </a:pPr>
                      <a:r>
                        <a:rPr lang="en-US" sz="1400" dirty="0">
                          <a:solidFill>
                            <a:schemeClr val="tx1"/>
                          </a:solidFill>
                          <a:effectLst/>
                        </a:rPr>
                        <a:t>COORDINATION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56515" marT="17780" marB="0" anchor="ctr">
                    <a:solidFill>
                      <a:schemeClr val="accent6">
                        <a:lumMod val="60000"/>
                        <a:lumOff val="40000"/>
                      </a:schemeClr>
                    </a:solidFill>
                  </a:tcPr>
                </a:tc>
                <a:extLst>
                  <a:ext uri="{0D108BD9-81ED-4DB2-BD59-A6C34878D82A}">
                    <a16:rowId xmlns:a16="http://schemas.microsoft.com/office/drawing/2014/main" val="3569954235"/>
                  </a:ext>
                </a:extLst>
              </a:tr>
              <a:tr h="936308">
                <a:tc>
                  <a:txBody>
                    <a:bodyPr/>
                    <a:lstStyle/>
                    <a:p>
                      <a:pPr marL="0" marR="92075" indent="0">
                        <a:lnSpc>
                          <a:spcPct val="107000"/>
                        </a:lnSpc>
                        <a:spcBef>
                          <a:spcPts val="0"/>
                        </a:spcBef>
                        <a:spcAft>
                          <a:spcPts val="0"/>
                        </a:spcAft>
                      </a:pPr>
                      <a:r>
                        <a:rPr lang="en-US" sz="1400">
                          <a:solidFill>
                            <a:schemeClr val="tx1"/>
                          </a:solidFill>
                          <a:effectLst/>
                        </a:rPr>
                        <a:t>Participants in a Nursing Facility</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56515" marT="17780" marB="0" anchor="ctr">
                    <a:solidFill>
                      <a:schemeClr val="accent6">
                        <a:lumMod val="20000"/>
                        <a:lumOff val="80000"/>
                      </a:schemeClr>
                    </a:solidFill>
                  </a:tcPr>
                </a:tc>
                <a:tc>
                  <a:txBody>
                    <a:bodyPr/>
                    <a:lstStyle/>
                    <a:p>
                      <a:pPr marL="0" marR="0" indent="0">
                        <a:lnSpc>
                          <a:spcPct val="107000"/>
                        </a:lnSpc>
                        <a:spcBef>
                          <a:spcPts val="0"/>
                        </a:spcBef>
                        <a:spcAft>
                          <a:spcPts val="0"/>
                        </a:spcAft>
                      </a:pPr>
                      <a:r>
                        <a:rPr lang="en-US" sz="1400">
                          <a:solidFill>
                            <a:schemeClr val="tx1"/>
                          </a:solidFill>
                          <a:effectLst/>
                        </a:rPr>
                        <a:t>CHC-MCO</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56515" marT="17780" marB="0" anchor="ctr">
                    <a:solidFill>
                      <a:schemeClr val="accent6">
                        <a:lumMod val="20000"/>
                        <a:lumOff val="80000"/>
                      </a:schemeClr>
                    </a:solidFill>
                  </a:tcPr>
                </a:tc>
                <a:tc>
                  <a:txBody>
                    <a:bodyPr/>
                    <a:lstStyle/>
                    <a:p>
                      <a:pPr marL="0" marR="0" indent="0">
                        <a:lnSpc>
                          <a:spcPct val="107000"/>
                        </a:lnSpc>
                        <a:spcBef>
                          <a:spcPts val="0"/>
                        </a:spcBef>
                        <a:spcAft>
                          <a:spcPts val="0"/>
                        </a:spcAft>
                      </a:pPr>
                      <a:r>
                        <a:rPr lang="en-US" sz="1400">
                          <a:solidFill>
                            <a:schemeClr val="tx1"/>
                          </a:solidFill>
                          <a:effectLst/>
                        </a:rPr>
                        <a:t>Nursing facility </a:t>
                      </a:r>
                    </a:p>
                    <a:p>
                      <a:pPr marL="0" marR="0" indent="0">
                        <a:lnSpc>
                          <a:spcPct val="107000"/>
                        </a:lnSpc>
                        <a:spcBef>
                          <a:spcPts val="0"/>
                        </a:spcBef>
                        <a:spcAft>
                          <a:spcPts val="0"/>
                        </a:spcAft>
                      </a:pPr>
                      <a:r>
                        <a:rPr lang="en-US" sz="1400">
                          <a:solidFill>
                            <a:schemeClr val="tx1"/>
                          </a:solidFill>
                          <a:effectLst/>
                        </a:rPr>
                        <a:t>should discuss with MCO</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56515" marT="17780" marB="0">
                    <a:solidFill>
                      <a:schemeClr val="accent6">
                        <a:lumMod val="20000"/>
                        <a:lumOff val="80000"/>
                      </a:schemeClr>
                    </a:solidFill>
                  </a:tcPr>
                </a:tc>
                <a:tc>
                  <a:txBody>
                    <a:bodyPr/>
                    <a:lstStyle/>
                    <a:p>
                      <a:pPr marL="0" marR="36195" indent="0">
                        <a:lnSpc>
                          <a:spcPct val="107000"/>
                        </a:lnSpc>
                        <a:spcBef>
                          <a:spcPts val="0"/>
                        </a:spcBef>
                        <a:spcAft>
                          <a:spcPts val="0"/>
                        </a:spcAft>
                      </a:pPr>
                      <a:r>
                        <a:rPr lang="en-US" sz="1400">
                          <a:solidFill>
                            <a:schemeClr val="tx1"/>
                          </a:solidFill>
                          <a:effectLst/>
                        </a:rPr>
                        <a:t>Costs and amounts paid between nursing facilities and CHC-MCOs is part of the contracting process</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56515" marT="17780" marB="0">
                    <a:solidFill>
                      <a:schemeClr val="accent6">
                        <a:lumMod val="20000"/>
                        <a:lumOff val="80000"/>
                      </a:schemeClr>
                    </a:solidFill>
                  </a:tcPr>
                </a:tc>
                <a:tc>
                  <a:txBody>
                    <a:bodyPr/>
                    <a:lstStyle/>
                    <a:p>
                      <a:pPr marL="0" marR="0" indent="0">
                        <a:lnSpc>
                          <a:spcPct val="107000"/>
                        </a:lnSpc>
                        <a:spcBef>
                          <a:spcPts val="0"/>
                        </a:spcBef>
                        <a:spcAft>
                          <a:spcPts val="0"/>
                        </a:spcAft>
                      </a:pPr>
                      <a:r>
                        <a:rPr lang="en-US" sz="1400" dirty="0">
                          <a:solidFill>
                            <a:schemeClr val="tx1"/>
                          </a:solidFill>
                          <a:effectLst/>
                        </a:rPr>
                        <a:t>Nursing facility </a:t>
                      </a:r>
                    </a:p>
                    <a:p>
                      <a:pPr marL="0" marR="0" indent="0">
                        <a:lnSpc>
                          <a:spcPct val="107000"/>
                        </a:lnSpc>
                        <a:spcBef>
                          <a:spcPts val="0"/>
                        </a:spcBef>
                        <a:spcAft>
                          <a:spcPts val="0"/>
                        </a:spcAft>
                      </a:pPr>
                      <a:r>
                        <a:rPr lang="en-US" sz="1400" dirty="0">
                          <a:solidFill>
                            <a:schemeClr val="tx1"/>
                          </a:solidFill>
                          <a:effectLst/>
                        </a:rPr>
                        <a:t>should discuss with MCO</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56515" marT="17780" marB="0">
                    <a:solidFill>
                      <a:schemeClr val="accent6">
                        <a:lumMod val="20000"/>
                        <a:lumOff val="80000"/>
                      </a:schemeClr>
                    </a:solidFill>
                  </a:tcPr>
                </a:tc>
                <a:tc>
                  <a:txBody>
                    <a:bodyPr/>
                    <a:lstStyle/>
                    <a:p>
                      <a:pPr marL="0" marR="0" indent="0">
                        <a:lnSpc>
                          <a:spcPct val="107000"/>
                        </a:lnSpc>
                        <a:spcBef>
                          <a:spcPts val="0"/>
                        </a:spcBef>
                        <a:spcAft>
                          <a:spcPts val="0"/>
                        </a:spcAft>
                      </a:pPr>
                      <a:r>
                        <a:rPr lang="en-US" sz="1400">
                          <a:solidFill>
                            <a:schemeClr val="tx1"/>
                          </a:solidFill>
                          <a:effectLst/>
                        </a:rPr>
                        <a:t>CHC-MCO</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56515" marT="17780" marB="0" anchor="ctr">
                    <a:solidFill>
                      <a:schemeClr val="accent6">
                        <a:lumMod val="20000"/>
                        <a:lumOff val="80000"/>
                      </a:schemeClr>
                    </a:solidFill>
                  </a:tcPr>
                </a:tc>
                <a:tc>
                  <a:txBody>
                    <a:bodyPr/>
                    <a:lstStyle/>
                    <a:p>
                      <a:pPr marL="0" marR="0" indent="0">
                        <a:lnSpc>
                          <a:spcPct val="107000"/>
                        </a:lnSpc>
                        <a:spcBef>
                          <a:spcPts val="0"/>
                        </a:spcBef>
                        <a:spcAft>
                          <a:spcPts val="0"/>
                        </a:spcAft>
                      </a:pPr>
                      <a:r>
                        <a:rPr lang="en-US" sz="1400" dirty="0">
                          <a:solidFill>
                            <a:schemeClr val="tx1"/>
                          </a:solidFill>
                          <a:effectLst/>
                        </a:rPr>
                        <a:t>Nursing facility </a:t>
                      </a:r>
                    </a:p>
                    <a:p>
                      <a:pPr marL="0" marR="0" indent="0">
                        <a:lnSpc>
                          <a:spcPct val="107000"/>
                        </a:lnSpc>
                        <a:spcBef>
                          <a:spcPts val="0"/>
                        </a:spcBef>
                        <a:spcAft>
                          <a:spcPts val="0"/>
                        </a:spcAft>
                      </a:pPr>
                      <a:r>
                        <a:rPr lang="en-US" sz="1400" dirty="0">
                          <a:solidFill>
                            <a:schemeClr val="tx1"/>
                          </a:solidFill>
                          <a:effectLst/>
                        </a:rPr>
                        <a:t>should discuss with MCO</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56515" marT="17780" marB="0">
                    <a:solidFill>
                      <a:schemeClr val="accent6">
                        <a:lumMod val="20000"/>
                        <a:lumOff val="80000"/>
                      </a:schemeClr>
                    </a:solidFill>
                  </a:tcPr>
                </a:tc>
                <a:extLst>
                  <a:ext uri="{0D108BD9-81ED-4DB2-BD59-A6C34878D82A}">
                    <a16:rowId xmlns:a16="http://schemas.microsoft.com/office/drawing/2014/main" val="4062323970"/>
                  </a:ext>
                </a:extLst>
              </a:tr>
              <a:tr h="472061">
                <a:tc rowSpan="3">
                  <a:txBody>
                    <a:bodyPr/>
                    <a:lstStyle/>
                    <a:p>
                      <a:pPr marL="0" marR="0" indent="0">
                        <a:lnSpc>
                          <a:spcPct val="107000"/>
                        </a:lnSpc>
                        <a:spcBef>
                          <a:spcPts val="0"/>
                        </a:spcBef>
                        <a:spcAft>
                          <a:spcPts val="0"/>
                        </a:spcAft>
                      </a:pPr>
                      <a:r>
                        <a:rPr lang="en-US" sz="1400">
                          <a:solidFill>
                            <a:schemeClr val="tx1"/>
                          </a:solidFill>
                          <a:effectLst/>
                        </a:rPr>
                        <a:t>Participants Receiving Home and CommunityBased Waivers</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56515" marT="17780" marB="0" anchor="ctr">
                    <a:solidFill>
                      <a:schemeClr val="accent6">
                        <a:lumMod val="40000"/>
                        <a:lumOff val="60000"/>
                      </a:schemeClr>
                    </a:solidFill>
                  </a:tcPr>
                </a:tc>
                <a:tc rowSpan="3">
                  <a:txBody>
                    <a:bodyPr/>
                    <a:lstStyle/>
                    <a:p>
                      <a:pPr marL="0" marR="0" indent="0">
                        <a:lnSpc>
                          <a:spcPct val="107000"/>
                        </a:lnSpc>
                        <a:spcBef>
                          <a:spcPts val="0"/>
                        </a:spcBef>
                        <a:spcAft>
                          <a:spcPts val="0"/>
                        </a:spcAft>
                      </a:pPr>
                      <a:r>
                        <a:rPr lang="en-US" sz="1400">
                          <a:solidFill>
                            <a:schemeClr val="tx1"/>
                          </a:solidFill>
                          <a:effectLst/>
                        </a:rPr>
                        <a:t>CHC-MCO</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56515" marT="17780" marB="0" anchor="ctr">
                    <a:solidFill>
                      <a:schemeClr val="accent6">
                        <a:lumMod val="40000"/>
                        <a:lumOff val="60000"/>
                      </a:schemeClr>
                    </a:solidFill>
                  </a:tcPr>
                </a:tc>
                <a:tc rowSpan="3">
                  <a:txBody>
                    <a:bodyPr/>
                    <a:lstStyle/>
                    <a:p>
                      <a:pPr marL="0" marR="0" indent="0">
                        <a:lnSpc>
                          <a:spcPct val="107000"/>
                        </a:lnSpc>
                        <a:spcBef>
                          <a:spcPts val="0"/>
                        </a:spcBef>
                        <a:spcAft>
                          <a:spcPts val="0"/>
                        </a:spcAft>
                      </a:pPr>
                      <a:r>
                        <a:rPr lang="en-US" sz="1400">
                          <a:solidFill>
                            <a:schemeClr val="tx1"/>
                          </a:solidFill>
                          <a:effectLst/>
                        </a:rPr>
                        <a:t>CHC-MCO/</a:t>
                      </a:r>
                    </a:p>
                    <a:p>
                      <a:pPr marL="0" marR="0" indent="0">
                        <a:lnSpc>
                          <a:spcPct val="107000"/>
                        </a:lnSpc>
                        <a:spcBef>
                          <a:spcPts val="0"/>
                        </a:spcBef>
                        <a:spcAft>
                          <a:spcPts val="0"/>
                        </a:spcAft>
                      </a:pPr>
                      <a:r>
                        <a:rPr lang="en-US" sz="1400">
                          <a:solidFill>
                            <a:schemeClr val="tx1"/>
                          </a:solidFill>
                          <a:effectLst/>
                        </a:rPr>
                        <a:t>Participant</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56515" marT="17780" marB="0" anchor="ctr">
                    <a:solidFill>
                      <a:schemeClr val="accent6">
                        <a:lumMod val="40000"/>
                        <a:lumOff val="60000"/>
                      </a:schemeClr>
                    </a:solidFill>
                  </a:tcPr>
                </a:tc>
                <a:tc>
                  <a:txBody>
                    <a:bodyPr/>
                    <a:lstStyle/>
                    <a:p>
                      <a:pPr marL="0" marR="0" indent="0">
                        <a:lnSpc>
                          <a:spcPct val="107000"/>
                        </a:lnSpc>
                        <a:spcBef>
                          <a:spcPts val="0"/>
                        </a:spcBef>
                        <a:spcAft>
                          <a:spcPts val="0"/>
                        </a:spcAft>
                      </a:pPr>
                      <a:r>
                        <a:rPr lang="en-US" sz="1400">
                          <a:solidFill>
                            <a:schemeClr val="tx1"/>
                          </a:solidFill>
                          <a:effectLst/>
                        </a:rPr>
                        <a:t>MATP — Non-ambulance &amp; Unexceptional</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56515" marT="17780" marB="0" anchor="ctr">
                    <a:solidFill>
                      <a:schemeClr val="accent6">
                        <a:lumMod val="40000"/>
                        <a:lumOff val="60000"/>
                      </a:schemeClr>
                    </a:solidFill>
                  </a:tcPr>
                </a:tc>
                <a:tc rowSpan="3">
                  <a:txBody>
                    <a:bodyPr/>
                    <a:lstStyle/>
                    <a:p>
                      <a:pPr marL="0" marR="0" indent="0">
                        <a:lnSpc>
                          <a:spcPct val="107000"/>
                        </a:lnSpc>
                        <a:spcBef>
                          <a:spcPts val="0"/>
                        </a:spcBef>
                        <a:spcAft>
                          <a:spcPts val="0"/>
                        </a:spcAft>
                      </a:pPr>
                      <a:r>
                        <a:rPr lang="en-US" sz="1400">
                          <a:solidFill>
                            <a:schemeClr val="tx1"/>
                          </a:solidFill>
                          <a:effectLst/>
                        </a:rPr>
                        <a:t>CHC-MCO/</a:t>
                      </a:r>
                    </a:p>
                    <a:p>
                      <a:pPr marL="0" marR="0" indent="0">
                        <a:lnSpc>
                          <a:spcPct val="107000"/>
                        </a:lnSpc>
                        <a:spcBef>
                          <a:spcPts val="0"/>
                        </a:spcBef>
                        <a:spcAft>
                          <a:spcPts val="0"/>
                        </a:spcAft>
                      </a:pPr>
                      <a:r>
                        <a:rPr lang="en-US" sz="1400">
                          <a:solidFill>
                            <a:schemeClr val="tx1"/>
                          </a:solidFill>
                          <a:effectLst/>
                        </a:rPr>
                        <a:t>Participant</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56515" marT="17780" marB="0" anchor="ctr">
                    <a:solidFill>
                      <a:schemeClr val="accent6">
                        <a:lumMod val="40000"/>
                        <a:lumOff val="60000"/>
                      </a:schemeClr>
                    </a:solidFill>
                  </a:tcPr>
                </a:tc>
                <a:tc rowSpan="3">
                  <a:txBody>
                    <a:bodyPr/>
                    <a:lstStyle/>
                    <a:p>
                      <a:pPr marL="0" marR="0" indent="0">
                        <a:lnSpc>
                          <a:spcPct val="107000"/>
                        </a:lnSpc>
                        <a:spcBef>
                          <a:spcPts val="0"/>
                        </a:spcBef>
                        <a:spcAft>
                          <a:spcPts val="0"/>
                        </a:spcAft>
                      </a:pPr>
                      <a:r>
                        <a:rPr lang="en-US" sz="1400">
                          <a:solidFill>
                            <a:schemeClr val="tx1"/>
                          </a:solidFill>
                          <a:effectLst/>
                        </a:rPr>
                        <a:t>CHC-MCO</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56515" marT="17780" marB="0" anchor="ctr">
                    <a:solidFill>
                      <a:schemeClr val="accent6">
                        <a:lumMod val="40000"/>
                        <a:lumOff val="60000"/>
                      </a:schemeClr>
                    </a:solidFill>
                  </a:tcPr>
                </a:tc>
                <a:tc rowSpan="3">
                  <a:txBody>
                    <a:bodyPr/>
                    <a:lstStyle/>
                    <a:p>
                      <a:pPr marL="0" marR="0" indent="0">
                        <a:lnSpc>
                          <a:spcPct val="107000"/>
                        </a:lnSpc>
                        <a:spcBef>
                          <a:spcPts val="0"/>
                        </a:spcBef>
                        <a:spcAft>
                          <a:spcPts val="0"/>
                        </a:spcAft>
                      </a:pPr>
                      <a:r>
                        <a:rPr lang="en-US" sz="1400" dirty="0">
                          <a:solidFill>
                            <a:schemeClr val="tx1"/>
                          </a:solidFill>
                          <a:effectLst/>
                        </a:rPr>
                        <a:t>CHC-MCO/</a:t>
                      </a:r>
                    </a:p>
                    <a:p>
                      <a:pPr marL="0" marR="0" indent="0">
                        <a:lnSpc>
                          <a:spcPct val="107000"/>
                        </a:lnSpc>
                        <a:spcBef>
                          <a:spcPts val="0"/>
                        </a:spcBef>
                        <a:spcAft>
                          <a:spcPts val="0"/>
                        </a:spcAft>
                      </a:pPr>
                      <a:r>
                        <a:rPr lang="en-US" sz="1400" dirty="0">
                          <a:solidFill>
                            <a:schemeClr val="tx1"/>
                          </a:solidFill>
                          <a:effectLst/>
                        </a:rPr>
                        <a:t>Participant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56515" marT="17780" marB="0" anchor="ctr">
                    <a:solidFill>
                      <a:schemeClr val="accent6">
                        <a:lumMod val="40000"/>
                        <a:lumOff val="60000"/>
                      </a:schemeClr>
                    </a:solidFill>
                  </a:tcPr>
                </a:tc>
                <a:extLst>
                  <a:ext uri="{0D108BD9-81ED-4DB2-BD59-A6C34878D82A}">
                    <a16:rowId xmlns:a16="http://schemas.microsoft.com/office/drawing/2014/main" val="385469244"/>
                  </a:ext>
                </a:extLst>
              </a:tr>
              <a:tr h="4720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nSpc>
                          <a:spcPct val="107000"/>
                        </a:lnSpc>
                        <a:spcBef>
                          <a:spcPts val="0"/>
                        </a:spcBef>
                        <a:spcAft>
                          <a:spcPts val="0"/>
                        </a:spcAft>
                      </a:pPr>
                      <a:r>
                        <a:rPr lang="en-US" sz="1400" dirty="0">
                          <a:solidFill>
                            <a:schemeClr val="tx1"/>
                          </a:solidFill>
                          <a:effectLst/>
                        </a:rPr>
                        <a:t>CHC-MCO — Ambulance, Stretcher</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56515" marT="17780" marB="0" anchor="ctr">
                    <a:solidFill>
                      <a:schemeClr val="accent6">
                        <a:lumMod val="40000"/>
                        <a:lumOff val="6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31352016"/>
                  </a:ext>
                </a:extLst>
              </a:tr>
              <a:tr h="4720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nSpc>
                          <a:spcPct val="107000"/>
                        </a:lnSpc>
                        <a:spcBef>
                          <a:spcPts val="0"/>
                        </a:spcBef>
                        <a:spcAft>
                          <a:spcPts val="0"/>
                        </a:spcAft>
                      </a:pPr>
                      <a:r>
                        <a:rPr lang="en-US" sz="1400" dirty="0">
                          <a:solidFill>
                            <a:schemeClr val="tx1"/>
                          </a:solidFill>
                          <a:effectLst/>
                        </a:rPr>
                        <a:t>County Assistance </a:t>
                      </a:r>
                      <a:r>
                        <a:rPr lang="en-US" sz="1400" dirty="0" err="1">
                          <a:solidFill>
                            <a:schemeClr val="tx1"/>
                          </a:solidFill>
                          <a:effectLst/>
                        </a:rPr>
                        <a:t>Offi</a:t>
                      </a:r>
                      <a:r>
                        <a:rPr lang="en-US" sz="1400" dirty="0">
                          <a:solidFill>
                            <a:schemeClr val="tx1"/>
                          </a:solidFill>
                          <a:effectLst/>
                        </a:rPr>
                        <a:t>  </a:t>
                      </a:r>
                      <a:r>
                        <a:rPr lang="en-US" sz="1400" dirty="0" err="1">
                          <a:solidFill>
                            <a:schemeClr val="tx1"/>
                          </a:solidFill>
                          <a:effectLst/>
                        </a:rPr>
                        <a:t>ce</a:t>
                      </a:r>
                      <a:r>
                        <a:rPr lang="en-US" sz="1400" dirty="0">
                          <a:solidFill>
                            <a:schemeClr val="tx1"/>
                          </a:solidFill>
                          <a:effectLst/>
                        </a:rPr>
                        <a:t> </a:t>
                      </a:r>
                    </a:p>
                    <a:p>
                      <a:pPr marL="0" marR="0" indent="0">
                        <a:lnSpc>
                          <a:spcPct val="107000"/>
                        </a:lnSpc>
                        <a:spcBef>
                          <a:spcPts val="0"/>
                        </a:spcBef>
                        <a:spcAft>
                          <a:spcPts val="0"/>
                        </a:spcAft>
                      </a:pPr>
                      <a:r>
                        <a:rPr lang="en-US" sz="1400" dirty="0">
                          <a:solidFill>
                            <a:schemeClr val="tx1"/>
                          </a:solidFill>
                          <a:effectLst/>
                        </a:rPr>
                        <a:t>— Exceptional transportation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56515" marT="17780" marB="0" anchor="ctr">
                    <a:solidFill>
                      <a:schemeClr val="accent6">
                        <a:lumMod val="40000"/>
                        <a:lumOff val="6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43464049"/>
                  </a:ext>
                </a:extLst>
              </a:tr>
              <a:tr h="472061">
                <a:tc rowSpan="3">
                  <a:txBody>
                    <a:bodyPr/>
                    <a:lstStyle/>
                    <a:p>
                      <a:pPr marL="0" marR="0" indent="0">
                        <a:lnSpc>
                          <a:spcPct val="107000"/>
                        </a:lnSpc>
                        <a:spcBef>
                          <a:spcPts val="0"/>
                        </a:spcBef>
                        <a:spcAft>
                          <a:spcPts val="0"/>
                        </a:spcAft>
                      </a:pPr>
                      <a:r>
                        <a:rPr lang="en-US" sz="1400" dirty="0">
                          <a:solidFill>
                            <a:schemeClr val="tx1"/>
                          </a:solidFill>
                          <a:effectLst/>
                        </a:rPr>
                        <a:t>Nursing Facility </a:t>
                      </a:r>
                    </a:p>
                    <a:p>
                      <a:pPr marL="0" marR="0" indent="0">
                        <a:lnSpc>
                          <a:spcPct val="107000"/>
                        </a:lnSpc>
                        <a:spcBef>
                          <a:spcPts val="0"/>
                        </a:spcBef>
                        <a:spcAft>
                          <a:spcPts val="0"/>
                        </a:spcAft>
                      </a:pPr>
                      <a:r>
                        <a:rPr lang="en-US" sz="1400" dirty="0">
                          <a:solidFill>
                            <a:schemeClr val="tx1"/>
                          </a:solidFill>
                          <a:effectLst/>
                        </a:rPr>
                        <a:t>Ineligible, </a:t>
                      </a:r>
                    </a:p>
                    <a:p>
                      <a:pPr marL="0" marR="0" indent="0">
                        <a:lnSpc>
                          <a:spcPct val="107000"/>
                        </a:lnSpc>
                        <a:spcBef>
                          <a:spcPts val="0"/>
                        </a:spcBef>
                        <a:spcAft>
                          <a:spcPts val="0"/>
                        </a:spcAft>
                      </a:pPr>
                      <a:r>
                        <a:rPr lang="en-US" sz="1400" dirty="0">
                          <a:solidFill>
                            <a:schemeClr val="tx1"/>
                          </a:solidFill>
                          <a:effectLst/>
                        </a:rPr>
                        <a:t>Dual-Eligible </a:t>
                      </a:r>
                    </a:p>
                    <a:p>
                      <a:pPr marL="0" marR="0" indent="0">
                        <a:lnSpc>
                          <a:spcPct val="107000"/>
                        </a:lnSpc>
                        <a:spcBef>
                          <a:spcPts val="0"/>
                        </a:spcBef>
                        <a:spcAft>
                          <a:spcPts val="0"/>
                        </a:spcAft>
                      </a:pPr>
                      <a:r>
                        <a:rPr lang="en-US" sz="1400" dirty="0">
                          <a:solidFill>
                            <a:schemeClr val="tx1"/>
                          </a:solidFill>
                          <a:effectLst/>
                        </a:rPr>
                        <a:t>Participants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56515" marT="17780" marB="0" anchor="ctr">
                    <a:solidFill>
                      <a:schemeClr val="accent6">
                        <a:lumMod val="20000"/>
                        <a:lumOff val="80000"/>
                      </a:schemeClr>
                    </a:solidFill>
                  </a:tcPr>
                </a:tc>
                <a:tc rowSpan="3">
                  <a:txBody>
                    <a:bodyPr/>
                    <a:lstStyle/>
                    <a:p>
                      <a:pPr marL="0" marR="0" indent="0">
                        <a:lnSpc>
                          <a:spcPct val="107000"/>
                        </a:lnSpc>
                        <a:spcBef>
                          <a:spcPts val="0"/>
                        </a:spcBef>
                        <a:spcAft>
                          <a:spcPts val="0"/>
                        </a:spcAft>
                      </a:pPr>
                      <a:r>
                        <a:rPr lang="en-US" sz="1400">
                          <a:solidFill>
                            <a:schemeClr val="tx1"/>
                          </a:solidFill>
                          <a:effectLst/>
                        </a:rPr>
                        <a:t>CHC-MCO</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56515" marT="17780" marB="0" anchor="ctr">
                    <a:solidFill>
                      <a:schemeClr val="accent6">
                        <a:lumMod val="20000"/>
                        <a:lumOff val="80000"/>
                      </a:schemeClr>
                    </a:solidFill>
                  </a:tcPr>
                </a:tc>
                <a:tc rowSpan="3">
                  <a:txBody>
                    <a:bodyPr/>
                    <a:lstStyle/>
                    <a:p>
                      <a:pPr marL="0" marR="0" indent="0">
                        <a:lnSpc>
                          <a:spcPct val="107000"/>
                        </a:lnSpc>
                        <a:spcBef>
                          <a:spcPts val="0"/>
                        </a:spcBef>
                        <a:spcAft>
                          <a:spcPts val="0"/>
                        </a:spcAft>
                      </a:pPr>
                      <a:r>
                        <a:rPr lang="en-US" sz="1400" dirty="0">
                          <a:solidFill>
                            <a:schemeClr val="tx1"/>
                          </a:solidFill>
                          <a:effectLst/>
                        </a:rPr>
                        <a:t>CHC-MCO/</a:t>
                      </a:r>
                    </a:p>
                    <a:p>
                      <a:pPr marL="0" marR="0" indent="0">
                        <a:lnSpc>
                          <a:spcPct val="107000"/>
                        </a:lnSpc>
                        <a:spcBef>
                          <a:spcPts val="0"/>
                        </a:spcBef>
                        <a:spcAft>
                          <a:spcPts val="0"/>
                        </a:spcAft>
                      </a:pPr>
                      <a:r>
                        <a:rPr lang="en-US" sz="1400" dirty="0">
                          <a:solidFill>
                            <a:schemeClr val="tx1"/>
                          </a:solidFill>
                          <a:effectLst/>
                        </a:rPr>
                        <a:t>Participant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56515" marT="17780" marB="0" anchor="ctr">
                    <a:solidFill>
                      <a:schemeClr val="accent6">
                        <a:lumMod val="20000"/>
                        <a:lumOff val="80000"/>
                      </a:schemeClr>
                    </a:solidFill>
                  </a:tcPr>
                </a:tc>
                <a:tc>
                  <a:txBody>
                    <a:bodyPr/>
                    <a:lstStyle/>
                    <a:p>
                      <a:pPr marL="0" marR="0" indent="0">
                        <a:lnSpc>
                          <a:spcPct val="107000"/>
                        </a:lnSpc>
                        <a:spcBef>
                          <a:spcPts val="0"/>
                        </a:spcBef>
                        <a:spcAft>
                          <a:spcPts val="0"/>
                        </a:spcAft>
                      </a:pPr>
                      <a:r>
                        <a:rPr lang="en-US" sz="1400">
                          <a:solidFill>
                            <a:schemeClr val="tx1"/>
                          </a:solidFill>
                          <a:effectLst/>
                        </a:rPr>
                        <a:t>MATP — Non-ambulance &amp; Unexceptional</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56515" marT="17780" marB="0" anchor="ctr">
                    <a:solidFill>
                      <a:schemeClr val="accent6">
                        <a:lumMod val="20000"/>
                        <a:lumOff val="80000"/>
                      </a:schemeClr>
                    </a:solidFill>
                  </a:tcPr>
                </a:tc>
                <a:tc rowSpan="3">
                  <a:txBody>
                    <a:bodyPr/>
                    <a:lstStyle/>
                    <a:p>
                      <a:pPr marL="0" marR="0" indent="0">
                        <a:lnSpc>
                          <a:spcPct val="107000"/>
                        </a:lnSpc>
                        <a:spcBef>
                          <a:spcPts val="0"/>
                        </a:spcBef>
                        <a:spcAft>
                          <a:spcPts val="0"/>
                        </a:spcAft>
                      </a:pPr>
                      <a:r>
                        <a:rPr lang="en-US" sz="1400" dirty="0">
                          <a:solidFill>
                            <a:schemeClr val="tx1"/>
                          </a:solidFill>
                          <a:effectLst/>
                        </a:rPr>
                        <a:t>CHC-MCO/</a:t>
                      </a:r>
                    </a:p>
                    <a:p>
                      <a:pPr marL="0" marR="0" indent="0">
                        <a:lnSpc>
                          <a:spcPct val="107000"/>
                        </a:lnSpc>
                        <a:spcBef>
                          <a:spcPts val="0"/>
                        </a:spcBef>
                        <a:spcAft>
                          <a:spcPts val="0"/>
                        </a:spcAft>
                      </a:pPr>
                      <a:r>
                        <a:rPr lang="en-US" sz="1400" dirty="0">
                          <a:solidFill>
                            <a:schemeClr val="tx1"/>
                          </a:solidFill>
                          <a:effectLst/>
                        </a:rPr>
                        <a:t>Participant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56515" marT="17780" marB="0" anchor="ctr">
                    <a:solidFill>
                      <a:schemeClr val="accent6">
                        <a:lumMod val="20000"/>
                        <a:lumOff val="80000"/>
                      </a:schemeClr>
                    </a:solidFill>
                  </a:tcPr>
                </a:tc>
                <a:tc rowSpan="3" gridSpan="2">
                  <a:txBody>
                    <a:bodyPr/>
                    <a:lstStyle/>
                    <a:p>
                      <a:pPr marL="0" marR="0" indent="0">
                        <a:lnSpc>
                          <a:spcPct val="107000"/>
                        </a:lnSpc>
                        <a:spcBef>
                          <a:spcPts val="0"/>
                        </a:spcBef>
                        <a:spcAft>
                          <a:spcPts val="0"/>
                        </a:spcAft>
                      </a:pPr>
                      <a:r>
                        <a:rPr lang="en-US" sz="1400" dirty="0">
                          <a:solidFill>
                            <a:schemeClr val="tx1"/>
                          </a:solidFill>
                          <a:effectLst/>
                        </a:rPr>
                        <a:t>   NOT ELIGIBLE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56515" marT="17780" marB="0" anchor="ctr">
                    <a:solidFill>
                      <a:schemeClr val="accent6">
                        <a:lumMod val="20000"/>
                        <a:lumOff val="80000"/>
                      </a:schemeClr>
                    </a:solidFill>
                  </a:tcPr>
                </a:tc>
                <a:tc rowSpan="3" hMerge="1">
                  <a:txBody>
                    <a:bodyPr/>
                    <a:lstStyle/>
                    <a:p>
                      <a:endParaRPr lang="en-US"/>
                    </a:p>
                  </a:txBody>
                  <a:tcPr/>
                </a:tc>
                <a:extLst>
                  <a:ext uri="{0D108BD9-81ED-4DB2-BD59-A6C34878D82A}">
                    <a16:rowId xmlns:a16="http://schemas.microsoft.com/office/drawing/2014/main" val="2316086632"/>
                  </a:ext>
                </a:extLst>
              </a:tr>
              <a:tr h="4720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nSpc>
                          <a:spcPct val="107000"/>
                        </a:lnSpc>
                        <a:spcBef>
                          <a:spcPts val="0"/>
                        </a:spcBef>
                        <a:spcAft>
                          <a:spcPts val="0"/>
                        </a:spcAft>
                      </a:pPr>
                      <a:r>
                        <a:rPr lang="en-US" sz="1400" dirty="0">
                          <a:solidFill>
                            <a:schemeClr val="tx1"/>
                          </a:solidFill>
                          <a:effectLst/>
                        </a:rPr>
                        <a:t>CHC-MCO — Ambulance, Stretcher</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56515" marT="17780" marB="0" anchor="ctr">
                    <a:solidFill>
                      <a:schemeClr val="accent6">
                        <a:lumMod val="20000"/>
                        <a:lumOff val="80000"/>
                      </a:schemeClr>
                    </a:solidFill>
                  </a:tcPr>
                </a:tc>
                <a:tc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158680692"/>
                  </a:ext>
                </a:extLst>
              </a:tr>
              <a:tr h="49072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nSpc>
                          <a:spcPct val="107000"/>
                        </a:lnSpc>
                        <a:spcBef>
                          <a:spcPts val="0"/>
                        </a:spcBef>
                        <a:spcAft>
                          <a:spcPts val="0"/>
                        </a:spcAft>
                      </a:pPr>
                      <a:r>
                        <a:rPr lang="en-US" sz="1400" dirty="0">
                          <a:solidFill>
                            <a:schemeClr val="tx1"/>
                          </a:solidFill>
                          <a:effectLst/>
                        </a:rPr>
                        <a:t>County Assistance </a:t>
                      </a:r>
                      <a:r>
                        <a:rPr lang="en-US" sz="1400" dirty="0" err="1">
                          <a:solidFill>
                            <a:schemeClr val="tx1"/>
                          </a:solidFill>
                          <a:effectLst/>
                        </a:rPr>
                        <a:t>Offi</a:t>
                      </a:r>
                      <a:r>
                        <a:rPr lang="en-US" sz="1400" dirty="0">
                          <a:solidFill>
                            <a:schemeClr val="tx1"/>
                          </a:solidFill>
                          <a:effectLst/>
                        </a:rPr>
                        <a:t> </a:t>
                      </a:r>
                      <a:r>
                        <a:rPr lang="en-US" sz="1400" dirty="0" err="1">
                          <a:solidFill>
                            <a:schemeClr val="tx1"/>
                          </a:solidFill>
                          <a:effectLst/>
                        </a:rPr>
                        <a:t>ce</a:t>
                      </a:r>
                      <a:r>
                        <a:rPr lang="en-US" sz="1400" dirty="0">
                          <a:solidFill>
                            <a:schemeClr val="tx1"/>
                          </a:solidFill>
                          <a:effectLst/>
                        </a:rPr>
                        <a:t> </a:t>
                      </a:r>
                    </a:p>
                    <a:p>
                      <a:pPr marL="0" marR="0" indent="0">
                        <a:lnSpc>
                          <a:spcPct val="107000"/>
                        </a:lnSpc>
                        <a:spcBef>
                          <a:spcPts val="0"/>
                        </a:spcBef>
                        <a:spcAft>
                          <a:spcPts val="0"/>
                        </a:spcAft>
                      </a:pPr>
                      <a:r>
                        <a:rPr lang="en-US" sz="1400" dirty="0">
                          <a:solidFill>
                            <a:schemeClr val="tx1"/>
                          </a:solidFill>
                          <a:effectLst/>
                        </a:rPr>
                        <a:t>— Exceptional transportation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56515" marT="17780" marB="0" anchor="ctr">
                    <a:solidFill>
                      <a:schemeClr val="accent6">
                        <a:lumMod val="20000"/>
                        <a:lumOff val="80000"/>
                      </a:schemeClr>
                    </a:solidFill>
                  </a:tcPr>
                </a:tc>
                <a:tc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693512654"/>
                  </a:ext>
                </a:extLst>
              </a:tr>
            </a:tbl>
          </a:graphicData>
        </a:graphic>
      </p:graphicFrame>
    </p:spTree>
    <p:extLst>
      <p:ext uri="{BB962C8B-B14F-4D97-AF65-F5344CB8AC3E}">
        <p14:creationId xmlns:p14="http://schemas.microsoft.com/office/powerpoint/2010/main" val="1969771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643102" y="809573"/>
            <a:ext cx="10944225" cy="5972175"/>
          </a:xfrm>
          <a:prstGeom prst="rect">
            <a:avLst/>
          </a:prstGeom>
        </p:spPr>
        <p:txBody>
          <a:bodyPr>
            <a:noAutofit/>
          </a:bodyPr>
          <a:lstStyle/>
          <a:p>
            <a:pPr marL="0" indent="0">
              <a:lnSpc>
                <a:spcPts val="3600"/>
              </a:lnSpc>
              <a:buNone/>
            </a:pPr>
            <a:r>
              <a:rPr lang="en-US" sz="3200" b="1" cap="all" dirty="0">
                <a:solidFill>
                  <a:srgbClr val="002060"/>
                </a:solidFill>
                <a:latin typeface="Arial Black" panose="020B0A04020102020204" pitchFamily="34" charset="0"/>
              </a:rPr>
              <a:t>Specific </a:t>
            </a:r>
            <a:r>
              <a:rPr lang="en-US" sz="3200" b="1" cap="all" dirty="0" err="1">
                <a:solidFill>
                  <a:srgbClr val="002060"/>
                </a:solidFill>
                <a:latin typeface="Arial Black" panose="020B0A04020102020204" pitchFamily="34" charset="0"/>
              </a:rPr>
              <a:t>chc</a:t>
            </a:r>
            <a:r>
              <a:rPr lang="en-US" sz="3200" b="1" cap="all" dirty="0">
                <a:solidFill>
                  <a:srgbClr val="002060"/>
                </a:solidFill>
                <a:latin typeface="Arial Black" panose="020B0A04020102020204" pitchFamily="34" charset="0"/>
              </a:rPr>
              <a:t> services</a:t>
            </a:r>
            <a:endParaRPr lang="en-US" sz="1800" dirty="0">
              <a:latin typeface="+mj-lt"/>
            </a:endParaRPr>
          </a:p>
          <a:p>
            <a:pPr marL="0" indent="0">
              <a:buNone/>
            </a:pPr>
            <a:r>
              <a:rPr lang="en-US" sz="2400" b="1" cap="all" dirty="0">
                <a:solidFill>
                  <a:srgbClr val="569FD3"/>
                </a:solidFill>
                <a:latin typeface="Arial Black" panose="020B0A04020102020204" pitchFamily="34" charset="0"/>
              </a:rPr>
              <a:t>How will personal assistance service agencies coordinate with Medicare-certified home health agencies?</a:t>
            </a:r>
          </a:p>
          <a:p>
            <a:pPr>
              <a:lnSpc>
                <a:spcPct val="100000"/>
              </a:lnSpc>
            </a:pPr>
            <a:r>
              <a:rPr lang="en-US" sz="2400" dirty="0">
                <a:latin typeface="+mj-lt"/>
              </a:rPr>
              <a:t>This will not be any different than under a current HCBS waiver.  The service coordinator will work with the PAS agencies, home health agencies, and other providers to coordinate providing services for the participant. </a:t>
            </a:r>
          </a:p>
          <a:p>
            <a:pPr>
              <a:lnSpc>
                <a:spcPct val="100000"/>
              </a:lnSpc>
            </a:pPr>
            <a:r>
              <a:rPr lang="en-US" sz="2400" dirty="0">
                <a:latin typeface="+mj-lt"/>
              </a:rPr>
              <a:t>Each CHC-MCO has an internal authorization system and providers will need to work with the MCOs to obtain access and training for the relevant systems.</a:t>
            </a:r>
          </a:p>
          <a:p>
            <a:pPr marL="0" indent="0">
              <a:lnSpc>
                <a:spcPct val="100000"/>
              </a:lnSpc>
              <a:buNone/>
            </a:pPr>
            <a:r>
              <a:rPr lang="en-US" sz="2400" dirty="0">
                <a:solidFill>
                  <a:srgbClr val="FF0000"/>
                </a:solidFill>
                <a:latin typeface="+mj-lt"/>
              </a:rPr>
              <a:t> </a:t>
            </a:r>
          </a:p>
          <a:p>
            <a:pPr>
              <a:lnSpc>
                <a:spcPct val="100000"/>
              </a:lnSpc>
            </a:pPr>
            <a:endParaRPr lang="en-US" sz="2000" b="1" cap="all" dirty="0">
              <a:solidFill>
                <a:srgbClr val="FF0000"/>
              </a:solidFill>
              <a:latin typeface="Arial Black" panose="020B0A04020102020204" pitchFamily="34" charset="0"/>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26</a:t>
            </a:fld>
            <a:endParaRPr lang="en-US" dirty="0"/>
          </a:p>
        </p:txBody>
      </p:sp>
    </p:spTree>
    <p:extLst>
      <p:ext uri="{BB962C8B-B14F-4D97-AF65-F5344CB8AC3E}">
        <p14:creationId xmlns:p14="http://schemas.microsoft.com/office/powerpoint/2010/main" val="3630469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651561"/>
            <a:ext cx="10944225" cy="5972175"/>
          </a:xfrm>
          <a:prstGeom prst="rect">
            <a:avLst/>
          </a:prstGeom>
        </p:spPr>
        <p:txBody>
          <a:bodyPr>
            <a:noAutofit/>
          </a:bodyPr>
          <a:lstStyle/>
          <a:p>
            <a:pPr marL="0" indent="0">
              <a:lnSpc>
                <a:spcPts val="3600"/>
              </a:lnSpc>
              <a:buNone/>
            </a:pPr>
            <a:r>
              <a:rPr lang="en-US" sz="3200" b="1" cap="all" dirty="0">
                <a:solidFill>
                  <a:srgbClr val="002060"/>
                </a:solidFill>
                <a:latin typeface="Arial Black" panose="020B0A04020102020204" pitchFamily="34" charset="0"/>
              </a:rPr>
              <a:t>Specific </a:t>
            </a:r>
            <a:r>
              <a:rPr lang="en-US" sz="3200" b="1" cap="all" dirty="0" err="1">
                <a:solidFill>
                  <a:srgbClr val="002060"/>
                </a:solidFill>
                <a:latin typeface="Arial Black" panose="020B0A04020102020204" pitchFamily="34" charset="0"/>
              </a:rPr>
              <a:t>chc</a:t>
            </a:r>
            <a:r>
              <a:rPr lang="en-US" sz="3200" b="1" cap="all" dirty="0">
                <a:solidFill>
                  <a:srgbClr val="002060"/>
                </a:solidFill>
                <a:latin typeface="Arial Black" panose="020B0A04020102020204" pitchFamily="34" charset="0"/>
              </a:rPr>
              <a:t> services</a:t>
            </a:r>
          </a:p>
          <a:p>
            <a:pPr marL="0" indent="0">
              <a:buNone/>
            </a:pPr>
            <a:r>
              <a:rPr lang="en-US" sz="2400" b="1" cap="all" dirty="0">
                <a:solidFill>
                  <a:srgbClr val="569FD3"/>
                </a:solidFill>
                <a:latin typeface="Arial Black" panose="020B0A04020102020204" pitchFamily="34" charset="0"/>
              </a:rPr>
              <a:t>What is the impact of </a:t>
            </a:r>
            <a:r>
              <a:rPr lang="en-US" sz="2400" b="1" cap="all" dirty="0" err="1">
                <a:solidFill>
                  <a:srgbClr val="569FD3"/>
                </a:solidFill>
                <a:latin typeface="Arial Black" panose="020B0A04020102020204" pitchFamily="34" charset="0"/>
              </a:rPr>
              <a:t>chc</a:t>
            </a:r>
            <a:r>
              <a:rPr lang="en-US" sz="2400" b="1" cap="all" dirty="0">
                <a:solidFill>
                  <a:srgbClr val="569FD3"/>
                </a:solidFill>
                <a:latin typeface="Arial Black" panose="020B0A04020102020204" pitchFamily="34" charset="0"/>
              </a:rPr>
              <a:t> on participant-directed services ?</a:t>
            </a:r>
          </a:p>
          <a:p>
            <a:pPr>
              <a:lnSpc>
                <a:spcPct val="100000"/>
              </a:lnSpc>
            </a:pPr>
            <a:r>
              <a:rPr lang="en-US" sz="2000" dirty="0">
                <a:latin typeface="+mj-lt"/>
              </a:rPr>
              <a:t>Participant directed services, including Services My Way, will continue, and CHC-MCOs will offer the option to all participants receiving HCBS.</a:t>
            </a:r>
          </a:p>
          <a:p>
            <a:pPr>
              <a:lnSpc>
                <a:spcPct val="100000"/>
              </a:lnSpc>
            </a:pPr>
            <a:r>
              <a:rPr lang="en-US" sz="2000" dirty="0">
                <a:latin typeface="+mj-lt"/>
              </a:rPr>
              <a:t>Just like today, the CHC-MCO’s SCs will work with the participant to create an individualized service plan regarding type, scope, amount, duration and frequency of services needed. The SC will monitor the provision and utilization of services to ensure the participant’s health and welfare.</a:t>
            </a:r>
          </a:p>
          <a:p>
            <a:pPr>
              <a:lnSpc>
                <a:spcPct val="100000"/>
              </a:lnSpc>
            </a:pPr>
            <a:r>
              <a:rPr lang="en-US" sz="2000" dirty="0">
                <a:latin typeface="+mj-lt"/>
              </a:rPr>
              <a:t>The CHC-MCOs are required to comply with state and federal regulations including the Department of Labor Fair Labor Standards Act regulations at 29 CFR Part 552 requirements related to minimum wage, overtime pay, and travel time.</a:t>
            </a:r>
          </a:p>
          <a:p>
            <a:pPr lvl="1">
              <a:lnSpc>
                <a:spcPct val="100000"/>
              </a:lnSpc>
            </a:pPr>
            <a:r>
              <a:rPr lang="en-US" sz="2000" dirty="0">
                <a:latin typeface="+mj-lt"/>
              </a:rPr>
              <a:t>Just like today, the SC will work with the individual if overtime pay requires a modification to the individual’s budget. </a:t>
            </a:r>
          </a:p>
          <a:p>
            <a:pPr lvl="1">
              <a:lnSpc>
                <a:spcPct val="100000"/>
              </a:lnSpc>
            </a:pPr>
            <a:r>
              <a:rPr lang="en-US" sz="2000" dirty="0">
                <a:latin typeface="+mj-lt"/>
              </a:rPr>
              <a:t>All participants who are transitioning to the CHC waiver and who are utilizing a PDS model will transition to monthly authorizations.</a:t>
            </a:r>
          </a:p>
          <a:p>
            <a:pPr lvl="1">
              <a:lnSpc>
                <a:spcPct val="100000"/>
              </a:lnSpc>
            </a:pPr>
            <a:endParaRPr lang="en-US" sz="2000" dirty="0">
              <a:latin typeface="+mj-lt"/>
            </a:endParaRPr>
          </a:p>
          <a:p>
            <a:pPr lvl="1">
              <a:lnSpc>
                <a:spcPct val="100000"/>
              </a:lnSpc>
            </a:pPr>
            <a:endParaRPr lang="en-US" sz="2200" dirty="0">
              <a:latin typeface="+mj-lt"/>
            </a:endParaRPr>
          </a:p>
          <a:p>
            <a:pPr marL="0" indent="0">
              <a:lnSpc>
                <a:spcPct val="100000"/>
              </a:lnSpc>
              <a:buNone/>
            </a:pPr>
            <a:endParaRPr lang="en-US" sz="2000" dirty="0"/>
          </a:p>
          <a:p>
            <a:pPr>
              <a:lnSpc>
                <a:spcPct val="100000"/>
              </a:lnSpc>
            </a:pPr>
            <a:endParaRPr lang="en-US" sz="2000" b="1" cap="all" dirty="0">
              <a:solidFill>
                <a:srgbClr val="569FD3"/>
              </a:solidFill>
              <a:latin typeface="Arial Black" panose="020B0A04020102020204" pitchFamily="34" charset="0"/>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27</a:t>
            </a:fld>
            <a:endParaRPr lang="en-US" dirty="0"/>
          </a:p>
        </p:txBody>
      </p:sp>
    </p:spTree>
    <p:extLst>
      <p:ext uri="{BB962C8B-B14F-4D97-AF65-F5344CB8AC3E}">
        <p14:creationId xmlns:p14="http://schemas.microsoft.com/office/powerpoint/2010/main" val="426245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59019" y="658844"/>
            <a:ext cx="10944225" cy="5972175"/>
          </a:xfrm>
          <a:prstGeom prst="rect">
            <a:avLst/>
          </a:prstGeom>
        </p:spPr>
        <p:txBody>
          <a:bodyPr>
            <a:noAutofit/>
          </a:bodyPr>
          <a:lstStyle/>
          <a:p>
            <a:pPr marL="0" indent="0">
              <a:lnSpc>
                <a:spcPts val="3600"/>
              </a:lnSpc>
              <a:buNone/>
            </a:pPr>
            <a:r>
              <a:rPr lang="en-US" sz="3200" b="1" cap="all" dirty="0">
                <a:solidFill>
                  <a:srgbClr val="002060"/>
                </a:solidFill>
                <a:latin typeface="Arial Black" panose="020B0A04020102020204" pitchFamily="34" charset="0"/>
              </a:rPr>
              <a:t>Specific </a:t>
            </a:r>
            <a:r>
              <a:rPr lang="en-US" sz="3200" b="1" cap="all" dirty="0" err="1">
                <a:solidFill>
                  <a:srgbClr val="002060"/>
                </a:solidFill>
                <a:latin typeface="Arial Black" panose="020B0A04020102020204" pitchFamily="34" charset="0"/>
              </a:rPr>
              <a:t>chc</a:t>
            </a:r>
            <a:r>
              <a:rPr lang="en-US" sz="3200" b="1" cap="all" dirty="0">
                <a:solidFill>
                  <a:srgbClr val="002060"/>
                </a:solidFill>
                <a:latin typeface="Arial Black" panose="020B0A04020102020204" pitchFamily="34" charset="0"/>
              </a:rPr>
              <a:t> services</a:t>
            </a:r>
            <a:endParaRPr lang="en-US" sz="1800" dirty="0">
              <a:latin typeface="+mj-lt"/>
            </a:endParaRPr>
          </a:p>
          <a:p>
            <a:pPr marL="0" indent="0">
              <a:buNone/>
            </a:pPr>
            <a:r>
              <a:rPr lang="en-US" sz="2400" b="1" cap="all" dirty="0">
                <a:solidFill>
                  <a:srgbClr val="569FD3"/>
                </a:solidFill>
                <a:latin typeface="Arial Black" panose="020B0A04020102020204" pitchFamily="34" charset="0"/>
              </a:rPr>
              <a:t>How will participant-directed services be paid?</a:t>
            </a:r>
          </a:p>
          <a:p>
            <a:pPr>
              <a:lnSpc>
                <a:spcPct val="100000"/>
              </a:lnSpc>
            </a:pPr>
            <a:r>
              <a:rPr lang="en-US" sz="2000" dirty="0">
                <a:latin typeface="+mj-lt"/>
              </a:rPr>
              <a:t>Financial Management Services (FMS) will continue.  </a:t>
            </a:r>
          </a:p>
          <a:p>
            <a:pPr>
              <a:lnSpc>
                <a:spcPct val="100000"/>
              </a:lnSpc>
            </a:pPr>
            <a:r>
              <a:rPr lang="en-US" sz="2000" dirty="0">
                <a:latin typeface="+mj-lt"/>
              </a:rPr>
              <a:t>The CHC-MCOs are required to establish agreements and cooperate with the Commonwealth-procured Fiscal/Employer Agent (F/EA) in order that necessary FMS services are provided to participants.</a:t>
            </a:r>
          </a:p>
          <a:p>
            <a:pPr>
              <a:lnSpc>
                <a:spcPct val="100000"/>
              </a:lnSpc>
            </a:pPr>
            <a:r>
              <a:rPr lang="en-US" sz="2000" dirty="0">
                <a:latin typeface="+mj-lt"/>
              </a:rPr>
              <a:t>The F/EA will continue to perform the same functions as today:</a:t>
            </a:r>
          </a:p>
          <a:p>
            <a:pPr lvl="1">
              <a:lnSpc>
                <a:spcPct val="100000"/>
              </a:lnSpc>
            </a:pPr>
            <a:r>
              <a:rPr lang="en-US" sz="2000" dirty="0">
                <a:latin typeface="+mj-lt"/>
              </a:rPr>
              <a:t>Prepare and distribute payroll and address federal, state, and local employment tax; labor, and workers compensation insurance rules; and other requirements that apply when the participant functions as the employer of his or her workers</a:t>
            </a:r>
          </a:p>
          <a:p>
            <a:pPr lvl="1">
              <a:lnSpc>
                <a:spcPct val="100000"/>
              </a:lnSpc>
            </a:pPr>
            <a:r>
              <a:rPr lang="en-US" sz="2000" dirty="0">
                <a:latin typeface="+mj-lt"/>
              </a:rPr>
              <a:t>Make financial transactions on behalf of the participant</a:t>
            </a:r>
          </a:p>
          <a:p>
            <a:pPr lvl="1">
              <a:lnSpc>
                <a:spcPct val="100000"/>
              </a:lnSpc>
            </a:pPr>
            <a:r>
              <a:rPr lang="en-US" sz="2000" dirty="0">
                <a:latin typeface="+mj-lt"/>
              </a:rPr>
              <a:t>Generate reports for participants, CHC-MCOs and OLTL</a:t>
            </a:r>
          </a:p>
        </p:txBody>
      </p:sp>
      <p:sp>
        <p:nvSpPr>
          <p:cNvPr id="2" name="Slide Number Placeholder 1"/>
          <p:cNvSpPr>
            <a:spLocks noGrp="1"/>
          </p:cNvSpPr>
          <p:nvPr>
            <p:ph type="sldNum" sz="quarter" idx="12"/>
          </p:nvPr>
        </p:nvSpPr>
        <p:spPr/>
        <p:txBody>
          <a:bodyPr/>
          <a:lstStyle/>
          <a:p>
            <a:fld id="{C85EB908-D14B-4B79-9273-27B0AA618532}" type="slidenum">
              <a:rPr lang="en-US" smtClean="0"/>
              <a:t>28</a:t>
            </a:fld>
            <a:endParaRPr lang="en-US" dirty="0"/>
          </a:p>
        </p:txBody>
      </p:sp>
    </p:spTree>
    <p:extLst>
      <p:ext uri="{BB962C8B-B14F-4D97-AF65-F5344CB8AC3E}">
        <p14:creationId xmlns:p14="http://schemas.microsoft.com/office/powerpoint/2010/main" val="2257290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495300" y="643428"/>
            <a:ext cx="11201400" cy="6457951"/>
          </a:xfrm>
          <a:prstGeom prst="rect">
            <a:avLst/>
          </a:prstGeom>
        </p:spPr>
        <p:txBody>
          <a:bodyPr>
            <a:noAutofit/>
          </a:bodyPr>
          <a:lstStyle/>
          <a:p>
            <a:pPr marL="0" indent="0">
              <a:lnSpc>
                <a:spcPts val="3600"/>
              </a:lnSpc>
              <a:buNone/>
            </a:pPr>
            <a:r>
              <a:rPr lang="en-US" sz="3200" b="1" cap="all" dirty="0">
                <a:solidFill>
                  <a:srgbClr val="002060"/>
                </a:solidFill>
                <a:latin typeface="Arial Black" panose="020B0A04020102020204" pitchFamily="34" charset="0"/>
              </a:rPr>
              <a:t>Specific CHC Services</a:t>
            </a:r>
            <a:endParaRPr lang="en-US" sz="2400" b="1" cap="all" dirty="0">
              <a:solidFill>
                <a:srgbClr val="569FD3"/>
              </a:solidFill>
              <a:latin typeface="Arial Black" panose="020B0A04020102020204" pitchFamily="34" charset="0"/>
            </a:endParaRPr>
          </a:p>
          <a:p>
            <a:pPr marL="0" indent="0">
              <a:buNone/>
            </a:pPr>
            <a:r>
              <a:rPr lang="en-US" sz="2400" b="1" cap="all" dirty="0">
                <a:solidFill>
                  <a:srgbClr val="569FD3"/>
                </a:solidFill>
                <a:latin typeface="Arial Black" panose="020B0A04020102020204" pitchFamily="34" charset="0"/>
              </a:rPr>
              <a:t>How Will CHC-MCO</a:t>
            </a:r>
            <a:r>
              <a:rPr lang="en-US" sz="2400" b="1" dirty="0">
                <a:solidFill>
                  <a:srgbClr val="569FD3"/>
                </a:solidFill>
                <a:latin typeface="Arial Black" panose="020B0A04020102020204" pitchFamily="34" charset="0"/>
              </a:rPr>
              <a:t>s</a:t>
            </a:r>
            <a:r>
              <a:rPr lang="en-US" sz="2400" b="1" cap="all" dirty="0">
                <a:solidFill>
                  <a:srgbClr val="569FD3"/>
                </a:solidFill>
                <a:latin typeface="Arial Black" panose="020B0A04020102020204" pitchFamily="34" charset="0"/>
              </a:rPr>
              <a:t> Handle Nursing Home Transitions?</a:t>
            </a:r>
          </a:p>
          <a:p>
            <a:pPr>
              <a:lnSpc>
                <a:spcPct val="100000"/>
              </a:lnSpc>
            </a:pPr>
            <a:r>
              <a:rPr lang="en-US" sz="2000" dirty="0">
                <a:latin typeface="+mj-lt"/>
              </a:rPr>
              <a:t>NHT is an administrative role for the CHC-MCOs.</a:t>
            </a:r>
          </a:p>
          <a:p>
            <a:pPr>
              <a:lnSpc>
                <a:spcPct val="100000"/>
              </a:lnSpc>
            </a:pPr>
            <a:r>
              <a:rPr lang="en-US" sz="2000" dirty="0">
                <a:latin typeface="+mj-lt"/>
              </a:rPr>
              <a:t>CHC-MCOs must provide NHT activities to participants residing in nursing facilities who express a desire to move back to their homes or other community-based settings. </a:t>
            </a:r>
          </a:p>
          <a:p>
            <a:pPr>
              <a:lnSpc>
                <a:spcPct val="100000"/>
              </a:lnSpc>
            </a:pPr>
            <a:r>
              <a:rPr lang="en-US" sz="2000" dirty="0">
                <a:latin typeface="+mj-lt"/>
              </a:rPr>
              <a:t>The CHC-MCO must provide NHT activities using appropriately qualified staff, whether employed by or under contract with the CHC-MCO.</a:t>
            </a:r>
          </a:p>
          <a:p>
            <a:pPr>
              <a:lnSpc>
                <a:spcPct val="100000"/>
              </a:lnSpc>
            </a:pPr>
            <a:r>
              <a:rPr lang="en-US" sz="2000" dirty="0">
                <a:latin typeface="+mj-lt"/>
              </a:rPr>
              <a:t>Services coordinators will participate in these activities, although the CHC-MCOs may have dedicated staff focused on the responsibilities of this role. </a:t>
            </a:r>
          </a:p>
          <a:p>
            <a:pPr marL="0" indent="0">
              <a:lnSpc>
                <a:spcPct val="100000"/>
              </a:lnSpc>
              <a:buNone/>
            </a:pPr>
            <a:endParaRPr lang="en-US" sz="2000" dirty="0"/>
          </a:p>
          <a:p>
            <a:pPr lvl="1"/>
            <a:endParaRPr lang="en-US" sz="1600" dirty="0">
              <a:latin typeface="+mj-lt"/>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29</a:t>
            </a:fld>
            <a:endParaRPr lang="en-US" dirty="0"/>
          </a:p>
        </p:txBody>
      </p:sp>
    </p:spTree>
    <p:extLst>
      <p:ext uri="{BB962C8B-B14F-4D97-AF65-F5344CB8AC3E}">
        <p14:creationId xmlns:p14="http://schemas.microsoft.com/office/powerpoint/2010/main" val="1202281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892A7-FD9D-402B-A64D-D3B135BC9ABF}"/>
              </a:ext>
            </a:extLst>
          </p:cNvPr>
          <p:cNvSpPr>
            <a:spLocks noGrp="1"/>
          </p:cNvSpPr>
          <p:nvPr>
            <p:ph type="title"/>
          </p:nvPr>
        </p:nvSpPr>
        <p:spPr/>
        <p:txBody>
          <a:bodyPr/>
          <a:lstStyle/>
          <a:p>
            <a:pPr lvl="0">
              <a:lnSpc>
                <a:spcPts val="3600"/>
              </a:lnSpc>
              <a:spcBef>
                <a:spcPts val="1000"/>
              </a:spcBef>
            </a:pPr>
            <a:r>
              <a:rPr lang="en-US" sz="3200" b="1" cap="all" dirty="0">
                <a:solidFill>
                  <a:srgbClr val="002060"/>
                </a:solidFill>
                <a:latin typeface="Arial Black" panose="020B0A04020102020204" pitchFamily="34" charset="0"/>
                <a:ea typeface="+mn-ea"/>
                <a:cs typeface="+mn-cs"/>
              </a:rPr>
              <a:t>Network Adequacy</a:t>
            </a:r>
            <a:br>
              <a:rPr lang="en-US" sz="3200" b="1" dirty="0">
                <a:solidFill>
                  <a:srgbClr val="002060"/>
                </a:solidFill>
                <a:latin typeface="Arial Black" panose="020B0A04020102020204" pitchFamily="34" charset="0"/>
                <a:ea typeface="+mn-ea"/>
                <a:cs typeface="+mn-cs"/>
              </a:rPr>
            </a:br>
            <a:endParaRPr lang="en-US" dirty="0"/>
          </a:p>
        </p:txBody>
      </p:sp>
      <p:sp>
        <p:nvSpPr>
          <p:cNvPr id="3" name="Content Placeholder 2">
            <a:extLst>
              <a:ext uri="{FF2B5EF4-FFF2-40B4-BE49-F238E27FC236}">
                <a16:creationId xmlns:a16="http://schemas.microsoft.com/office/drawing/2014/main" id="{103BAA84-5FAA-4126-A1A4-DF9DCC45DC81}"/>
              </a:ext>
            </a:extLst>
          </p:cNvPr>
          <p:cNvSpPr>
            <a:spLocks noGrp="1"/>
          </p:cNvSpPr>
          <p:nvPr>
            <p:ph idx="1"/>
          </p:nvPr>
        </p:nvSpPr>
        <p:spPr>
          <a:xfrm>
            <a:off x="838200" y="1218270"/>
            <a:ext cx="10515600" cy="5055529"/>
          </a:xfrm>
        </p:spPr>
        <p:txBody>
          <a:bodyPr>
            <a:normAutofit/>
          </a:bodyPr>
          <a:lstStyle/>
          <a:p>
            <a:pPr marL="0" indent="0">
              <a:buNone/>
            </a:pPr>
            <a:r>
              <a:rPr lang="en-US" sz="2400" b="1" dirty="0">
                <a:solidFill>
                  <a:srgbClr val="569FD3"/>
                </a:solidFill>
                <a:latin typeface="Arial Black" panose="020B0A04020102020204" pitchFamily="34" charset="0"/>
              </a:rPr>
              <a:t>OLTL MONITORING</a:t>
            </a:r>
            <a:endParaRPr lang="en-US" sz="2400" dirty="0"/>
          </a:p>
          <a:p>
            <a:r>
              <a:rPr lang="en-US" sz="2400" dirty="0">
                <a:latin typeface="+mj-lt"/>
              </a:rPr>
              <a:t>The commonwealth will conduct ongoing monitoring to ensure the CHC-MCOs maintain provider networks  that enable participants to have a choice of provider for needed services. </a:t>
            </a:r>
          </a:p>
          <a:p>
            <a:r>
              <a:rPr lang="en-US" sz="2400" dirty="0">
                <a:latin typeface="+mj-lt"/>
              </a:rPr>
              <a:t>MCOs must submit a Provider Network report that contains a comprehensive file of all network providers with a breakdown of each PAS</a:t>
            </a:r>
            <a:r>
              <a:rPr lang="en-US" sz="2400" dirty="0">
                <a:solidFill>
                  <a:srgbClr val="FF0000"/>
                </a:solidFill>
                <a:latin typeface="+mj-lt"/>
              </a:rPr>
              <a:t> </a:t>
            </a:r>
            <a:r>
              <a:rPr lang="en-US" sz="2400" dirty="0">
                <a:latin typeface="+mj-lt"/>
              </a:rPr>
              <a:t>provider’s FTEs. </a:t>
            </a:r>
          </a:p>
          <a:p>
            <a:r>
              <a:rPr lang="en-US" sz="2400" dirty="0">
                <a:latin typeface="+mj-lt"/>
              </a:rPr>
              <a:t>Network file to be submitted weekly for OLTL provider network analysis (used to update the OLTL Network Analysis tool on a monthly basis) and to the IEB for its Provider Directory.</a:t>
            </a:r>
          </a:p>
          <a:p>
            <a:r>
              <a:rPr lang="en-US" sz="2400" dirty="0">
                <a:latin typeface="+mj-lt"/>
              </a:rPr>
              <a:t>Provider Network report also to be submitted annually to OLTL. </a:t>
            </a:r>
          </a:p>
        </p:txBody>
      </p:sp>
      <p:sp>
        <p:nvSpPr>
          <p:cNvPr id="4" name="Slide Number Placeholder 3">
            <a:extLst>
              <a:ext uri="{FF2B5EF4-FFF2-40B4-BE49-F238E27FC236}">
                <a16:creationId xmlns:a16="http://schemas.microsoft.com/office/drawing/2014/main" id="{6D7A0E3A-3B5B-457B-B5CB-0356BFB6F1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4909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B62D4-04DC-4DB0-999C-768BEAA2341D}"/>
              </a:ext>
            </a:extLst>
          </p:cNvPr>
          <p:cNvSpPr>
            <a:spLocks noGrp="1"/>
          </p:cNvSpPr>
          <p:nvPr>
            <p:ph type="title"/>
          </p:nvPr>
        </p:nvSpPr>
        <p:spPr>
          <a:xfrm>
            <a:off x="838200" y="889792"/>
            <a:ext cx="10515600" cy="1325563"/>
          </a:xfrm>
        </p:spPr>
        <p:txBody>
          <a:bodyPr>
            <a:normAutofit fontScale="90000"/>
          </a:bodyPr>
          <a:lstStyle/>
          <a:p>
            <a:pPr>
              <a:lnSpc>
                <a:spcPts val="3600"/>
              </a:lnSpc>
            </a:pPr>
            <a:r>
              <a:rPr lang="en-US" sz="3200" b="1" cap="all" dirty="0">
                <a:solidFill>
                  <a:srgbClr val="002060"/>
                </a:solidFill>
                <a:latin typeface="Arial Black" panose="020B0A04020102020204" pitchFamily="34" charset="0"/>
              </a:rPr>
              <a:t>Specific CHC Services</a:t>
            </a:r>
            <a:br>
              <a:rPr lang="en-US" sz="3200" b="1" cap="all" dirty="0">
                <a:solidFill>
                  <a:srgbClr val="002060"/>
                </a:solidFill>
                <a:latin typeface="Arial Black" panose="020B0A04020102020204" pitchFamily="34" charset="0"/>
              </a:rPr>
            </a:br>
            <a:r>
              <a:rPr lang="en-US" sz="2700" b="1" cap="all" dirty="0">
                <a:solidFill>
                  <a:srgbClr val="569FD3"/>
                </a:solidFill>
                <a:latin typeface="Arial Black" panose="020B0A04020102020204" pitchFamily="34" charset="0"/>
              </a:rPr>
              <a:t>How Will </a:t>
            </a:r>
            <a:r>
              <a:rPr lang="en-US" sz="2700" b="1" cap="all" dirty="0">
                <a:solidFill>
                  <a:srgbClr val="5B9BD5"/>
                </a:solidFill>
                <a:latin typeface="Arial Black" panose="020B0A04020102020204" pitchFamily="34" charset="0"/>
              </a:rPr>
              <a:t>CHC-MCOs handle nursing home transitions?</a:t>
            </a:r>
            <a:br>
              <a:rPr lang="en-US" sz="2700" b="1" cap="all" dirty="0">
                <a:solidFill>
                  <a:srgbClr val="569FD3"/>
                </a:solidFill>
                <a:latin typeface="Arial Black" panose="020B0A04020102020204" pitchFamily="34" charset="0"/>
              </a:rPr>
            </a:br>
            <a:endParaRPr lang="en-US" sz="2700" b="1" cap="all" dirty="0">
              <a:solidFill>
                <a:srgbClr val="002060"/>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83C1CF04-6B52-4AE4-9862-2C3722A27DFB}"/>
              </a:ext>
            </a:extLst>
          </p:cNvPr>
          <p:cNvSpPr>
            <a:spLocks noGrp="1"/>
          </p:cNvSpPr>
          <p:nvPr>
            <p:ph idx="1"/>
          </p:nvPr>
        </p:nvSpPr>
        <p:spPr>
          <a:xfrm>
            <a:off x="838200" y="2157015"/>
            <a:ext cx="10515600" cy="4175125"/>
          </a:xfrm>
        </p:spPr>
        <p:txBody>
          <a:bodyPr>
            <a:normAutofit/>
          </a:bodyPr>
          <a:lstStyle/>
          <a:p>
            <a:pPr lvl="0"/>
            <a:r>
              <a:rPr lang="en-US" sz="2000" dirty="0">
                <a:latin typeface="+mj-lt"/>
              </a:rPr>
              <a:t>An applicant in a nursing facility who is not enrolled with a CHC-MCO who has applied for long-term care MA coverage – but has not yet been approved by the CAO – may request NHT services. For an applicant who is not yet enrolled in CHC:</a:t>
            </a:r>
            <a:br>
              <a:rPr lang="en-US" sz="2000" dirty="0">
                <a:latin typeface="+mj-lt"/>
              </a:rPr>
            </a:br>
            <a:r>
              <a:rPr lang="en-US" sz="2000" dirty="0">
                <a:latin typeface="+mj-lt"/>
              </a:rPr>
              <a:t> </a:t>
            </a:r>
          </a:p>
          <a:p>
            <a:pPr lvl="1"/>
            <a:r>
              <a:rPr lang="en-US" sz="2000" dirty="0">
                <a:latin typeface="+mj-lt"/>
              </a:rPr>
              <a:t>The nursing facility staff will follow referral procedures established for fee-for-service NHT.</a:t>
            </a:r>
            <a:br>
              <a:rPr lang="en-US" sz="2000" dirty="0">
                <a:latin typeface="+mj-lt"/>
              </a:rPr>
            </a:br>
            <a:endParaRPr lang="en-US" sz="2000" dirty="0">
              <a:latin typeface="+mj-lt"/>
            </a:endParaRPr>
          </a:p>
          <a:p>
            <a:pPr lvl="1"/>
            <a:r>
              <a:rPr lang="en-US" sz="2000" dirty="0">
                <a:latin typeface="+mj-lt"/>
              </a:rPr>
              <a:t>The NHT Coordination Agency chosen by the Applicant will carry out NHT activities and follow procedures established for fee-for-service NHT. </a:t>
            </a:r>
          </a:p>
          <a:p>
            <a:pPr marL="457200" lvl="1" indent="0">
              <a:buNone/>
            </a:pPr>
            <a:endParaRPr lang="en-US" sz="2000" dirty="0">
              <a:latin typeface="+mj-lt"/>
            </a:endParaRPr>
          </a:p>
          <a:p>
            <a:pPr lvl="1"/>
            <a:r>
              <a:rPr lang="en-US" sz="2000" dirty="0">
                <a:latin typeface="+mj-lt"/>
              </a:rPr>
              <a:t>The CHC-MCO is not required to interact with the Applicant until he/she is found eligible for CHC and a CHC plan is selected. </a:t>
            </a:r>
            <a:br>
              <a:rPr lang="en-US" sz="2000" dirty="0"/>
            </a:br>
            <a:endParaRPr lang="en-US" sz="2000" dirty="0"/>
          </a:p>
        </p:txBody>
      </p:sp>
      <p:sp>
        <p:nvSpPr>
          <p:cNvPr id="4" name="Slide Number Placeholder 3">
            <a:extLst>
              <a:ext uri="{FF2B5EF4-FFF2-40B4-BE49-F238E27FC236}">
                <a16:creationId xmlns:a16="http://schemas.microsoft.com/office/drawing/2014/main" id="{02E7149A-5273-460B-A223-380616FA7234}"/>
              </a:ext>
            </a:extLst>
          </p:cNvPr>
          <p:cNvSpPr>
            <a:spLocks noGrp="1"/>
          </p:cNvSpPr>
          <p:nvPr>
            <p:ph type="sldNum" sz="quarter" idx="12"/>
          </p:nvPr>
        </p:nvSpPr>
        <p:spPr/>
        <p:txBody>
          <a:bodyPr/>
          <a:lstStyle/>
          <a:p>
            <a:fld id="{C85EB908-D14B-4B79-9273-27B0AA618532}" type="slidenum">
              <a:rPr lang="en-US" smtClean="0"/>
              <a:t>30</a:t>
            </a:fld>
            <a:endParaRPr lang="en-US" dirty="0"/>
          </a:p>
        </p:txBody>
      </p:sp>
    </p:spTree>
    <p:extLst>
      <p:ext uri="{BB962C8B-B14F-4D97-AF65-F5344CB8AC3E}">
        <p14:creationId xmlns:p14="http://schemas.microsoft.com/office/powerpoint/2010/main" val="342825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48509" y="666749"/>
            <a:ext cx="10944225" cy="5972175"/>
          </a:xfrm>
          <a:prstGeom prst="rect">
            <a:avLst/>
          </a:prstGeom>
        </p:spPr>
        <p:txBody>
          <a:bodyPr>
            <a:noAutofit/>
          </a:bodyPr>
          <a:lstStyle/>
          <a:p>
            <a:pPr marL="0" indent="0">
              <a:lnSpc>
                <a:spcPts val="3600"/>
              </a:lnSpc>
              <a:buNone/>
            </a:pPr>
            <a:r>
              <a:rPr lang="en-US" sz="3200" b="1" cap="all" dirty="0">
                <a:solidFill>
                  <a:srgbClr val="002060"/>
                </a:solidFill>
                <a:latin typeface="Arial Black" panose="020B0A04020102020204" pitchFamily="34" charset="0"/>
              </a:rPr>
              <a:t>ELECTRONIC VISIT VERIFICATION (EVV)</a:t>
            </a:r>
          </a:p>
          <a:p>
            <a:pPr marL="0" indent="0">
              <a:buNone/>
            </a:pPr>
            <a:r>
              <a:rPr lang="en-US" sz="2400" b="1" cap="all" dirty="0">
                <a:solidFill>
                  <a:srgbClr val="569FD3"/>
                </a:solidFill>
                <a:latin typeface="Arial Black" panose="020B0A04020102020204" pitchFamily="34" charset="0"/>
              </a:rPr>
              <a:t>WHY IS EVV </a:t>
            </a:r>
            <a:r>
              <a:rPr lang="en-US" sz="2400" b="1" cap="all" dirty="0" err="1">
                <a:solidFill>
                  <a:srgbClr val="569FD3"/>
                </a:solidFill>
                <a:latin typeface="Arial Black" panose="020B0A04020102020204" pitchFamily="34" charset="0"/>
              </a:rPr>
              <a:t>beING</a:t>
            </a:r>
            <a:r>
              <a:rPr lang="en-US" sz="2400" b="1" cap="all" dirty="0">
                <a:solidFill>
                  <a:srgbClr val="569FD3"/>
                </a:solidFill>
                <a:latin typeface="Arial Black" panose="020B0A04020102020204" pitchFamily="34" charset="0"/>
              </a:rPr>
              <a:t> IMPLEMENTED?</a:t>
            </a:r>
            <a:endParaRPr lang="en-US" sz="2000" dirty="0"/>
          </a:p>
          <a:p>
            <a:pPr>
              <a:lnSpc>
                <a:spcPct val="100000"/>
              </a:lnSpc>
            </a:pPr>
            <a:r>
              <a:rPr lang="en-US" sz="2400" dirty="0">
                <a:latin typeface="+mj-lt"/>
              </a:rPr>
              <a:t>The 21st Century Cures Act requires electronic visit verification (EVV) for Medicaid covered personal care services by January 1, 2020 and home health care services by January 1, 2023 (Sec. 207). </a:t>
            </a:r>
          </a:p>
          <a:p>
            <a:pPr>
              <a:lnSpc>
                <a:spcPct val="100000"/>
              </a:lnSpc>
            </a:pPr>
            <a:r>
              <a:rPr lang="en-US" sz="2400" dirty="0">
                <a:latin typeface="+mj-lt"/>
              </a:rPr>
              <a:t>The EVV system must verify and record electronically (for example, through a telephone or computer-based system): the type of service performed; the individual receiving the service; the date of the service; the location of the service; and the time the service begins and ends.  </a:t>
            </a:r>
          </a:p>
          <a:p>
            <a:pPr lvl="0">
              <a:lnSpc>
                <a:spcPct val="100000"/>
              </a:lnSpc>
            </a:pPr>
            <a:r>
              <a:rPr lang="en-US" sz="2000" dirty="0">
                <a:solidFill>
                  <a:prstClr val="black"/>
                </a:solidFill>
                <a:latin typeface="Calibri Light" panose="020F0302020204030204"/>
              </a:rPr>
              <a:t>OLTL waiver services included in the initial implementation of EVV include:</a:t>
            </a:r>
          </a:p>
          <a:p>
            <a:pPr lvl="1">
              <a:lnSpc>
                <a:spcPct val="100000"/>
              </a:lnSpc>
            </a:pPr>
            <a:r>
              <a:rPr lang="en-US" sz="1600" dirty="0">
                <a:solidFill>
                  <a:prstClr val="black"/>
                </a:solidFill>
                <a:latin typeface="Calibri Light" panose="020F0302020204030204"/>
              </a:rPr>
              <a:t>Personal Assistance Services (Agency and Participant-Directed Model)</a:t>
            </a:r>
          </a:p>
          <a:p>
            <a:pPr lvl="1">
              <a:lnSpc>
                <a:spcPct val="100000"/>
              </a:lnSpc>
            </a:pPr>
            <a:r>
              <a:rPr lang="en-US" sz="1600" dirty="0">
                <a:solidFill>
                  <a:prstClr val="black"/>
                </a:solidFill>
                <a:latin typeface="Calibri Light" panose="020F0302020204030204"/>
              </a:rPr>
              <a:t>Participant-Directed Community Supports</a:t>
            </a:r>
          </a:p>
          <a:p>
            <a:pPr lvl="1">
              <a:lnSpc>
                <a:spcPct val="100000"/>
              </a:lnSpc>
            </a:pPr>
            <a:r>
              <a:rPr lang="en-US" sz="1600" dirty="0">
                <a:solidFill>
                  <a:prstClr val="black"/>
                </a:solidFill>
                <a:latin typeface="Calibri Light" panose="020F0302020204030204"/>
              </a:rPr>
              <a:t>Respite (unlicensed settings only) </a:t>
            </a:r>
            <a:endParaRPr lang="en-US" sz="2000" dirty="0">
              <a:solidFill>
                <a:prstClr val="black"/>
              </a:solidFill>
              <a:latin typeface="Calibri Light" panose="020F0302020204030204"/>
            </a:endParaRPr>
          </a:p>
          <a:p>
            <a:pPr>
              <a:lnSpc>
                <a:spcPct val="100000"/>
              </a:lnSpc>
            </a:pPr>
            <a:endParaRPr lang="en-US" sz="2000" dirty="0"/>
          </a:p>
          <a:p>
            <a:pPr marL="0" indent="0">
              <a:lnSpc>
                <a:spcPct val="100000"/>
              </a:lnSpc>
              <a:buNone/>
            </a:pPr>
            <a:endParaRPr lang="en-US" sz="2000" dirty="0"/>
          </a:p>
          <a:p>
            <a:pPr>
              <a:lnSpc>
                <a:spcPct val="100000"/>
              </a:lnSpc>
            </a:pPr>
            <a:endParaRPr lang="en-US" sz="2000" dirty="0"/>
          </a:p>
          <a:p>
            <a:pPr lvl="1"/>
            <a:endParaRPr lang="en-US" sz="1600" dirty="0">
              <a:latin typeface="+mj-lt"/>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31</a:t>
            </a:fld>
            <a:endParaRPr lang="en-US" dirty="0"/>
          </a:p>
        </p:txBody>
      </p:sp>
    </p:spTree>
    <p:extLst>
      <p:ext uri="{BB962C8B-B14F-4D97-AF65-F5344CB8AC3E}">
        <p14:creationId xmlns:p14="http://schemas.microsoft.com/office/powerpoint/2010/main" val="3584907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533399"/>
            <a:ext cx="10944225" cy="5972175"/>
          </a:xfrm>
          <a:prstGeom prst="rect">
            <a:avLst/>
          </a:prstGeom>
        </p:spPr>
        <p:txBody>
          <a:bodyPr>
            <a:noAutofit/>
          </a:bodyPr>
          <a:lstStyle/>
          <a:p>
            <a:pPr marL="0" indent="0">
              <a:lnSpc>
                <a:spcPts val="3600"/>
              </a:lnSpc>
              <a:buNone/>
            </a:pPr>
            <a:r>
              <a:rPr lang="en-US" sz="3200" b="1" cap="all" dirty="0">
                <a:solidFill>
                  <a:srgbClr val="002060"/>
                </a:solidFill>
                <a:latin typeface="Arial Black" panose="020B0A04020102020204" pitchFamily="34" charset="0"/>
              </a:rPr>
              <a:t>ELECTRONIC VISIT VERIFICATION (EVV)</a:t>
            </a:r>
          </a:p>
          <a:p>
            <a:pPr marL="0" indent="0">
              <a:buNone/>
            </a:pPr>
            <a:r>
              <a:rPr lang="en-US" sz="2400" b="1" cap="all" dirty="0">
                <a:solidFill>
                  <a:srgbClr val="569FD3"/>
                </a:solidFill>
                <a:latin typeface="Arial Black" panose="020B0A04020102020204" pitchFamily="34" charset="0"/>
              </a:rPr>
              <a:t>How is the department developing the EVV approach?</a:t>
            </a:r>
            <a:endParaRPr lang="en-US" sz="2000" dirty="0"/>
          </a:p>
          <a:p>
            <a:pPr>
              <a:lnSpc>
                <a:spcPct val="100000"/>
              </a:lnSpc>
            </a:pPr>
            <a:r>
              <a:rPr lang="en-US" sz="2000" dirty="0">
                <a:latin typeface="+mj-lt"/>
              </a:rPr>
              <a:t>The Department solicited input from participants, family caregivers, provider agencies, and individuals who furnish personal care services or home health care services, managed care organizations, and other stakeholders on the current use of EVV in the commonwealth and the impact of EVV implementation. </a:t>
            </a:r>
          </a:p>
          <a:p>
            <a:pPr>
              <a:lnSpc>
                <a:spcPct val="100000"/>
              </a:lnSpc>
            </a:pPr>
            <a:r>
              <a:rPr lang="en-US" sz="2000" dirty="0">
                <a:latin typeface="+mj-lt"/>
              </a:rPr>
              <a:t>The Department intends to implement the EVV requirements so that the system is minimally burdensome and will take into account the input from stakeholders. </a:t>
            </a:r>
          </a:p>
          <a:p>
            <a:pPr>
              <a:lnSpc>
                <a:spcPct val="100000"/>
              </a:lnSpc>
            </a:pPr>
            <a:r>
              <a:rPr lang="en-US" sz="2000" dirty="0">
                <a:latin typeface="+mj-lt"/>
              </a:rPr>
              <a:t>DHS is working with vendors to develop an EVV system and aggregator that will integrate with </a:t>
            </a:r>
            <a:r>
              <a:rPr lang="en-US" sz="2000" dirty="0" err="1">
                <a:latin typeface="+mj-lt"/>
              </a:rPr>
              <a:t>PROMISe</a:t>
            </a:r>
            <a:r>
              <a:rPr lang="en-US" sz="2000" dirty="0">
                <a:latin typeface="+mj-lt"/>
              </a:rPr>
              <a:t>, our existing Medicaid Management Information System. </a:t>
            </a:r>
          </a:p>
          <a:p>
            <a:pPr>
              <a:lnSpc>
                <a:spcPct val="100000"/>
              </a:lnSpc>
            </a:pPr>
            <a:r>
              <a:rPr lang="en-US" sz="2000" dirty="0">
                <a:latin typeface="+mj-lt"/>
              </a:rPr>
              <a:t>CHC-MCOs are required to have EVV systems that comply with this requirement.</a:t>
            </a:r>
          </a:p>
          <a:p>
            <a:pPr>
              <a:lnSpc>
                <a:spcPct val="100000"/>
              </a:lnSpc>
            </a:pPr>
            <a:r>
              <a:rPr lang="en-US" sz="2000" dirty="0">
                <a:latin typeface="+mj-lt"/>
              </a:rPr>
              <a:t>Providers may use other EVV vendors/systems (Alternate EVV).</a:t>
            </a:r>
          </a:p>
          <a:p>
            <a:pPr>
              <a:lnSpc>
                <a:spcPct val="100000"/>
              </a:lnSpc>
            </a:pPr>
            <a:r>
              <a:rPr lang="en-US" sz="2000" dirty="0">
                <a:latin typeface="+mj-lt"/>
              </a:rPr>
              <a:t>Alternate EVV systems will need to capture the six required items under the Cures Act and will need to meet DHS system data requirements.</a:t>
            </a:r>
          </a:p>
          <a:p>
            <a:pPr>
              <a:lnSpc>
                <a:spcPct val="100000"/>
              </a:lnSpc>
            </a:pPr>
            <a:endParaRPr lang="en-US" sz="2000" dirty="0"/>
          </a:p>
          <a:p>
            <a:pPr lvl="1"/>
            <a:endParaRPr lang="en-US" sz="1600" dirty="0">
              <a:latin typeface="+mj-lt"/>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32</a:t>
            </a:fld>
            <a:endParaRPr lang="en-US" dirty="0"/>
          </a:p>
        </p:txBody>
      </p:sp>
    </p:spTree>
    <p:extLst>
      <p:ext uri="{BB962C8B-B14F-4D97-AF65-F5344CB8AC3E}">
        <p14:creationId xmlns:p14="http://schemas.microsoft.com/office/powerpoint/2010/main" val="2452746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533399"/>
            <a:ext cx="10944225" cy="5972175"/>
          </a:xfrm>
          <a:prstGeom prst="rect">
            <a:avLst/>
          </a:prstGeom>
        </p:spPr>
        <p:txBody>
          <a:bodyPr>
            <a:noAutofit/>
          </a:bodyPr>
          <a:lstStyle/>
          <a:p>
            <a:pPr marL="0" indent="0">
              <a:lnSpc>
                <a:spcPts val="3600"/>
              </a:lnSpc>
              <a:buNone/>
            </a:pPr>
            <a:r>
              <a:rPr lang="en-US" sz="3200" b="1" cap="all" dirty="0">
                <a:solidFill>
                  <a:srgbClr val="002060"/>
                </a:solidFill>
                <a:latin typeface="Arial Black" panose="020B0A04020102020204" pitchFamily="34" charset="0"/>
              </a:rPr>
              <a:t>ELECTRONIC VISIT VERIFICATION (EVV)</a:t>
            </a:r>
          </a:p>
          <a:p>
            <a:pPr marL="0" indent="0">
              <a:buNone/>
            </a:pPr>
            <a:r>
              <a:rPr lang="en-US" sz="2400" b="1" cap="all" dirty="0">
                <a:solidFill>
                  <a:srgbClr val="569FD3"/>
                </a:solidFill>
                <a:latin typeface="Arial Black" panose="020B0A04020102020204" pitchFamily="34" charset="0"/>
              </a:rPr>
              <a:t>WHEN WILL THE DEPARTMENT IMPLEMENT EVV?</a:t>
            </a:r>
            <a:endParaRPr lang="en-US" sz="2000" dirty="0"/>
          </a:p>
          <a:p>
            <a:pPr>
              <a:lnSpc>
                <a:spcPct val="100000"/>
              </a:lnSpc>
            </a:pPr>
            <a:r>
              <a:rPr lang="en-US" sz="2000" dirty="0">
                <a:latin typeface="+mj-lt"/>
              </a:rPr>
              <a:t>May 2019 – FAQ document, Alternative EVV Technical Specifications, and DHS Addendum to be distributed to providers.</a:t>
            </a:r>
          </a:p>
          <a:p>
            <a:pPr>
              <a:lnSpc>
                <a:spcPct val="100000"/>
              </a:lnSpc>
            </a:pPr>
            <a:r>
              <a:rPr lang="en-US" sz="2000" dirty="0">
                <a:latin typeface="+mj-lt"/>
              </a:rPr>
              <a:t>August-October 2019 – Provider training to be offered to providers choosing to use the DHS EVV system with phased in system use. Training will continue to be offered through full implementation. At this time, providers using Alternative EVV systems must work with the DHS EVV vendor, </a:t>
            </a:r>
            <a:r>
              <a:rPr lang="en-US" sz="2000" dirty="0" err="1">
                <a:latin typeface="+mj-lt"/>
              </a:rPr>
              <a:t>Sandata</a:t>
            </a:r>
            <a:r>
              <a:rPr lang="en-US" sz="2000" dirty="0">
                <a:latin typeface="+mj-lt"/>
              </a:rPr>
              <a:t>, to ensure their system can integrate with the EVV Aggregator.</a:t>
            </a:r>
          </a:p>
          <a:p>
            <a:pPr>
              <a:lnSpc>
                <a:spcPct val="100000"/>
              </a:lnSpc>
            </a:pPr>
            <a:r>
              <a:rPr lang="en-US" sz="2000" dirty="0">
                <a:latin typeface="+mj-lt"/>
              </a:rPr>
              <a:t>September-October 2019 – Go live and soft launch of DHS EVV system.</a:t>
            </a:r>
          </a:p>
          <a:p>
            <a:pPr>
              <a:lnSpc>
                <a:spcPct val="100000"/>
              </a:lnSpc>
            </a:pPr>
            <a:r>
              <a:rPr lang="en-US" sz="2000" dirty="0">
                <a:latin typeface="+mj-lt"/>
              </a:rPr>
              <a:t>January 2020 – Full implementation of the system as required by the 21st Century Cures Act.</a:t>
            </a:r>
          </a:p>
          <a:p>
            <a:pPr>
              <a:lnSpc>
                <a:spcPct val="100000"/>
              </a:lnSpc>
            </a:pPr>
            <a:r>
              <a:rPr lang="en-US" sz="2000" dirty="0">
                <a:latin typeface="+mj-lt"/>
              </a:rPr>
              <a:t>Additional EVV implementation information will be posted to the DHS website as it becomes available: </a:t>
            </a:r>
            <a:r>
              <a:rPr lang="en-US" sz="2000" dirty="0">
                <a:solidFill>
                  <a:prstClr val="black"/>
                </a:solidFill>
                <a:ea typeface="ＭＳ Ｐゴシック" pitchFamily="-106" charset="-128"/>
                <a:hlinkClick r:id="rId2"/>
              </a:rPr>
              <a:t>http://www.dhs.pa.gov/provider/billinginformation/electronicvisitverification/index.htm</a:t>
            </a:r>
            <a:endParaRPr lang="en-US" sz="2000" dirty="0">
              <a:solidFill>
                <a:prstClr val="black"/>
              </a:solidFill>
              <a:ea typeface="ＭＳ Ｐゴシック" pitchFamily="-106" charset="-128"/>
            </a:endParaRPr>
          </a:p>
          <a:p>
            <a:pPr>
              <a:lnSpc>
                <a:spcPct val="100000"/>
              </a:lnSpc>
            </a:pPr>
            <a:r>
              <a:rPr lang="en-US" sz="2000" dirty="0">
                <a:latin typeface="+mj-lt"/>
              </a:rPr>
              <a:t>Additional EVV questions can be sent to RA-PWEVVNotice@pa.gov</a:t>
            </a:r>
          </a:p>
          <a:p>
            <a:pPr>
              <a:lnSpc>
                <a:spcPct val="100000"/>
              </a:lnSpc>
            </a:pPr>
            <a:endParaRPr lang="en-US" sz="2000" dirty="0">
              <a:latin typeface="+mj-lt"/>
            </a:endParaRPr>
          </a:p>
          <a:p>
            <a:pPr>
              <a:lnSpc>
                <a:spcPct val="100000"/>
              </a:lnSpc>
            </a:pPr>
            <a:endParaRPr lang="en-US" sz="2000" dirty="0"/>
          </a:p>
          <a:p>
            <a:pPr lvl="1"/>
            <a:endParaRPr lang="en-US" sz="1600" dirty="0">
              <a:latin typeface="+mj-lt"/>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33</a:t>
            </a:fld>
            <a:endParaRPr lang="en-US" dirty="0"/>
          </a:p>
        </p:txBody>
      </p:sp>
    </p:spTree>
    <p:extLst>
      <p:ext uri="{BB962C8B-B14F-4D97-AF65-F5344CB8AC3E}">
        <p14:creationId xmlns:p14="http://schemas.microsoft.com/office/powerpoint/2010/main" val="5035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0" y="575132"/>
            <a:ext cx="11195187" cy="985509"/>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CHC PROVIDERS &amp; EVV</a:t>
            </a:r>
          </a:p>
        </p:txBody>
      </p:sp>
      <p:sp>
        <p:nvSpPr>
          <p:cNvPr id="12" name="Rectangle 11"/>
          <p:cNvSpPr/>
          <p:nvPr/>
        </p:nvSpPr>
        <p:spPr>
          <a:xfrm>
            <a:off x="0" y="610061"/>
            <a:ext cx="276225" cy="376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5"/>
          <p:cNvSpPr>
            <a:spLocks noGrp="1"/>
          </p:cNvSpPr>
          <p:nvPr>
            <p:ph sz="quarter" idx="4294967295"/>
          </p:nvPr>
        </p:nvSpPr>
        <p:spPr>
          <a:xfrm>
            <a:off x="665018" y="1156749"/>
            <a:ext cx="10917382" cy="4446586"/>
          </a:xfrm>
          <a:prstGeom prst="rect">
            <a:avLst/>
          </a:prstGeom>
        </p:spPr>
        <p:txBody>
          <a:bodyPr>
            <a:noAutofit/>
          </a:bodyPr>
          <a:lstStyle/>
          <a:p>
            <a:pPr marL="0" lvl="1" indent="0">
              <a:lnSpc>
                <a:spcPct val="100000"/>
              </a:lnSpc>
              <a:buNone/>
            </a:pPr>
            <a:r>
              <a:rPr lang="en-US" sz="2000" b="1" dirty="0">
                <a:solidFill>
                  <a:schemeClr val="accent1"/>
                </a:solidFill>
                <a:latin typeface="+mj-lt"/>
                <a:ea typeface="ＭＳ Ｐゴシック" pitchFamily="-106" charset="-128"/>
              </a:rPr>
              <a:t>Providers Serving Participants in an Active CHC Zone (Southwest or Southeast)</a:t>
            </a:r>
          </a:p>
          <a:p>
            <a:pPr marL="228600" lvl="1">
              <a:lnSpc>
                <a:spcPct val="100000"/>
              </a:lnSpc>
            </a:pPr>
            <a:r>
              <a:rPr lang="en-US" sz="1800" dirty="0">
                <a:solidFill>
                  <a:prstClr val="black"/>
                </a:solidFill>
                <a:latin typeface="+mj-lt"/>
                <a:ea typeface="ＭＳ Ｐゴシック" pitchFamily="-106" charset="-128"/>
              </a:rPr>
              <a:t>Providers in CHC will have the option to use the MCO’s internal EVV system.  </a:t>
            </a:r>
          </a:p>
          <a:p>
            <a:pPr marL="228600" lvl="1">
              <a:lnSpc>
                <a:spcPct val="100000"/>
              </a:lnSpc>
            </a:pPr>
            <a:r>
              <a:rPr lang="en-US" sz="1800" dirty="0">
                <a:solidFill>
                  <a:prstClr val="black"/>
                </a:solidFill>
                <a:latin typeface="+mj-lt"/>
                <a:ea typeface="ＭＳ Ｐゴシック" pitchFamily="-106" charset="-128"/>
              </a:rPr>
              <a:t>A CHC-participating provider with their own internal EVV system must work with each contracted MCO to ensure the provider’s system is able to send information to the MCO’s system. </a:t>
            </a:r>
          </a:p>
          <a:p>
            <a:pPr marL="228600" lvl="1">
              <a:lnSpc>
                <a:spcPct val="100000"/>
              </a:lnSpc>
            </a:pPr>
            <a:r>
              <a:rPr lang="en-US" sz="1800" dirty="0">
                <a:solidFill>
                  <a:prstClr val="black"/>
                </a:solidFill>
                <a:latin typeface="+mj-lt"/>
                <a:ea typeface="ＭＳ Ｐゴシック" pitchFamily="-106" charset="-128"/>
              </a:rPr>
              <a:t>Providers should begin discussing training and system options with their contracted MCO(s) in order to implement EVV by October 2019.</a:t>
            </a:r>
            <a:br>
              <a:rPr lang="en-US" sz="1800" dirty="0">
                <a:solidFill>
                  <a:prstClr val="black"/>
                </a:solidFill>
                <a:latin typeface="+mj-lt"/>
                <a:ea typeface="ＭＳ Ｐゴシック" pitchFamily="-106" charset="-128"/>
              </a:rPr>
            </a:br>
            <a:endParaRPr lang="en-US" sz="1800" dirty="0">
              <a:solidFill>
                <a:prstClr val="black"/>
              </a:solidFill>
              <a:latin typeface="+mj-lt"/>
              <a:ea typeface="ＭＳ Ｐゴシック" pitchFamily="-106" charset="-128"/>
            </a:endParaRPr>
          </a:p>
          <a:p>
            <a:pPr marL="0" lvl="1" indent="0">
              <a:lnSpc>
                <a:spcPct val="100000"/>
              </a:lnSpc>
              <a:buNone/>
            </a:pPr>
            <a:r>
              <a:rPr lang="en-US" sz="2000" b="1" dirty="0">
                <a:solidFill>
                  <a:schemeClr val="accent1"/>
                </a:solidFill>
                <a:latin typeface="+mj-lt"/>
                <a:ea typeface="ＭＳ Ｐゴシック" pitchFamily="-106" charset="-128"/>
              </a:rPr>
              <a:t>Providers Serving Participants in the Phase 3 Region of CHC (Lehigh/Capital, Northeast, and Northwest)</a:t>
            </a:r>
          </a:p>
          <a:p>
            <a:pPr marL="228600" lvl="1">
              <a:lnSpc>
                <a:spcPct val="100000"/>
              </a:lnSpc>
            </a:pPr>
            <a:r>
              <a:rPr lang="en-US" sz="1800" dirty="0">
                <a:solidFill>
                  <a:prstClr val="black"/>
                </a:solidFill>
                <a:latin typeface="+mj-lt"/>
                <a:ea typeface="ＭＳ Ｐゴシック" pitchFamily="-106" charset="-128"/>
              </a:rPr>
              <a:t>Includes providers currently serving participants in Aging, Attendant Care, and Independence waivers</a:t>
            </a:r>
          </a:p>
          <a:p>
            <a:pPr marL="228600" lvl="1">
              <a:lnSpc>
                <a:spcPct val="100000"/>
              </a:lnSpc>
            </a:pPr>
            <a:r>
              <a:rPr lang="en-US" sz="1800" dirty="0">
                <a:solidFill>
                  <a:prstClr val="black"/>
                </a:solidFill>
                <a:latin typeface="+mj-lt"/>
                <a:ea typeface="ＭＳ Ｐゴシック" pitchFamily="-106" charset="-128"/>
              </a:rPr>
              <a:t>Providers who will be participating in CHC will have the option to use the MCO’s internal EVV system.  </a:t>
            </a:r>
          </a:p>
          <a:p>
            <a:pPr marL="228600" lvl="1">
              <a:lnSpc>
                <a:spcPct val="100000"/>
              </a:lnSpc>
            </a:pPr>
            <a:r>
              <a:rPr lang="en-US" sz="1800" dirty="0">
                <a:solidFill>
                  <a:prstClr val="black"/>
                </a:solidFill>
                <a:latin typeface="+mj-lt"/>
                <a:ea typeface="ＭＳ Ｐゴシック" pitchFamily="-106" charset="-128"/>
              </a:rPr>
              <a:t>A CHC-participating provider with their own internal EVV system must work with each contracted MCO to ensure the provider’s system is able to send information to the MCO’s system. </a:t>
            </a:r>
          </a:p>
          <a:p>
            <a:pPr marL="228600" lvl="1">
              <a:lnSpc>
                <a:spcPct val="100000"/>
              </a:lnSpc>
            </a:pPr>
            <a:r>
              <a:rPr lang="en-US" sz="1800" dirty="0">
                <a:solidFill>
                  <a:prstClr val="black"/>
                </a:solidFill>
                <a:latin typeface="+mj-lt"/>
                <a:ea typeface="ＭＳ Ｐゴシック" pitchFamily="-106" charset="-128"/>
              </a:rPr>
              <a:t>Providers currently serving participants in the Phase 3 region of CHC should begin discussing training and system options with the three MCOs to ensure that they will be able to use EVV when they transition to CHC on January 1, 2020. </a:t>
            </a:r>
          </a:p>
          <a:p>
            <a:pPr marL="228600" lvl="1">
              <a:lnSpc>
                <a:spcPct val="100000"/>
              </a:lnSpc>
            </a:pPr>
            <a:endParaRPr lang="en-US" sz="2000" dirty="0">
              <a:solidFill>
                <a:prstClr val="black"/>
              </a:solidFill>
              <a:latin typeface="+mj-lt"/>
              <a:ea typeface="ＭＳ Ｐゴシック" pitchFamily="-106" charset="-128"/>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34</a:t>
            </a:fld>
            <a:endParaRPr lang="en-US" dirty="0"/>
          </a:p>
        </p:txBody>
      </p:sp>
    </p:spTree>
    <p:extLst>
      <p:ext uri="{BB962C8B-B14F-4D97-AF65-F5344CB8AC3E}">
        <p14:creationId xmlns:p14="http://schemas.microsoft.com/office/powerpoint/2010/main" val="1217603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0" y="575132"/>
            <a:ext cx="11195187" cy="985509"/>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OLTL FFS PROVIDERS &amp; EVV</a:t>
            </a:r>
          </a:p>
        </p:txBody>
      </p:sp>
      <p:sp>
        <p:nvSpPr>
          <p:cNvPr id="12" name="Rectangle 11"/>
          <p:cNvSpPr/>
          <p:nvPr/>
        </p:nvSpPr>
        <p:spPr>
          <a:xfrm>
            <a:off x="0" y="610061"/>
            <a:ext cx="276225" cy="376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5"/>
          <p:cNvSpPr>
            <a:spLocks noGrp="1"/>
          </p:cNvSpPr>
          <p:nvPr>
            <p:ph sz="quarter" idx="4294967295"/>
          </p:nvPr>
        </p:nvSpPr>
        <p:spPr>
          <a:xfrm>
            <a:off x="665018" y="1156749"/>
            <a:ext cx="10917382" cy="4446586"/>
          </a:xfrm>
          <a:prstGeom prst="rect">
            <a:avLst/>
          </a:prstGeom>
        </p:spPr>
        <p:txBody>
          <a:bodyPr>
            <a:noAutofit/>
          </a:bodyPr>
          <a:lstStyle/>
          <a:p>
            <a:pPr marL="0" lvl="1" indent="0">
              <a:lnSpc>
                <a:spcPct val="100000"/>
              </a:lnSpc>
              <a:buNone/>
            </a:pPr>
            <a:r>
              <a:rPr lang="en-US" b="1" dirty="0">
                <a:solidFill>
                  <a:schemeClr val="accent1"/>
                </a:solidFill>
                <a:latin typeface="+mj-lt"/>
                <a:ea typeface="ＭＳ Ｐゴシック" pitchFamily="-106" charset="-128"/>
              </a:rPr>
              <a:t>Providers Serving Participants in the OBRA Waiver or Act 150 Program</a:t>
            </a:r>
          </a:p>
          <a:p>
            <a:pPr marL="228600" lvl="1">
              <a:lnSpc>
                <a:spcPct val="100000"/>
              </a:lnSpc>
            </a:pPr>
            <a:r>
              <a:rPr lang="en-US" sz="2000" dirty="0">
                <a:solidFill>
                  <a:prstClr val="black"/>
                </a:solidFill>
                <a:latin typeface="+mj-lt"/>
                <a:ea typeface="ＭＳ Ｐゴシック" pitchFamily="-106" charset="-128"/>
              </a:rPr>
              <a:t>Providers participating in the OBRA waiver or Act 150 program will have the option to use the DHS system or use their own internal system.</a:t>
            </a:r>
          </a:p>
          <a:p>
            <a:pPr marL="228600" lvl="1">
              <a:lnSpc>
                <a:spcPct val="100000"/>
              </a:lnSpc>
            </a:pPr>
            <a:r>
              <a:rPr lang="en-US" sz="2000" dirty="0">
                <a:solidFill>
                  <a:prstClr val="black"/>
                </a:solidFill>
                <a:latin typeface="+mj-lt"/>
                <a:ea typeface="ＭＳ Ｐゴシック" pitchFamily="-106" charset="-128"/>
              </a:rPr>
              <a:t>Providers who choose to use the DHS system must participate in training in order to gain access to the system when it is implemented.</a:t>
            </a:r>
          </a:p>
          <a:p>
            <a:pPr marL="228600" lvl="1">
              <a:lnSpc>
                <a:spcPct val="100000"/>
              </a:lnSpc>
            </a:pPr>
            <a:r>
              <a:rPr lang="en-US" sz="2000" dirty="0">
                <a:solidFill>
                  <a:prstClr val="black"/>
                </a:solidFill>
                <a:latin typeface="+mj-lt"/>
                <a:ea typeface="ＭＳ Ｐゴシック" pitchFamily="-106" charset="-128"/>
              </a:rPr>
              <a:t>Providers who choose to use their own internal system must allow at least 60 days before soft launch to complete certification and testing with the DHS EVV vendor, </a:t>
            </a:r>
            <a:r>
              <a:rPr lang="en-US" sz="2000" dirty="0" err="1">
                <a:solidFill>
                  <a:prstClr val="black"/>
                </a:solidFill>
                <a:latin typeface="+mj-lt"/>
                <a:ea typeface="ＭＳ Ｐゴシック" pitchFamily="-106" charset="-128"/>
              </a:rPr>
              <a:t>Sandata</a:t>
            </a:r>
            <a:r>
              <a:rPr lang="en-US" sz="2000" dirty="0">
                <a:solidFill>
                  <a:prstClr val="black"/>
                </a:solidFill>
                <a:latin typeface="+mj-lt"/>
                <a:ea typeface="ＭＳ Ｐゴシック" pitchFamily="-106" charset="-128"/>
              </a:rPr>
              <a:t>.</a:t>
            </a:r>
          </a:p>
        </p:txBody>
      </p:sp>
      <p:sp>
        <p:nvSpPr>
          <p:cNvPr id="2" name="Slide Number Placeholder 1"/>
          <p:cNvSpPr>
            <a:spLocks noGrp="1"/>
          </p:cNvSpPr>
          <p:nvPr>
            <p:ph type="sldNum" sz="quarter" idx="12"/>
          </p:nvPr>
        </p:nvSpPr>
        <p:spPr/>
        <p:txBody>
          <a:bodyPr/>
          <a:lstStyle/>
          <a:p>
            <a:fld id="{C85EB908-D14B-4B79-9273-27B0AA618532}" type="slidenum">
              <a:rPr lang="en-US" smtClean="0"/>
              <a:t>35</a:t>
            </a:fld>
            <a:endParaRPr lang="en-US" dirty="0"/>
          </a:p>
        </p:txBody>
      </p:sp>
    </p:spTree>
    <p:extLst>
      <p:ext uri="{BB962C8B-B14F-4D97-AF65-F5344CB8AC3E}">
        <p14:creationId xmlns:p14="http://schemas.microsoft.com/office/powerpoint/2010/main" val="7062014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412888" y="633959"/>
            <a:ext cx="10944225" cy="5972175"/>
          </a:xfrm>
          <a:prstGeom prst="rect">
            <a:avLst/>
          </a:prstGeom>
        </p:spPr>
        <p:txBody>
          <a:bodyPr>
            <a:noAutofit/>
          </a:bodyPr>
          <a:lstStyle/>
          <a:p>
            <a:pPr marL="0" indent="0">
              <a:lnSpc>
                <a:spcPts val="3600"/>
              </a:lnSpc>
              <a:buNone/>
            </a:pPr>
            <a:r>
              <a:rPr lang="en-US" sz="3200" b="1" cap="all" dirty="0">
                <a:solidFill>
                  <a:srgbClr val="002060"/>
                </a:solidFill>
                <a:latin typeface="Arial Black" panose="020B0A04020102020204" pitchFamily="34" charset="0"/>
              </a:rPr>
              <a:t>Information Technology Related impacts</a:t>
            </a:r>
          </a:p>
          <a:p>
            <a:pPr marL="0" indent="0">
              <a:buNone/>
            </a:pPr>
            <a:endParaRPr lang="en-US" sz="1800" dirty="0">
              <a:latin typeface="+mj-lt"/>
            </a:endParaRPr>
          </a:p>
          <a:p>
            <a:pPr marL="0" indent="0">
              <a:lnSpc>
                <a:spcPct val="100000"/>
              </a:lnSpc>
              <a:buNone/>
            </a:pPr>
            <a:r>
              <a:rPr lang="en-US" sz="2400" b="1" cap="all" dirty="0">
                <a:solidFill>
                  <a:srgbClr val="569FD3"/>
                </a:solidFill>
                <a:latin typeface="Arial Black" panose="020B0A04020102020204" pitchFamily="34" charset="0"/>
              </a:rPr>
              <a:t>What systems will be used for service coordination?  </a:t>
            </a:r>
          </a:p>
          <a:p>
            <a:pPr marL="0" indent="0">
              <a:buNone/>
            </a:pPr>
            <a:endParaRPr lang="en-US" sz="2000" dirty="0"/>
          </a:p>
          <a:p>
            <a:r>
              <a:rPr lang="en-US" sz="2400" dirty="0">
                <a:latin typeface="+mj-lt"/>
              </a:rPr>
              <a:t>The CHC-MCOs will have an integrated technology system that supports service coordination and other operational aspects of CHC such as claims processing, participant information, and provider enrollment data.  </a:t>
            </a:r>
          </a:p>
          <a:p>
            <a:r>
              <a:rPr lang="en-US" sz="2400" dirty="0">
                <a:latin typeface="+mj-lt"/>
              </a:rPr>
              <a:t>The CHC-MCOs will provide training to providers on the systems.</a:t>
            </a:r>
          </a:p>
          <a:p>
            <a:pPr marL="0" indent="0">
              <a:buNone/>
            </a:pPr>
            <a:endParaRPr lang="en-US" sz="2000" dirty="0"/>
          </a:p>
        </p:txBody>
      </p:sp>
      <p:sp>
        <p:nvSpPr>
          <p:cNvPr id="2" name="Slide Number Placeholder 1"/>
          <p:cNvSpPr>
            <a:spLocks noGrp="1"/>
          </p:cNvSpPr>
          <p:nvPr>
            <p:ph type="sldNum" sz="quarter" idx="12"/>
          </p:nvPr>
        </p:nvSpPr>
        <p:spPr/>
        <p:txBody>
          <a:bodyPr/>
          <a:lstStyle/>
          <a:p>
            <a:fld id="{C85EB908-D14B-4B79-9273-27B0AA618532}" type="slidenum">
              <a:rPr lang="en-US" smtClean="0"/>
              <a:t>36</a:t>
            </a:fld>
            <a:endParaRPr lang="en-US" dirty="0"/>
          </a:p>
        </p:txBody>
      </p:sp>
      <p:sp>
        <p:nvSpPr>
          <p:cNvPr id="3" name="Rectangle 2"/>
          <p:cNvSpPr/>
          <p:nvPr/>
        </p:nvSpPr>
        <p:spPr>
          <a:xfrm>
            <a:off x="283779" y="4911748"/>
            <a:ext cx="11382704" cy="830997"/>
          </a:xfrm>
          <a:prstGeom prst="rect">
            <a:avLst/>
          </a:prstGeom>
          <a:solidFill>
            <a:schemeClr val="accent6">
              <a:lumMod val="60000"/>
              <a:lumOff val="40000"/>
            </a:schemeClr>
          </a:solidFill>
        </p:spPr>
        <p:txBody>
          <a:bodyPr wrap="square">
            <a:spAutoFit/>
          </a:bodyPr>
          <a:lstStyle/>
          <a:p>
            <a:r>
              <a:rPr lang="en-US" sz="2400" b="1" dirty="0">
                <a:solidFill>
                  <a:srgbClr val="002060"/>
                </a:solidFill>
              </a:rPr>
              <a:t>Lesson Learned: </a:t>
            </a:r>
            <a:r>
              <a:rPr lang="en-US" sz="2400" dirty="0">
                <a:solidFill>
                  <a:srgbClr val="002060"/>
                </a:solidFill>
              </a:rPr>
              <a:t>Systems training by the MCOs should be provided earlier to service coordinators and providers.</a:t>
            </a:r>
            <a:endParaRPr lang="en-US" dirty="0">
              <a:solidFill>
                <a:srgbClr val="002060"/>
              </a:solidFill>
            </a:endParaRPr>
          </a:p>
        </p:txBody>
      </p:sp>
    </p:spTree>
    <p:extLst>
      <p:ext uri="{BB962C8B-B14F-4D97-AF65-F5344CB8AC3E}">
        <p14:creationId xmlns:p14="http://schemas.microsoft.com/office/powerpoint/2010/main" val="3837952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49" y="775137"/>
            <a:ext cx="10944225" cy="5972175"/>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CHC AND LIFE</a:t>
            </a:r>
          </a:p>
          <a:p>
            <a:pPr marL="0" indent="0">
              <a:buNone/>
            </a:pPr>
            <a:r>
              <a:rPr lang="en-US" sz="2400" b="1" cap="all" dirty="0">
                <a:solidFill>
                  <a:srgbClr val="569FD3"/>
                </a:solidFill>
                <a:latin typeface="Arial Black" panose="020B0A04020102020204" pitchFamily="34" charset="0"/>
              </a:rPr>
              <a:t>How Does </a:t>
            </a:r>
            <a:r>
              <a:rPr lang="en-US" sz="2400" b="1" cap="all" dirty="0" err="1">
                <a:solidFill>
                  <a:srgbClr val="569FD3"/>
                </a:solidFill>
                <a:latin typeface="Arial Black" panose="020B0A04020102020204" pitchFamily="34" charset="0"/>
              </a:rPr>
              <a:t>chc</a:t>
            </a:r>
            <a:r>
              <a:rPr lang="en-US" sz="2400" b="1" cap="all" dirty="0">
                <a:solidFill>
                  <a:srgbClr val="569FD3"/>
                </a:solidFill>
                <a:latin typeface="Arial Black" panose="020B0A04020102020204" pitchFamily="34" charset="0"/>
              </a:rPr>
              <a:t> impact the LIFE Program?</a:t>
            </a:r>
          </a:p>
          <a:p>
            <a:pPr>
              <a:lnSpc>
                <a:spcPct val="100000"/>
              </a:lnSpc>
            </a:pPr>
            <a:endParaRPr lang="en-US" sz="2000" dirty="0"/>
          </a:p>
          <a:p>
            <a:pPr>
              <a:lnSpc>
                <a:spcPct val="100000"/>
              </a:lnSpc>
            </a:pPr>
            <a:r>
              <a:rPr lang="en-US" sz="2400" dirty="0">
                <a:latin typeface="+mj-lt"/>
              </a:rPr>
              <a:t>The Living Independence for the Elderly (LIFE) program will be the enrollment alternative to CHC for individuals residing in an area that offers the LIFE program.</a:t>
            </a:r>
          </a:p>
          <a:p>
            <a:pPr>
              <a:lnSpc>
                <a:spcPct val="100000"/>
              </a:lnSpc>
            </a:pPr>
            <a:r>
              <a:rPr lang="en-US" sz="2400" dirty="0">
                <a:latin typeface="+mj-lt"/>
              </a:rPr>
              <a:t>Individuals who already participate the LIFE program may remain in their LIFE program and will not be moved into CHC unless they specifically ask to change. </a:t>
            </a:r>
          </a:p>
          <a:p>
            <a:pPr>
              <a:lnSpc>
                <a:spcPct val="100000"/>
              </a:lnSpc>
            </a:pPr>
            <a:r>
              <a:rPr lang="en-US" sz="2400" dirty="0">
                <a:latin typeface="+mj-lt"/>
              </a:rPr>
              <a:t>CHC participants who would prefer to participate in a LIFE program and qualify to participate in LIFE will be free to do so.</a:t>
            </a:r>
          </a:p>
          <a:p>
            <a:pPr>
              <a:lnSpc>
                <a:spcPct val="100000"/>
              </a:lnSpc>
            </a:pPr>
            <a:endParaRPr lang="en-US" sz="1600" dirty="0">
              <a:latin typeface="+mj-lt"/>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37</a:t>
            </a:fld>
            <a:endParaRPr lang="en-US" dirty="0"/>
          </a:p>
        </p:txBody>
      </p:sp>
    </p:spTree>
    <p:extLst>
      <p:ext uri="{BB962C8B-B14F-4D97-AF65-F5344CB8AC3E}">
        <p14:creationId xmlns:p14="http://schemas.microsoft.com/office/powerpoint/2010/main" val="37644758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628649"/>
            <a:ext cx="10944225" cy="5972175"/>
          </a:xfrm>
          <a:prstGeom prst="rect">
            <a:avLst/>
          </a:prstGeom>
        </p:spPr>
        <p:txBody>
          <a:bodyPr>
            <a:noAutofit/>
          </a:bodyPr>
          <a:lstStyle/>
          <a:p>
            <a:pPr marL="0" indent="0">
              <a:lnSpc>
                <a:spcPts val="3600"/>
              </a:lnSpc>
              <a:buNone/>
            </a:pPr>
            <a:r>
              <a:rPr lang="en-US" sz="3200" b="1" cap="all" dirty="0">
                <a:solidFill>
                  <a:srgbClr val="002060"/>
                </a:solidFill>
                <a:latin typeface="Arial Black" panose="020B0A04020102020204" pitchFamily="34" charset="0"/>
              </a:rPr>
              <a:t>CHC and Act 150</a:t>
            </a:r>
          </a:p>
          <a:p>
            <a:pPr marL="0" indent="0">
              <a:buNone/>
            </a:pPr>
            <a:r>
              <a:rPr lang="en-US" sz="2400" b="1" cap="all" dirty="0">
                <a:solidFill>
                  <a:srgbClr val="569FD3"/>
                </a:solidFill>
                <a:latin typeface="Arial Black" panose="020B0A04020102020204" pitchFamily="34" charset="0"/>
              </a:rPr>
              <a:t>How does </a:t>
            </a:r>
            <a:r>
              <a:rPr lang="en-US" sz="2400" b="1" cap="all" dirty="0" err="1">
                <a:solidFill>
                  <a:srgbClr val="569FD3"/>
                </a:solidFill>
                <a:latin typeface="Arial Black" panose="020B0A04020102020204" pitchFamily="34" charset="0"/>
              </a:rPr>
              <a:t>chc</a:t>
            </a:r>
            <a:r>
              <a:rPr lang="en-US" sz="2400" b="1" cap="all" dirty="0">
                <a:solidFill>
                  <a:srgbClr val="569FD3"/>
                </a:solidFill>
                <a:latin typeface="Arial Black" panose="020B0A04020102020204" pitchFamily="34" charset="0"/>
              </a:rPr>
              <a:t> impact individuals In act 150?</a:t>
            </a:r>
          </a:p>
          <a:p>
            <a:pPr>
              <a:lnSpc>
                <a:spcPct val="100000"/>
              </a:lnSpc>
            </a:pPr>
            <a:endParaRPr lang="en-US" sz="2000" dirty="0"/>
          </a:p>
          <a:p>
            <a:pPr>
              <a:lnSpc>
                <a:spcPct val="100000"/>
              </a:lnSpc>
            </a:pPr>
            <a:r>
              <a:rPr lang="en-US" sz="2400" dirty="0">
                <a:latin typeface="+mj-lt"/>
              </a:rPr>
              <a:t>The Act 150 program will continue as it does today.</a:t>
            </a:r>
          </a:p>
          <a:p>
            <a:pPr>
              <a:lnSpc>
                <a:spcPct val="100000"/>
              </a:lnSpc>
            </a:pPr>
            <a:r>
              <a:rPr lang="en-US" sz="2400" dirty="0">
                <a:latin typeface="+mj-lt"/>
              </a:rPr>
              <a:t>Individuals who are enrolled in Act 150 and are enrolled in both Medicaid and Medicare will be enrolled in CHC for physical health coverage.  In addition to receiving services through CHC, these individuals will continue to be eligible to receive services through Act 150.</a:t>
            </a:r>
          </a:p>
          <a:p>
            <a:pPr>
              <a:lnSpc>
                <a:spcPct val="100000"/>
              </a:lnSpc>
            </a:pPr>
            <a:r>
              <a:rPr lang="en-US" sz="2400" dirty="0">
                <a:latin typeface="+mj-lt"/>
              </a:rPr>
              <a:t>CHC-MCOs must coordinate with the Act 150 program.</a:t>
            </a:r>
          </a:p>
          <a:p>
            <a:pPr>
              <a:lnSpc>
                <a:spcPct val="100000"/>
              </a:lnSpc>
            </a:pPr>
            <a:r>
              <a:rPr lang="en-US" sz="2400" dirty="0">
                <a:latin typeface="+mj-lt"/>
              </a:rPr>
              <a:t>The Quality Management Efficiency Teams (QMETs) will continue to monitor Act 150 providers.</a:t>
            </a:r>
          </a:p>
        </p:txBody>
      </p:sp>
      <p:sp>
        <p:nvSpPr>
          <p:cNvPr id="2" name="Slide Number Placeholder 1"/>
          <p:cNvSpPr>
            <a:spLocks noGrp="1"/>
          </p:cNvSpPr>
          <p:nvPr>
            <p:ph type="sldNum" sz="quarter" idx="12"/>
          </p:nvPr>
        </p:nvSpPr>
        <p:spPr/>
        <p:txBody>
          <a:bodyPr/>
          <a:lstStyle/>
          <a:p>
            <a:fld id="{C85EB908-D14B-4B79-9273-27B0AA618532}" type="slidenum">
              <a:rPr lang="en-US" smtClean="0"/>
              <a:t>38</a:t>
            </a:fld>
            <a:endParaRPr lang="en-US" dirty="0"/>
          </a:p>
        </p:txBody>
      </p:sp>
    </p:spTree>
    <p:extLst>
      <p:ext uri="{BB962C8B-B14F-4D97-AF65-F5344CB8AC3E}">
        <p14:creationId xmlns:p14="http://schemas.microsoft.com/office/powerpoint/2010/main" val="618815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9746A-A302-43EE-9157-1CF949A9270E}"/>
              </a:ext>
            </a:extLst>
          </p:cNvPr>
          <p:cNvSpPr>
            <a:spLocks noGrp="1"/>
          </p:cNvSpPr>
          <p:nvPr>
            <p:ph type="title"/>
          </p:nvPr>
        </p:nvSpPr>
        <p:spPr>
          <a:xfrm>
            <a:off x="838200" y="411927"/>
            <a:ext cx="10515600" cy="1635163"/>
          </a:xfrm>
        </p:spPr>
        <p:txBody>
          <a:bodyPr>
            <a:normAutofit/>
          </a:bodyPr>
          <a:lstStyle/>
          <a:p>
            <a:r>
              <a:rPr lang="en-US" sz="3200" dirty="0">
                <a:solidFill>
                  <a:srgbClr val="002060"/>
                </a:solidFill>
                <a:latin typeface="Arial Black" panose="020B0A04020102020204" pitchFamily="34" charset="0"/>
              </a:rPr>
              <a:t>OLTL MONITORING</a:t>
            </a:r>
            <a:br>
              <a:rPr lang="en-US" sz="3200" dirty="0">
                <a:solidFill>
                  <a:srgbClr val="002060"/>
                </a:solidFill>
                <a:latin typeface="Arial Black" panose="020B0A04020102020204" pitchFamily="34" charset="0"/>
              </a:rPr>
            </a:br>
            <a:r>
              <a:rPr lang="en-US" sz="2400" b="1" dirty="0">
                <a:solidFill>
                  <a:srgbClr val="569FD3"/>
                </a:solidFill>
                <a:latin typeface="Arial Black" panose="020B0A04020102020204" pitchFamily="34" charset="0"/>
              </a:rPr>
              <a:t>HOW WILL OLTL MONITOR MISSED SERVICES AND CHANGES TO PERSON-CENTERED SERVICE PLANS?</a:t>
            </a:r>
          </a:p>
        </p:txBody>
      </p:sp>
      <p:sp>
        <p:nvSpPr>
          <p:cNvPr id="3" name="Content Placeholder 2">
            <a:extLst>
              <a:ext uri="{FF2B5EF4-FFF2-40B4-BE49-F238E27FC236}">
                <a16:creationId xmlns:a16="http://schemas.microsoft.com/office/drawing/2014/main" id="{C7E49EA5-6E9A-4D72-902E-82FA582BBC4D}"/>
              </a:ext>
            </a:extLst>
          </p:cNvPr>
          <p:cNvSpPr>
            <a:spLocks noGrp="1"/>
          </p:cNvSpPr>
          <p:nvPr>
            <p:ph idx="1"/>
          </p:nvPr>
        </p:nvSpPr>
        <p:spPr>
          <a:xfrm>
            <a:off x="838200" y="1637190"/>
            <a:ext cx="10515600" cy="3939372"/>
          </a:xfrm>
        </p:spPr>
        <p:txBody>
          <a:bodyPr>
            <a:normAutofit fontScale="77500" lnSpcReduction="20000"/>
          </a:bodyPr>
          <a:lstStyle/>
          <a:p>
            <a:pPr marL="0" indent="0">
              <a:buNone/>
            </a:pPr>
            <a:endParaRPr lang="en-US" dirty="0"/>
          </a:p>
          <a:p>
            <a:r>
              <a:rPr lang="en-US" sz="2400" dirty="0">
                <a:latin typeface="+mj-lt"/>
              </a:rPr>
              <a:t>OLTL has developed monitoring reports to capture LTSS service plan changes, missed services, service denial notices, and complaints and grievances through the continuity of care period and ongoing after the continuity of care period ends. These reports include:</a:t>
            </a:r>
          </a:p>
          <a:p>
            <a:pPr lvl="1"/>
            <a:r>
              <a:rPr lang="en-US" sz="2000" dirty="0">
                <a:latin typeface="+mj-lt"/>
              </a:rPr>
              <a:t>OPS 3 &amp; 4 – Complaints and Grievances</a:t>
            </a:r>
          </a:p>
          <a:p>
            <a:pPr lvl="1"/>
            <a:r>
              <a:rPr lang="en-US" sz="2000" dirty="0">
                <a:latin typeface="+mj-lt"/>
              </a:rPr>
              <a:t>OPS 8 – Services Not Delivered</a:t>
            </a:r>
          </a:p>
          <a:p>
            <a:pPr lvl="1"/>
            <a:r>
              <a:rPr lang="en-US" sz="2000" dirty="0">
                <a:latin typeface="+mj-lt"/>
              </a:rPr>
              <a:t>OPS 21 – Person-Centered Service Plan Changes</a:t>
            </a:r>
          </a:p>
          <a:p>
            <a:pPr lvl="1"/>
            <a:r>
              <a:rPr lang="en-US" sz="2000" dirty="0">
                <a:latin typeface="+mj-lt"/>
              </a:rPr>
              <a:t>QMUM 7 – Denial Log</a:t>
            </a:r>
            <a:br>
              <a:rPr lang="en-US" sz="2000" dirty="0">
                <a:latin typeface="+mj-lt"/>
              </a:rPr>
            </a:br>
            <a:endParaRPr lang="en-US" sz="2000" dirty="0">
              <a:latin typeface="+mj-lt"/>
            </a:endParaRPr>
          </a:p>
          <a:p>
            <a:r>
              <a:rPr lang="en-US" sz="2400" dirty="0">
                <a:latin typeface="+mj-lt"/>
              </a:rPr>
              <a:t>These reports help OLTL to assure participants are receiving services and to help ensure participant health and safety.</a:t>
            </a:r>
          </a:p>
          <a:p>
            <a:r>
              <a:rPr lang="en-US" sz="2400" dirty="0">
                <a:latin typeface="+mj-lt"/>
              </a:rPr>
              <a:t>HCBS providers are required to provide information on missed services to the CHC-MCOs to assist in monitoring efforts. </a:t>
            </a:r>
          </a:p>
          <a:p>
            <a:r>
              <a:rPr lang="en-US" sz="2400" dirty="0">
                <a:latin typeface="+mj-lt"/>
              </a:rPr>
              <a:t>OLTL staff monitors the reports and addresses concerns with the CHC-MCOs.  The MCOs may request additional information from SCEs and HCBS providers to assist in responding to OLTL requests.</a:t>
            </a:r>
          </a:p>
        </p:txBody>
      </p:sp>
      <p:sp>
        <p:nvSpPr>
          <p:cNvPr id="4" name="Slide Number Placeholder 3">
            <a:extLst>
              <a:ext uri="{FF2B5EF4-FFF2-40B4-BE49-F238E27FC236}">
                <a16:creationId xmlns:a16="http://schemas.microsoft.com/office/drawing/2014/main" id="{C972F456-9610-48B2-9FFF-2C27BF04C32D}"/>
              </a:ext>
            </a:extLst>
          </p:cNvPr>
          <p:cNvSpPr>
            <a:spLocks noGrp="1"/>
          </p:cNvSpPr>
          <p:nvPr>
            <p:ph type="sldNum" sz="quarter" idx="12"/>
          </p:nvPr>
        </p:nvSpPr>
        <p:spPr/>
        <p:txBody>
          <a:bodyPr/>
          <a:lstStyle/>
          <a:p>
            <a:fld id="{C85EB908-D14B-4B79-9273-27B0AA618532}" type="slidenum">
              <a:rPr lang="en-US" smtClean="0"/>
              <a:t>39</a:t>
            </a:fld>
            <a:endParaRPr lang="en-US" dirty="0"/>
          </a:p>
        </p:txBody>
      </p:sp>
    </p:spTree>
    <p:extLst>
      <p:ext uri="{BB962C8B-B14F-4D97-AF65-F5344CB8AC3E}">
        <p14:creationId xmlns:p14="http://schemas.microsoft.com/office/powerpoint/2010/main" val="1174192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1" y="751505"/>
            <a:ext cx="8143874" cy="561976"/>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CONTINUITY OF CARE</a:t>
            </a:r>
          </a:p>
        </p:txBody>
      </p:sp>
      <p:sp>
        <p:nvSpPr>
          <p:cNvPr id="12" name="Rectangle 11"/>
          <p:cNvSpPr/>
          <p:nvPr/>
        </p:nvSpPr>
        <p:spPr>
          <a:xfrm>
            <a:off x="0" y="837231"/>
            <a:ext cx="276225" cy="361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Content Placeholder 5"/>
          <p:cNvSpPr>
            <a:spLocks noGrp="1"/>
          </p:cNvSpPr>
          <p:nvPr>
            <p:ph sz="quarter" idx="4294967295"/>
          </p:nvPr>
        </p:nvSpPr>
        <p:spPr>
          <a:xfrm>
            <a:off x="705394" y="1448535"/>
            <a:ext cx="10300657" cy="2820990"/>
          </a:xfrm>
          <a:prstGeom prst="rect">
            <a:avLst/>
          </a:prstGeom>
        </p:spPr>
        <p:txBody>
          <a:bodyPr>
            <a:noAutofit/>
          </a:bodyPr>
          <a:lstStyle/>
          <a:p>
            <a:pPr>
              <a:lnSpc>
                <a:spcPct val="100000"/>
              </a:lnSpc>
            </a:pPr>
            <a:r>
              <a:rPr lang="en-US" sz="1800" dirty="0">
                <a:latin typeface="+mj-lt"/>
              </a:rPr>
              <a:t>MCOs are required to contract with all willing and qualified existing LTSS Medicaid providers for 180 days after CHC implementation. The 180 day continuity of care requirement includes service coordination entities.</a:t>
            </a:r>
          </a:p>
          <a:p>
            <a:pPr>
              <a:lnSpc>
                <a:spcPct val="100000"/>
              </a:lnSpc>
            </a:pPr>
            <a:r>
              <a:rPr lang="en-US" sz="1800" dirty="0">
                <a:latin typeface="+mj-lt"/>
              </a:rPr>
              <a:t>Participants may keep their existing LTSS providers for the 180-day continuity of care period after CHC implementation. </a:t>
            </a:r>
          </a:p>
          <a:p>
            <a:pPr>
              <a:lnSpc>
                <a:spcPct val="100000"/>
              </a:lnSpc>
            </a:pPr>
            <a:r>
              <a:rPr lang="en-US" sz="1800" dirty="0">
                <a:latin typeface="+mj-lt"/>
              </a:rPr>
              <a:t>Participants may keep their existing physical health providers for the 60-day continuity of care period after CHC implementation.</a:t>
            </a:r>
          </a:p>
          <a:p>
            <a:pPr>
              <a:lnSpc>
                <a:spcPct val="100000"/>
              </a:lnSpc>
            </a:pPr>
            <a:r>
              <a:rPr lang="en-US" sz="1800" dirty="0">
                <a:latin typeface="+mj-lt"/>
              </a:rPr>
              <a:t>For nursing facility residents, participants will be able to stay in their nursing facility as </a:t>
            </a:r>
            <a:br>
              <a:rPr lang="en-US" sz="1800" dirty="0">
                <a:latin typeface="+mj-lt"/>
              </a:rPr>
            </a:br>
            <a:r>
              <a:rPr lang="en-US" sz="1800" dirty="0">
                <a:latin typeface="+mj-lt"/>
              </a:rPr>
              <a:t>long as they need this level of care, unless they choose to move.</a:t>
            </a:r>
          </a:p>
          <a:p>
            <a:pPr>
              <a:lnSpc>
                <a:spcPct val="100000"/>
              </a:lnSpc>
            </a:pPr>
            <a:r>
              <a:rPr lang="en-US" sz="1800" dirty="0">
                <a:latin typeface="+mj-lt"/>
              </a:rPr>
              <a:t>The commonwealth will conduct ongoing monitoring to ensure the MCOs maintain provider networks that enable participants choice of provider for needed services. </a:t>
            </a:r>
          </a:p>
          <a:p>
            <a:pPr>
              <a:lnSpc>
                <a:spcPct val="100000"/>
              </a:lnSpc>
            </a:pPr>
            <a:r>
              <a:rPr lang="en-US" sz="1800" dirty="0">
                <a:latin typeface="+mj-lt"/>
              </a:rPr>
              <a:t>For all participants, the CHC-MCO must comply with continuity of care requirements for continuation of providers, services, and any ongoing course of treatment outlined in MA Bulletin 99-03-13, Continuity of Care for Recipients Transferring Between and Among Fee-for-Service and Managed Care Organizations.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60058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6177" y="1249906"/>
            <a:ext cx="2955064" cy="853214"/>
          </a:xfrm>
          <a:prstGeom prst="rect">
            <a:avLst/>
          </a:prstGeom>
        </p:spPr>
      </p:pic>
      <p:sp>
        <p:nvSpPr>
          <p:cNvPr id="11" name="Content Placeholder 2"/>
          <p:cNvSpPr>
            <a:spLocks noGrp="1"/>
          </p:cNvSpPr>
          <p:nvPr>
            <p:ph sz="quarter" idx="4294967295"/>
          </p:nvPr>
        </p:nvSpPr>
        <p:spPr>
          <a:xfrm>
            <a:off x="1530515" y="3193154"/>
            <a:ext cx="9145841" cy="747079"/>
          </a:xfrm>
          <a:prstGeom prst="rect">
            <a:avLst/>
          </a:prstGeom>
        </p:spPr>
        <p:txBody>
          <a:bodyPr>
            <a:noAutofit/>
          </a:bodyPr>
          <a:lstStyle/>
          <a:p>
            <a:pPr marL="0" indent="0" algn="ctr">
              <a:lnSpc>
                <a:spcPts val="6000"/>
              </a:lnSpc>
              <a:buNone/>
            </a:pPr>
            <a:r>
              <a:rPr lang="en-US" sz="6600" b="1" spc="-150" dirty="0">
                <a:solidFill>
                  <a:srgbClr val="002060"/>
                </a:solidFill>
                <a:latin typeface="Arial Black" panose="020B0A04020102020204" pitchFamily="34" charset="0"/>
              </a:rPr>
              <a:t>QUALITY</a:t>
            </a:r>
          </a:p>
        </p:txBody>
      </p:sp>
      <p:sp>
        <p:nvSpPr>
          <p:cNvPr id="2" name="Left Bracket 1"/>
          <p:cNvSpPr/>
          <p:nvPr/>
        </p:nvSpPr>
        <p:spPr>
          <a:xfrm>
            <a:off x="2666789" y="2494384"/>
            <a:ext cx="324196" cy="1932643"/>
          </a:xfrm>
          <a:prstGeom prst="leftBracket">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Left Bracket 7"/>
          <p:cNvSpPr/>
          <p:nvPr/>
        </p:nvSpPr>
        <p:spPr>
          <a:xfrm flipH="1">
            <a:off x="9315640" y="2494384"/>
            <a:ext cx="329184" cy="1932643"/>
          </a:xfrm>
          <a:prstGeom prst="leftBracket">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C85EB908-D14B-4B79-9273-27B0AA618532}" type="slidenum">
              <a:rPr lang="en-US" smtClean="0"/>
              <a:t>40</a:t>
            </a:fld>
            <a:endParaRPr lang="en-US" dirty="0"/>
          </a:p>
        </p:txBody>
      </p:sp>
    </p:spTree>
    <p:extLst>
      <p:ext uri="{BB962C8B-B14F-4D97-AF65-F5344CB8AC3E}">
        <p14:creationId xmlns:p14="http://schemas.microsoft.com/office/powerpoint/2010/main" val="32454176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601567" y="215062"/>
            <a:ext cx="10944225" cy="959486"/>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Key Components of Quality Assurances &amp; Improvements</a:t>
            </a:r>
          </a:p>
          <a:p>
            <a:pPr marL="0" indent="0">
              <a:lnSpc>
                <a:spcPts val="3600"/>
              </a:lnSpc>
              <a:buNone/>
            </a:pPr>
            <a:endParaRPr lang="en-US" sz="2400" dirty="0">
              <a:solidFill>
                <a:srgbClr val="002060"/>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C85EB908-D14B-4B79-9273-27B0AA618532}" type="slidenum">
              <a:rPr lang="en-US" smtClean="0">
                <a:solidFill>
                  <a:prstClr val="black">
                    <a:tint val="75000"/>
                  </a:prstClr>
                </a:solidFill>
              </a:rPr>
              <a:pPr>
                <a:defRPr/>
              </a:pPr>
              <a:t>41</a:t>
            </a:fld>
            <a:endParaRPr lang="en-US" dirty="0">
              <a:solidFill>
                <a:prstClr val="black">
                  <a:tint val="75000"/>
                </a:prstClr>
              </a:solidFill>
            </a:endParaRPr>
          </a:p>
        </p:txBody>
      </p:sp>
      <p:pic>
        <p:nvPicPr>
          <p:cNvPr id="21"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
                    </a14:imgEffect>
                  </a14:imgLayer>
                </a14:imgProps>
              </a:ext>
              <a:ext uri="{28A0092B-C50C-407E-A947-70E740481C1C}">
                <a14:useLocalDpi xmlns:a14="http://schemas.microsoft.com/office/drawing/2010/main" val="0"/>
              </a:ext>
            </a:extLst>
          </a:blip>
          <a:srcRect/>
          <a:stretch>
            <a:fillRect/>
          </a:stretch>
        </p:blipFill>
        <p:spPr bwMode="auto">
          <a:xfrm>
            <a:off x="2896909" y="1078928"/>
            <a:ext cx="6558708" cy="5559996"/>
          </a:xfrm>
          <a:prstGeom prst="rect">
            <a:avLst/>
          </a:prstGeom>
          <a:solidFill>
            <a:srgbClr val="000000">
              <a:lumMod val="20000"/>
              <a:lumOff val="80000"/>
            </a:srgbClr>
          </a:solidFill>
          <a:ln w="9525">
            <a:noFill/>
            <a:miter lim="800000"/>
            <a:headEnd/>
            <a:tailEnd/>
          </a:ln>
          <a:effectLst/>
        </p:spPr>
      </p:pic>
      <p:sp>
        <p:nvSpPr>
          <p:cNvPr id="22" name="Content Placeholder 2"/>
          <p:cNvSpPr txBox="1">
            <a:spLocks/>
          </p:cNvSpPr>
          <p:nvPr/>
        </p:nvSpPr>
        <p:spPr>
          <a:xfrm>
            <a:off x="4470466" y="1078928"/>
            <a:ext cx="3352800" cy="656485"/>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base">
              <a:spcAft>
                <a:spcPct val="0"/>
              </a:spcAft>
              <a:buFont typeface="Arial" panose="020B0604020202020204" pitchFamily="34" charset="0"/>
              <a:buNone/>
            </a:pPr>
            <a:r>
              <a:rPr lang="en-US" b="1" dirty="0">
                <a:solidFill>
                  <a:srgbClr val="6652A6"/>
                </a:solidFill>
                <a:latin typeface="Arial"/>
              </a:rPr>
              <a:t>Continuous Program </a:t>
            </a:r>
          </a:p>
          <a:p>
            <a:pPr marL="0" indent="0" algn="ctr" fontAlgn="base">
              <a:spcAft>
                <a:spcPct val="0"/>
              </a:spcAft>
              <a:buFont typeface="Arial" panose="020B0604020202020204" pitchFamily="34" charset="0"/>
              <a:buNone/>
            </a:pPr>
            <a:r>
              <a:rPr lang="en-US" b="1" dirty="0">
                <a:solidFill>
                  <a:srgbClr val="6652A6"/>
                </a:solidFill>
                <a:latin typeface="Arial"/>
              </a:rPr>
              <a:t>Improvement </a:t>
            </a:r>
          </a:p>
        </p:txBody>
      </p:sp>
      <p:grpSp>
        <p:nvGrpSpPr>
          <p:cNvPr id="23" name="Group 22"/>
          <p:cNvGrpSpPr/>
          <p:nvPr/>
        </p:nvGrpSpPr>
        <p:grpSpPr>
          <a:xfrm>
            <a:off x="1830902" y="1377108"/>
            <a:ext cx="2919977" cy="2977248"/>
            <a:chOff x="3180" y="816495"/>
            <a:chExt cx="2774901" cy="2869888"/>
          </a:xfrm>
        </p:grpSpPr>
        <p:sp>
          <p:nvSpPr>
            <p:cNvPr id="24" name="Oval 23"/>
            <p:cNvSpPr/>
            <p:nvPr/>
          </p:nvSpPr>
          <p:spPr>
            <a:xfrm>
              <a:off x="3180" y="816495"/>
              <a:ext cx="2774901" cy="2869888"/>
            </a:xfrm>
            <a:prstGeom prst="ellipse">
              <a:avLst/>
            </a:prstGeom>
            <a:solidFill>
              <a:srgbClr val="333399">
                <a:alpha val="50000"/>
                <a:hueOff val="0"/>
                <a:satOff val="0"/>
                <a:lumOff val="0"/>
                <a:alphaOff val="0"/>
              </a:srgbClr>
            </a:solidFill>
            <a:ln w="25400" cap="flat" cmpd="sng" algn="ctr">
              <a:solidFill>
                <a:srgbClr val="FFFFFF">
                  <a:hueOff val="0"/>
                  <a:satOff val="0"/>
                  <a:lumOff val="0"/>
                  <a:alphaOff val="0"/>
                </a:srgbClr>
              </a:solidFill>
              <a:prstDash val="solid"/>
            </a:ln>
            <a:effectLst/>
          </p:spPr>
        </p:sp>
        <p:sp>
          <p:nvSpPr>
            <p:cNvPr id="25" name="Oval 4"/>
            <p:cNvSpPr/>
            <p:nvPr/>
          </p:nvSpPr>
          <p:spPr>
            <a:xfrm>
              <a:off x="409554" y="1169175"/>
              <a:ext cx="1962151" cy="2029318"/>
            </a:xfrm>
            <a:prstGeom prst="rect">
              <a:avLst/>
            </a:prstGeom>
            <a:noFill/>
            <a:ln>
              <a:noFill/>
            </a:ln>
            <a:effectLst/>
          </p:spPr>
          <p:txBody>
            <a:bodyPr spcFirstLastPara="0" vert="horz" wrap="square" lIns="262158" tIns="21590" rIns="262158" bIns="21590" numCol="1" spcCol="1270" anchor="ctr" anchorCtr="0">
              <a:noAutofit/>
            </a:bodyPr>
            <a:lstStyle/>
            <a:p>
              <a:pPr algn="ctr" defTabSz="755650" eaLnBrk="0" fontAlgn="base" hangingPunct="0">
                <a:lnSpc>
                  <a:spcPct val="90000"/>
                </a:lnSpc>
                <a:spcBef>
                  <a:spcPct val="0"/>
                </a:spcBef>
                <a:spcAft>
                  <a:spcPct val="35000"/>
                </a:spcAft>
                <a:defRPr/>
              </a:pPr>
              <a:r>
                <a:rPr lang="en-US" sz="2000" b="1" kern="0" dirty="0">
                  <a:solidFill>
                    <a:srgbClr val="000000"/>
                  </a:solidFill>
                  <a:latin typeface="Arial"/>
                </a:rPr>
                <a:t>Readiness Review </a:t>
              </a:r>
            </a:p>
          </p:txBody>
        </p:sp>
      </p:grpSp>
      <p:grpSp>
        <p:nvGrpSpPr>
          <p:cNvPr id="26" name="Group 25"/>
          <p:cNvGrpSpPr/>
          <p:nvPr/>
        </p:nvGrpSpPr>
        <p:grpSpPr>
          <a:xfrm>
            <a:off x="2855864" y="3582911"/>
            <a:ext cx="2927118" cy="2690887"/>
            <a:chOff x="1075203" y="2914939"/>
            <a:chExt cx="2734982" cy="2539150"/>
          </a:xfrm>
        </p:grpSpPr>
        <p:sp>
          <p:nvSpPr>
            <p:cNvPr id="27" name="Oval 26"/>
            <p:cNvSpPr/>
            <p:nvPr/>
          </p:nvSpPr>
          <p:spPr>
            <a:xfrm>
              <a:off x="1075203" y="2914939"/>
              <a:ext cx="2734982" cy="2539150"/>
            </a:xfrm>
            <a:prstGeom prst="ellipse">
              <a:avLst/>
            </a:prstGeom>
            <a:solidFill>
              <a:srgbClr val="333399">
                <a:alpha val="50000"/>
                <a:hueOff val="1560506"/>
                <a:satOff val="-1946"/>
                <a:lumOff val="458"/>
                <a:alphaOff val="0"/>
              </a:srgbClr>
            </a:solidFill>
            <a:ln w="25400" cap="flat" cmpd="sng" algn="ctr">
              <a:solidFill>
                <a:srgbClr val="FFFFFF">
                  <a:hueOff val="0"/>
                  <a:satOff val="0"/>
                  <a:lumOff val="0"/>
                  <a:alphaOff val="0"/>
                </a:srgbClr>
              </a:solidFill>
              <a:prstDash val="solid"/>
            </a:ln>
            <a:effectLst/>
          </p:spPr>
        </p:sp>
        <p:sp>
          <p:nvSpPr>
            <p:cNvPr id="28" name="Oval 6"/>
            <p:cNvSpPr/>
            <p:nvPr/>
          </p:nvSpPr>
          <p:spPr>
            <a:xfrm>
              <a:off x="1075203" y="3250542"/>
              <a:ext cx="2450420" cy="1795450"/>
            </a:xfrm>
            <a:prstGeom prst="rect">
              <a:avLst/>
            </a:prstGeom>
            <a:noFill/>
            <a:ln>
              <a:noFill/>
            </a:ln>
            <a:effectLst/>
          </p:spPr>
          <p:txBody>
            <a:bodyPr spcFirstLastPara="0" vert="horz" wrap="square" lIns="262158" tIns="21590" rIns="262158" bIns="21590" numCol="1" spcCol="1270" anchor="ctr" anchorCtr="0">
              <a:noAutofit/>
            </a:bodyPr>
            <a:lstStyle/>
            <a:p>
              <a:pPr algn="ctr" defTabSz="755650" eaLnBrk="0" fontAlgn="base" hangingPunct="0">
                <a:lnSpc>
                  <a:spcPct val="90000"/>
                </a:lnSpc>
                <a:spcBef>
                  <a:spcPct val="0"/>
                </a:spcBef>
                <a:spcAft>
                  <a:spcPct val="35000"/>
                </a:spcAft>
                <a:defRPr/>
              </a:pPr>
              <a:r>
                <a:rPr lang="en-US" sz="2000" b="1" kern="0" dirty="0">
                  <a:solidFill>
                    <a:srgbClr val="000000"/>
                  </a:solidFill>
                  <a:latin typeface="Arial"/>
                </a:rPr>
                <a:t>Early Implementation Monitoring</a:t>
              </a:r>
            </a:p>
          </p:txBody>
        </p:sp>
      </p:grpSp>
      <p:grpSp>
        <p:nvGrpSpPr>
          <p:cNvPr id="29" name="Group 28"/>
          <p:cNvGrpSpPr/>
          <p:nvPr/>
        </p:nvGrpSpPr>
        <p:grpSpPr>
          <a:xfrm>
            <a:off x="4893531" y="2295406"/>
            <a:ext cx="2929735" cy="3025742"/>
            <a:chOff x="2920733" y="1734039"/>
            <a:chExt cx="2799005" cy="2928909"/>
          </a:xfrm>
        </p:grpSpPr>
        <p:sp>
          <p:nvSpPr>
            <p:cNvPr id="30" name="Oval 29"/>
            <p:cNvSpPr/>
            <p:nvPr/>
          </p:nvSpPr>
          <p:spPr>
            <a:xfrm>
              <a:off x="2920733" y="1734039"/>
              <a:ext cx="2799005" cy="2928909"/>
            </a:xfrm>
            <a:prstGeom prst="ellipse">
              <a:avLst/>
            </a:prstGeom>
            <a:solidFill>
              <a:srgbClr val="000000">
                <a:lumMod val="75000"/>
                <a:alpha val="50000"/>
              </a:srgbClr>
            </a:solidFill>
            <a:ln w="25400" cap="flat" cmpd="sng" algn="ctr">
              <a:solidFill>
                <a:srgbClr val="FFFFFF">
                  <a:hueOff val="0"/>
                  <a:satOff val="0"/>
                  <a:lumOff val="0"/>
                  <a:alphaOff val="0"/>
                </a:srgbClr>
              </a:solidFill>
              <a:prstDash val="solid"/>
            </a:ln>
            <a:effectLst/>
          </p:spPr>
        </p:sp>
        <p:sp>
          <p:nvSpPr>
            <p:cNvPr id="31" name="Oval 8"/>
            <p:cNvSpPr/>
            <p:nvPr/>
          </p:nvSpPr>
          <p:spPr>
            <a:xfrm>
              <a:off x="3253742" y="2162968"/>
              <a:ext cx="2056092" cy="2169386"/>
            </a:xfrm>
            <a:prstGeom prst="rect">
              <a:avLst/>
            </a:prstGeom>
            <a:noFill/>
            <a:ln>
              <a:noFill/>
            </a:ln>
            <a:effectLst/>
          </p:spPr>
          <p:txBody>
            <a:bodyPr spcFirstLastPara="0" vert="horz" wrap="square" lIns="262158" tIns="21590" rIns="262158" bIns="21590" numCol="1" spcCol="1270" anchor="ctr" anchorCtr="0">
              <a:noAutofit/>
            </a:bodyPr>
            <a:lstStyle/>
            <a:p>
              <a:pPr algn="ctr" defTabSz="755650" eaLnBrk="0" fontAlgn="base" hangingPunct="0">
                <a:lnSpc>
                  <a:spcPct val="90000"/>
                </a:lnSpc>
                <a:spcBef>
                  <a:spcPct val="0"/>
                </a:spcBef>
                <a:spcAft>
                  <a:spcPct val="35000"/>
                </a:spcAft>
                <a:defRPr/>
              </a:pPr>
              <a:r>
                <a:rPr lang="en-US" sz="2000" b="1" kern="0" dirty="0">
                  <a:solidFill>
                    <a:srgbClr val="000000"/>
                  </a:solidFill>
                  <a:latin typeface="Arial"/>
                </a:rPr>
                <a:t>Ongoing Monitoring of Quality and Performance</a:t>
              </a:r>
            </a:p>
          </p:txBody>
        </p:sp>
      </p:grpSp>
      <p:grpSp>
        <p:nvGrpSpPr>
          <p:cNvPr id="32" name="Group 31"/>
          <p:cNvGrpSpPr/>
          <p:nvPr/>
        </p:nvGrpSpPr>
        <p:grpSpPr>
          <a:xfrm>
            <a:off x="7278064" y="2856271"/>
            <a:ext cx="2810581" cy="2784571"/>
            <a:chOff x="5305266" y="2188297"/>
            <a:chExt cx="2810581" cy="2784571"/>
          </a:xfrm>
        </p:grpSpPr>
        <p:sp>
          <p:nvSpPr>
            <p:cNvPr id="33" name="Oval 32"/>
            <p:cNvSpPr/>
            <p:nvPr/>
          </p:nvSpPr>
          <p:spPr>
            <a:xfrm>
              <a:off x="5305266" y="2188297"/>
              <a:ext cx="2810581" cy="2784571"/>
            </a:xfrm>
            <a:prstGeom prst="ellipse">
              <a:avLst/>
            </a:prstGeom>
            <a:solidFill>
              <a:srgbClr val="333399">
                <a:alpha val="50000"/>
                <a:hueOff val="4681519"/>
                <a:satOff val="-5839"/>
                <a:lumOff val="1373"/>
                <a:alphaOff val="0"/>
              </a:srgbClr>
            </a:solidFill>
            <a:ln w="25400" cap="flat" cmpd="sng" algn="ctr">
              <a:solidFill>
                <a:srgbClr val="FFFFFF">
                  <a:hueOff val="0"/>
                  <a:satOff val="0"/>
                  <a:lumOff val="0"/>
                  <a:alphaOff val="0"/>
                </a:srgbClr>
              </a:solidFill>
              <a:prstDash val="solid"/>
            </a:ln>
            <a:effectLst/>
          </p:spPr>
        </p:sp>
        <p:sp>
          <p:nvSpPr>
            <p:cNvPr id="34" name="Oval 10"/>
            <p:cNvSpPr/>
            <p:nvPr/>
          </p:nvSpPr>
          <p:spPr>
            <a:xfrm>
              <a:off x="5716866" y="2548952"/>
              <a:ext cx="2169573" cy="2016126"/>
            </a:xfrm>
            <a:prstGeom prst="rect">
              <a:avLst/>
            </a:prstGeom>
            <a:noFill/>
            <a:ln>
              <a:noFill/>
            </a:ln>
            <a:effectLst/>
          </p:spPr>
          <p:txBody>
            <a:bodyPr spcFirstLastPara="0" vert="horz" wrap="square" lIns="262158" tIns="21590" rIns="262158" bIns="21590" numCol="1" spcCol="1270" anchor="ctr" anchorCtr="0">
              <a:noAutofit/>
            </a:bodyPr>
            <a:lstStyle/>
            <a:p>
              <a:pPr algn="ctr" defTabSz="755650" eaLnBrk="0" fontAlgn="base" hangingPunct="0">
                <a:lnSpc>
                  <a:spcPct val="90000"/>
                </a:lnSpc>
                <a:spcBef>
                  <a:spcPct val="0"/>
                </a:spcBef>
                <a:spcAft>
                  <a:spcPct val="35000"/>
                </a:spcAft>
                <a:defRPr/>
              </a:pPr>
              <a:r>
                <a:rPr lang="en-US" sz="2000" b="1" kern="0" dirty="0">
                  <a:solidFill>
                    <a:srgbClr val="000000"/>
                  </a:solidFill>
                  <a:latin typeface="Arial"/>
                </a:rPr>
                <a:t>Independent Program Evaluation    </a:t>
              </a:r>
            </a:p>
          </p:txBody>
        </p:sp>
      </p:grpSp>
    </p:spTree>
    <p:extLst>
      <p:ext uri="{BB962C8B-B14F-4D97-AF65-F5344CB8AC3E}">
        <p14:creationId xmlns:p14="http://schemas.microsoft.com/office/powerpoint/2010/main" val="20528981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Pentagon 6"/>
          <p:cNvSpPr/>
          <p:nvPr/>
        </p:nvSpPr>
        <p:spPr>
          <a:xfrm>
            <a:off x="323850" y="1752601"/>
            <a:ext cx="1266825" cy="75320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Primary Aim</a:t>
            </a:r>
          </a:p>
        </p:txBody>
      </p:sp>
      <p:sp>
        <p:nvSpPr>
          <p:cNvPr id="8" name="Arrow: Pentagon 7"/>
          <p:cNvSpPr/>
          <p:nvPr/>
        </p:nvSpPr>
        <p:spPr>
          <a:xfrm>
            <a:off x="323850" y="2999643"/>
            <a:ext cx="1266825" cy="75320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Key Activities</a:t>
            </a:r>
          </a:p>
        </p:txBody>
      </p:sp>
      <p:sp>
        <p:nvSpPr>
          <p:cNvPr id="9" name="Arrow: Pentagon 8"/>
          <p:cNvSpPr/>
          <p:nvPr/>
        </p:nvSpPr>
        <p:spPr>
          <a:xfrm>
            <a:off x="323850" y="4246686"/>
            <a:ext cx="1266825" cy="75320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Tools</a:t>
            </a:r>
          </a:p>
        </p:txBody>
      </p:sp>
      <p:sp>
        <p:nvSpPr>
          <p:cNvPr id="10" name="Arrow: Pentagon 9"/>
          <p:cNvSpPr/>
          <p:nvPr/>
        </p:nvSpPr>
        <p:spPr>
          <a:xfrm>
            <a:off x="323850" y="5542086"/>
            <a:ext cx="1266825" cy="75320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Stake-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holders</a:t>
            </a:r>
          </a:p>
        </p:txBody>
      </p:sp>
      <p:sp>
        <p:nvSpPr>
          <p:cNvPr id="11" name="Rectangle: Rounded Corners 10"/>
          <p:cNvSpPr/>
          <p:nvPr/>
        </p:nvSpPr>
        <p:spPr>
          <a:xfrm>
            <a:off x="4972050" y="386861"/>
            <a:ext cx="3452447" cy="1090246"/>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Launch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(“Go Live”- 6 Months)</a:t>
            </a:r>
          </a:p>
        </p:txBody>
      </p:sp>
      <p:sp>
        <p:nvSpPr>
          <p:cNvPr id="14" name="Rectangle: Rounded Corners 13"/>
          <p:cNvSpPr/>
          <p:nvPr/>
        </p:nvSpPr>
        <p:spPr>
          <a:xfrm>
            <a:off x="4972050" y="1563099"/>
            <a:ext cx="3452447" cy="1069265"/>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Continuity</a:t>
            </a:r>
          </a:p>
        </p:txBody>
      </p:sp>
      <p:sp>
        <p:nvSpPr>
          <p:cNvPr id="20" name="Rectangle: Rounded Corners 19"/>
          <p:cNvSpPr/>
          <p:nvPr/>
        </p:nvSpPr>
        <p:spPr>
          <a:xfrm>
            <a:off x="4972049" y="3939131"/>
            <a:ext cx="3452447" cy="142722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-Launch indicators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-Assurance &amp; other process measures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-Hot lines (consumer &amp; provider)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-Critical incident reports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-Grievances &amp; appeals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-Program and financial reports </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Rounded Corners 20"/>
          <p:cNvSpPr/>
          <p:nvPr/>
        </p:nvSpPr>
        <p:spPr>
          <a:xfrm>
            <a:off x="4972048" y="5368778"/>
            <a:ext cx="3452447" cy="1322787"/>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-MCO Participant Advisory Committees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-Local advisory group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SubMAAC</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3rd Thurs., CHC web pages</a:t>
            </a:r>
          </a:p>
        </p:txBody>
      </p:sp>
      <p:sp>
        <p:nvSpPr>
          <p:cNvPr id="25" name="Rectangle: Rounded Corners 24"/>
          <p:cNvSpPr/>
          <p:nvPr/>
        </p:nvSpPr>
        <p:spPr>
          <a:xfrm>
            <a:off x="1699103" y="386860"/>
            <a:ext cx="3111180" cy="113734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Pre-Launch</a:t>
            </a:r>
          </a:p>
        </p:txBody>
      </p:sp>
      <p:sp>
        <p:nvSpPr>
          <p:cNvPr id="26" name="Rectangle: Rounded Corners 25"/>
          <p:cNvSpPr/>
          <p:nvPr/>
        </p:nvSpPr>
        <p:spPr>
          <a:xfrm>
            <a:off x="4825828" y="386861"/>
            <a:ext cx="3744887" cy="115257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Launch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(Begins at “Go Live”)</a:t>
            </a:r>
          </a:p>
        </p:txBody>
      </p:sp>
      <p:sp>
        <p:nvSpPr>
          <p:cNvPr id="27" name="Rectangle: Rounded Corners 26"/>
          <p:cNvSpPr/>
          <p:nvPr/>
        </p:nvSpPr>
        <p:spPr>
          <a:xfrm>
            <a:off x="8570715" y="386861"/>
            <a:ext cx="3295924" cy="114225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Steady State           </a:t>
            </a:r>
            <a:r>
              <a:rPr kumimoji="0" lang="en-US" sz="2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(9-12 Mos. &amp; Beyond)</a:t>
            </a:r>
          </a:p>
        </p:txBody>
      </p:sp>
      <p:sp>
        <p:nvSpPr>
          <p:cNvPr id="28" name="Rectangle: Rounded Corners 27"/>
          <p:cNvSpPr/>
          <p:nvPr/>
        </p:nvSpPr>
        <p:spPr>
          <a:xfrm>
            <a:off x="1714645" y="1542119"/>
            <a:ext cx="3111179" cy="109024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Readiness</a:t>
            </a:r>
            <a:endParaRPr kumimoji="0" lang="en-US" sz="28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29" name="Rectangle: Rounded Corners 28"/>
          <p:cNvSpPr/>
          <p:nvPr/>
        </p:nvSpPr>
        <p:spPr>
          <a:xfrm>
            <a:off x="4810283" y="1552608"/>
            <a:ext cx="3760432" cy="1069265"/>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Continuity</a:t>
            </a:r>
          </a:p>
        </p:txBody>
      </p:sp>
      <p:sp>
        <p:nvSpPr>
          <p:cNvPr id="30" name="Rectangle: Rounded Corners 29"/>
          <p:cNvSpPr/>
          <p:nvPr/>
        </p:nvSpPr>
        <p:spPr>
          <a:xfrm>
            <a:off x="8581240" y="1542118"/>
            <a:ext cx="3285399" cy="109024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Program Improvement</a:t>
            </a:r>
          </a:p>
        </p:txBody>
      </p:sp>
      <p:sp>
        <p:nvSpPr>
          <p:cNvPr id="31" name="Rectangle: Rounded Corners 30"/>
          <p:cNvSpPr/>
          <p:nvPr/>
        </p:nvSpPr>
        <p:spPr>
          <a:xfrm>
            <a:off x="1714646" y="2639782"/>
            <a:ext cx="3111180" cy="127357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Readiness Reviews</a:t>
            </a:r>
          </a:p>
          <a:p>
            <a:pPr marL="119063"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System Testing</a:t>
            </a:r>
          </a:p>
          <a:p>
            <a:pPr marL="119063"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Baseline Analyses</a:t>
            </a:r>
            <a:endParaRPr kumimoji="0" lang="en-US" sz="16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32" name="Rectangle: Rounded Corners 31"/>
          <p:cNvSpPr/>
          <p:nvPr/>
        </p:nvSpPr>
        <p:spPr>
          <a:xfrm>
            <a:off x="1736880" y="3936845"/>
            <a:ext cx="3080094" cy="141325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119063"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Readiness Review Tool</a:t>
            </a:r>
          </a:p>
          <a:p>
            <a:pPr marL="119063"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Report Templates</a:t>
            </a:r>
          </a:p>
          <a:p>
            <a:pPr marL="119063"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Quality Strategy</a:t>
            </a:r>
          </a:p>
          <a:p>
            <a:pPr marL="119063"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Rounded Corners 32"/>
          <p:cNvSpPr/>
          <p:nvPr/>
        </p:nvSpPr>
        <p:spPr>
          <a:xfrm>
            <a:off x="1736880" y="5363930"/>
            <a:ext cx="3080094" cy="131906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Consumer Communications</a:t>
            </a:r>
          </a:p>
          <a:p>
            <a:pPr marL="119063"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Provider Communications</a:t>
            </a:r>
          </a:p>
          <a:p>
            <a:pPr marL="119063"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Local Advisory group</a:t>
            </a:r>
          </a:p>
          <a:p>
            <a:pPr marL="119063"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Arial Narrow" panose="020B0606020202030204" pitchFamily="34" charset="0"/>
                <a:ea typeface="+mn-ea"/>
                <a:cs typeface="+mn-cs"/>
              </a:rPr>
              <a:t>SubMAAC</a:t>
            </a:r>
            <a:r>
              <a:rPr kumimoji="0" lang="en-US" sz="1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 3</a:t>
            </a:r>
            <a:r>
              <a:rPr kumimoji="0" lang="en-US" sz="1800" b="1" i="0" u="none" strike="noStrike" kern="1200" cap="none" spc="0" normalizeH="0" baseline="30000" noProof="0" dirty="0">
                <a:ln>
                  <a:noFill/>
                </a:ln>
                <a:solidFill>
                  <a:prstClr val="white"/>
                </a:solidFill>
                <a:effectLst/>
                <a:uLnTx/>
                <a:uFillTx/>
                <a:latin typeface="Arial Narrow" panose="020B0606020202030204" pitchFamily="34" charset="0"/>
                <a:ea typeface="+mn-ea"/>
                <a:cs typeface="+mn-cs"/>
              </a:rPr>
              <a:t>rd</a:t>
            </a:r>
            <a:r>
              <a:rPr kumimoji="0" lang="en-US" sz="1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 Thurs.</a:t>
            </a:r>
          </a:p>
          <a:p>
            <a:pPr marL="119063"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CHC Website</a:t>
            </a:r>
          </a:p>
        </p:txBody>
      </p:sp>
      <p:sp>
        <p:nvSpPr>
          <p:cNvPr id="34" name="Rectangle: Rounded Corners 33"/>
          <p:cNvSpPr/>
          <p:nvPr/>
        </p:nvSpPr>
        <p:spPr>
          <a:xfrm>
            <a:off x="4825825" y="2642466"/>
            <a:ext cx="3755415" cy="127357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Frequent Meetings with MCOs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Monitor </a:t>
            </a:r>
            <a:r>
              <a:rPr kumimoji="0" lang="en-US" sz="1800" b="1" i="0" u="none" strike="noStrike" kern="1200" cap="none" spc="0" normalizeH="0" baseline="0" noProof="0" dirty="0">
                <a:ln>
                  <a:noFill/>
                </a:ln>
                <a:solidFill>
                  <a:srgbClr val="FFFF00"/>
                </a:solidFill>
                <a:effectLst/>
                <a:uLnTx/>
                <a:uFillTx/>
                <a:latin typeface="Arial Narrow" panose="020B0606020202030204" pitchFamily="34" charset="0"/>
                <a:ea typeface="+mn-ea"/>
                <a:cs typeface="+mn-cs"/>
              </a:rPr>
              <a:t>Launch Indicators </a:t>
            </a:r>
            <a:r>
              <a:rPr kumimoji="0" lang="en-US" sz="1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&amp; Reports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Conduct Implementation Study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tangle: Rounded Corners 34"/>
          <p:cNvSpPr/>
          <p:nvPr/>
        </p:nvSpPr>
        <p:spPr>
          <a:xfrm>
            <a:off x="4825828" y="3939131"/>
            <a:ext cx="3745148" cy="142722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Arial Narrow" panose="020B0606020202030204" pitchFamily="34" charset="0"/>
                <a:ea typeface="+mn-ea"/>
                <a:cs typeface="+mn-cs"/>
              </a:rPr>
              <a:t>Launch Indicators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Process Measures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Hot-lines (Consumer &amp; Provider)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Program and Financial Reports </a:t>
            </a:r>
            <a:endParaRPr kumimoji="0" lang="en-US" sz="2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36" name="Rectangle: Rounded Corners 35"/>
          <p:cNvSpPr/>
          <p:nvPr/>
        </p:nvSpPr>
        <p:spPr>
          <a:xfrm>
            <a:off x="4825825" y="5368778"/>
            <a:ext cx="3744875" cy="1322787"/>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MCO Participant Advisory Coms.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Local Advisory Group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Arial Narrow" panose="020B0606020202030204" pitchFamily="34" charset="0"/>
                <a:ea typeface="+mn-ea"/>
                <a:cs typeface="+mn-cs"/>
              </a:rPr>
              <a:t>SubMAAC</a:t>
            </a:r>
            <a:r>
              <a:rPr kumimoji="0" lang="en-US" sz="1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 3rd Thurs.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CHC Website</a:t>
            </a:r>
          </a:p>
        </p:txBody>
      </p:sp>
      <p:sp>
        <p:nvSpPr>
          <p:cNvPr id="37" name="Rectangle: Rounded Corners 36"/>
          <p:cNvSpPr/>
          <p:nvPr/>
        </p:nvSpPr>
        <p:spPr>
          <a:xfrm>
            <a:off x="8581241" y="2639782"/>
            <a:ext cx="3285399" cy="127357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Regular Meetings with MCOs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Quarterly Quality Reviews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Conduct Evaluation Analyses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Monitor Reports</a:t>
            </a:r>
          </a:p>
        </p:txBody>
      </p:sp>
      <p:sp>
        <p:nvSpPr>
          <p:cNvPr id="38" name="Rectangle: Rounded Corners 37"/>
          <p:cNvSpPr/>
          <p:nvPr/>
        </p:nvSpPr>
        <p:spPr>
          <a:xfrm>
            <a:off x="8570701" y="3936845"/>
            <a:ext cx="3295938" cy="142708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Outcome Measures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Program and Financial Reports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Program Imp. Projects (PIPs)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Pay for Performance (P4Ps)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tangle: Rounded Corners 38"/>
          <p:cNvSpPr/>
          <p:nvPr/>
        </p:nvSpPr>
        <p:spPr>
          <a:xfrm>
            <a:off x="8579555" y="5366353"/>
            <a:ext cx="3287083" cy="132521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MCO Participant Advisory Coms.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Ad Hoc Public Engagements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Arial Narrow" panose="020B0606020202030204" pitchFamily="34" charset="0"/>
                <a:ea typeface="+mn-ea"/>
                <a:cs typeface="+mn-cs"/>
              </a:rPr>
              <a:t>SubMAAC</a:t>
            </a:r>
            <a:r>
              <a:rPr kumimoji="0" lang="en-US" sz="1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 CHC Website</a:t>
            </a:r>
          </a:p>
        </p:txBody>
      </p:sp>
    </p:spTree>
    <p:extLst>
      <p:ext uri="{BB962C8B-B14F-4D97-AF65-F5344CB8AC3E}">
        <p14:creationId xmlns:p14="http://schemas.microsoft.com/office/powerpoint/2010/main" val="18935543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6177" y="1249906"/>
            <a:ext cx="2955064" cy="853214"/>
          </a:xfrm>
          <a:prstGeom prst="rect">
            <a:avLst/>
          </a:prstGeom>
        </p:spPr>
      </p:pic>
      <p:sp>
        <p:nvSpPr>
          <p:cNvPr id="11" name="Content Placeholder 2"/>
          <p:cNvSpPr>
            <a:spLocks noGrp="1"/>
          </p:cNvSpPr>
          <p:nvPr>
            <p:ph sz="quarter" idx="4294967295"/>
          </p:nvPr>
        </p:nvSpPr>
        <p:spPr>
          <a:xfrm>
            <a:off x="1530515" y="3193154"/>
            <a:ext cx="9145841" cy="747079"/>
          </a:xfrm>
          <a:prstGeom prst="rect">
            <a:avLst/>
          </a:prstGeom>
          <a:solidFill>
            <a:schemeClr val="bg1"/>
          </a:solidFill>
        </p:spPr>
        <p:txBody>
          <a:bodyPr>
            <a:noAutofit/>
          </a:bodyPr>
          <a:lstStyle/>
          <a:p>
            <a:pPr marL="0" indent="0" algn="ctr">
              <a:lnSpc>
                <a:spcPts val="6000"/>
              </a:lnSpc>
              <a:buNone/>
            </a:pPr>
            <a:r>
              <a:rPr lang="en-US" sz="6600" b="1" spc="-150" dirty="0">
                <a:solidFill>
                  <a:srgbClr val="002060"/>
                </a:solidFill>
                <a:latin typeface="Arial Black" panose="020B0A04020102020204" pitchFamily="34" charset="0"/>
              </a:rPr>
              <a:t>COMMUNICATIONS</a:t>
            </a:r>
          </a:p>
        </p:txBody>
      </p:sp>
      <p:sp>
        <p:nvSpPr>
          <p:cNvPr id="2" name="Left Bracket 1"/>
          <p:cNvSpPr/>
          <p:nvPr/>
        </p:nvSpPr>
        <p:spPr>
          <a:xfrm>
            <a:off x="1369664" y="2494384"/>
            <a:ext cx="324196" cy="1932643"/>
          </a:xfrm>
          <a:prstGeom prst="leftBracket">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Left Bracket 7"/>
          <p:cNvSpPr/>
          <p:nvPr/>
        </p:nvSpPr>
        <p:spPr>
          <a:xfrm flipH="1">
            <a:off x="10513011" y="2494384"/>
            <a:ext cx="329184" cy="1932643"/>
          </a:xfrm>
          <a:prstGeom prst="leftBracket">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C85EB908-D14B-4B79-9273-27B0AA618532}" type="slidenum">
              <a:rPr lang="en-US" smtClean="0"/>
              <a:t>43</a:t>
            </a:fld>
            <a:endParaRPr lang="en-US" dirty="0"/>
          </a:p>
        </p:txBody>
      </p:sp>
    </p:spTree>
    <p:extLst>
      <p:ext uri="{BB962C8B-B14F-4D97-AF65-F5344CB8AC3E}">
        <p14:creationId xmlns:p14="http://schemas.microsoft.com/office/powerpoint/2010/main" val="38546786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9277" r="50088" b="5662"/>
          <a:stretch/>
        </p:blipFill>
        <p:spPr>
          <a:xfrm>
            <a:off x="621895" y="179760"/>
            <a:ext cx="10198354" cy="537698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6" name="Rectangle 5"/>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8" name="Rectangle 7"/>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Slide Number Placeholder 1"/>
          <p:cNvSpPr>
            <a:spLocks noGrp="1"/>
          </p:cNvSpPr>
          <p:nvPr>
            <p:ph type="sldNum" sz="quarter" idx="12"/>
          </p:nvPr>
        </p:nvSpPr>
        <p:spPr>
          <a:xfrm>
            <a:off x="9042538" y="624103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22</a:t>
            </a:r>
          </a:p>
        </p:txBody>
      </p:sp>
      <p:sp>
        <p:nvSpPr>
          <p:cNvPr id="17" name="Left Arrow 16"/>
          <p:cNvSpPr/>
          <p:nvPr/>
        </p:nvSpPr>
        <p:spPr>
          <a:xfrm>
            <a:off x="5647035" y="4543525"/>
            <a:ext cx="1013460" cy="470262"/>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Left Arrow 17"/>
          <p:cNvSpPr/>
          <p:nvPr/>
        </p:nvSpPr>
        <p:spPr>
          <a:xfrm>
            <a:off x="6748871" y="4749948"/>
            <a:ext cx="1013460" cy="470262"/>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Content Placeholder 5"/>
          <p:cNvSpPr>
            <a:spLocks noGrp="1"/>
          </p:cNvSpPr>
          <p:nvPr>
            <p:ph sz="quarter" idx="4294967295"/>
          </p:nvPr>
        </p:nvSpPr>
        <p:spPr>
          <a:xfrm>
            <a:off x="1479010" y="5470977"/>
            <a:ext cx="8484124" cy="653607"/>
          </a:xfrm>
          <a:prstGeom prst="rect">
            <a:avLst/>
          </a:prstGeom>
          <a:solidFill>
            <a:schemeClr val="bg1"/>
          </a:solidFill>
        </p:spPr>
        <p:txBody>
          <a:bodyPr>
            <a:noAutofit/>
          </a:bodyPr>
          <a:lstStyle/>
          <a:p>
            <a:pPr marL="0" indent="0" algn="ctr">
              <a:lnSpc>
                <a:spcPct val="100000"/>
              </a:lnSpc>
              <a:buNone/>
            </a:pPr>
            <a:r>
              <a:rPr lang="en-US" sz="4000" dirty="0">
                <a:latin typeface="Arial Black" panose="020B0A04020102020204" pitchFamily="34" charset="0"/>
              </a:rPr>
              <a:t>www.HealthChoices.pa.gov</a:t>
            </a:r>
          </a:p>
        </p:txBody>
      </p:sp>
    </p:spTree>
    <p:extLst>
      <p:ext uri="{BB962C8B-B14F-4D97-AF65-F5344CB8AC3E}">
        <p14:creationId xmlns:p14="http://schemas.microsoft.com/office/powerpoint/2010/main" val="117567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grpId="1" nodeType="clickEffect">
                                  <p:stCondLst>
                                    <p:cond delay="0"/>
                                  </p:stCondLst>
                                  <p:childTnLst>
                                    <p:animEffect transition="out" filter="randombar(horizontal)">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0119" b="9018"/>
          <a:stretch/>
        </p:blipFill>
        <p:spPr>
          <a:xfrm>
            <a:off x="412888" y="276389"/>
            <a:ext cx="11014678" cy="621547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6" name="Rectangle 5"/>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8" name="Rectangle 7"/>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Slide Number Placeholder 1"/>
          <p:cNvSpPr>
            <a:spLocks noGrp="1"/>
          </p:cNvSpPr>
          <p:nvPr>
            <p:ph type="sldNum" sz="quarter" idx="12"/>
          </p:nvPr>
        </p:nvSpPr>
        <p:spPr>
          <a:xfrm>
            <a:off x="9042538" y="624103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22</a:t>
            </a:r>
          </a:p>
        </p:txBody>
      </p:sp>
      <p:sp>
        <p:nvSpPr>
          <p:cNvPr id="17" name="Left Arrow 16"/>
          <p:cNvSpPr/>
          <p:nvPr/>
        </p:nvSpPr>
        <p:spPr>
          <a:xfrm>
            <a:off x="3669409" y="4572044"/>
            <a:ext cx="1013460" cy="470262"/>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Left Arrow 17"/>
          <p:cNvSpPr/>
          <p:nvPr/>
        </p:nvSpPr>
        <p:spPr>
          <a:xfrm>
            <a:off x="7222903" y="4588855"/>
            <a:ext cx="1013460" cy="470262"/>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Left Arrow 3"/>
          <p:cNvSpPr/>
          <p:nvPr/>
        </p:nvSpPr>
        <p:spPr>
          <a:xfrm>
            <a:off x="8579458" y="4262852"/>
            <a:ext cx="1311965" cy="481665"/>
          </a:xfrm>
          <a:prstGeom prst="leftArrow">
            <a:avLst/>
          </a:prstGeom>
          <a:solidFill>
            <a:srgbClr val="70A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245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grpId="1" nodeType="clickEffect">
                                  <p:stCondLst>
                                    <p:cond delay="0"/>
                                  </p:stCondLst>
                                  <p:childTnLst>
                                    <p:animEffect transition="out" filter="randombar(horizontal)">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18"/>
                                        </p:tgtEl>
                                        <p:attrNameLst>
                                          <p:attrName>ppt_x</p:attrName>
                                        </p:attrNameLst>
                                      </p:cBhvr>
                                      <p:tavLst>
                                        <p:tav tm="0">
                                          <p:val>
                                            <p:strVal val="ppt_x"/>
                                          </p:val>
                                        </p:tav>
                                        <p:tav tm="100000">
                                          <p:val>
                                            <p:strVal val="ppt_x"/>
                                          </p:val>
                                        </p:tav>
                                      </p:tavLst>
                                    </p:anim>
                                    <p:anim calcmode="lin" valueType="num">
                                      <p:cBhvr additive="base">
                                        <p:cTn id="22" dur="500"/>
                                        <p:tgtEl>
                                          <p:spTgt spid="18"/>
                                        </p:tgtEl>
                                        <p:attrNameLst>
                                          <p:attrName>ppt_y</p:attrName>
                                        </p:attrNameLst>
                                      </p:cBhvr>
                                      <p:tavLst>
                                        <p:tav tm="0">
                                          <p:val>
                                            <p:strVal val="ppt_y"/>
                                          </p:val>
                                        </p:tav>
                                        <p:tav tm="100000">
                                          <p:val>
                                            <p:strVal val="1+ppt_h/2"/>
                                          </p:val>
                                        </p:tav>
                                      </p:tavLst>
                                    </p:anim>
                                    <p:set>
                                      <p:cBhvr>
                                        <p:cTn id="23" dur="1" fill="hold">
                                          <p:stCondLst>
                                            <p:cond delay="499"/>
                                          </p:stCondLst>
                                        </p:cTn>
                                        <p:tgtEl>
                                          <p:spTgt spid="18"/>
                                        </p:tgtEl>
                                        <p:attrNameLst>
                                          <p:attrName>style.visibility</p:attrName>
                                        </p:attrNameLst>
                                      </p:cBhvr>
                                      <p:to>
                                        <p:strVal val="hidden"/>
                                      </p:to>
                                    </p:set>
                                  </p:childTnLst>
                                </p:cTn>
                              </p:par>
                            </p:childTnLst>
                          </p:cTn>
                        </p:par>
                        <p:par>
                          <p:cTn id="24" fill="hold">
                            <p:stCondLst>
                              <p:cond delay="500"/>
                            </p:stCondLst>
                            <p:childTnLst>
                              <p:par>
                                <p:cTn id="25" presetID="31"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0462E9-32C5-42E9-87BF-BE24232D7D2D}"/>
              </a:ext>
            </a:extLst>
          </p:cNvPr>
          <p:cNvPicPr>
            <a:picLocks noChangeAspect="1"/>
          </p:cNvPicPr>
          <p:nvPr/>
        </p:nvPicPr>
        <p:blipFill rotWithShape="1">
          <a:blip r:embed="rId2"/>
          <a:srcRect r="14687"/>
          <a:stretch/>
        </p:blipFill>
        <p:spPr>
          <a:xfrm>
            <a:off x="1549246" y="334212"/>
            <a:ext cx="9346389" cy="593421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6" name="Rectangle 5"/>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8" name="Rectangle 7"/>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Slide Number Placeholder 1"/>
          <p:cNvSpPr>
            <a:spLocks noGrp="1"/>
          </p:cNvSpPr>
          <p:nvPr>
            <p:ph type="sldNum" sz="quarter" idx="12"/>
          </p:nvPr>
        </p:nvSpPr>
        <p:spPr>
          <a:xfrm>
            <a:off x="9042538" y="624103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23</a:t>
            </a:r>
          </a:p>
        </p:txBody>
      </p:sp>
      <p:sp>
        <p:nvSpPr>
          <p:cNvPr id="3" name="Left Arrow 2"/>
          <p:cNvSpPr/>
          <p:nvPr/>
        </p:nvSpPr>
        <p:spPr>
          <a:xfrm>
            <a:off x="7186373" y="600019"/>
            <a:ext cx="1934714" cy="1304925"/>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Left Arrow 9"/>
          <p:cNvSpPr/>
          <p:nvPr/>
        </p:nvSpPr>
        <p:spPr>
          <a:xfrm>
            <a:off x="6079801" y="4022464"/>
            <a:ext cx="1934714" cy="1304925"/>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575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4A96A2-F91C-433E-9EC1-3138DAAB87D9}"/>
              </a:ext>
            </a:extLst>
          </p:cNvPr>
          <p:cNvPicPr>
            <a:picLocks noChangeAspect="1"/>
          </p:cNvPicPr>
          <p:nvPr/>
        </p:nvPicPr>
        <p:blipFill rotWithShape="1">
          <a:blip r:embed="rId2"/>
          <a:srcRect r="12963"/>
          <a:stretch/>
        </p:blipFill>
        <p:spPr>
          <a:xfrm>
            <a:off x="915760" y="205127"/>
            <a:ext cx="10360479" cy="644774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6" name="Rectangle 5"/>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8" name="Rectangle 7"/>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Slide Number Placeholder 1"/>
          <p:cNvSpPr>
            <a:spLocks noGrp="1"/>
          </p:cNvSpPr>
          <p:nvPr>
            <p:ph type="sldNum" sz="quarter" idx="12"/>
          </p:nvPr>
        </p:nvSpPr>
        <p:spPr>
          <a:xfrm>
            <a:off x="9042538" y="624103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23</a:t>
            </a:r>
          </a:p>
        </p:txBody>
      </p:sp>
      <p:sp>
        <p:nvSpPr>
          <p:cNvPr id="3" name="Left Arrow 2"/>
          <p:cNvSpPr/>
          <p:nvPr/>
        </p:nvSpPr>
        <p:spPr>
          <a:xfrm>
            <a:off x="5919163" y="2398124"/>
            <a:ext cx="1173856" cy="471106"/>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469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1" y="883460"/>
            <a:ext cx="10084298" cy="561976"/>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WHAT IS NECESSARY FOR PROVIDERS?</a:t>
            </a:r>
          </a:p>
        </p:txBody>
      </p:sp>
      <p:sp>
        <p:nvSpPr>
          <p:cNvPr id="12" name="Rectangle 11"/>
          <p:cNvSpPr/>
          <p:nvPr/>
        </p:nvSpPr>
        <p:spPr>
          <a:xfrm>
            <a:off x="0" y="969186"/>
            <a:ext cx="276225" cy="361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5"/>
          <p:cNvSpPr>
            <a:spLocks noGrp="1"/>
          </p:cNvSpPr>
          <p:nvPr>
            <p:ph sz="quarter" idx="4294967295"/>
          </p:nvPr>
        </p:nvSpPr>
        <p:spPr>
          <a:xfrm>
            <a:off x="705394" y="1927867"/>
            <a:ext cx="10300657" cy="3791374"/>
          </a:xfrm>
          <a:prstGeom prst="rect">
            <a:avLst/>
          </a:prstGeom>
        </p:spPr>
        <p:txBody>
          <a:bodyPr>
            <a:noAutofit/>
          </a:bodyPr>
          <a:lstStyle/>
          <a:p>
            <a:pPr>
              <a:lnSpc>
                <a:spcPct val="100000"/>
              </a:lnSpc>
            </a:pPr>
            <a:r>
              <a:rPr lang="en-US" sz="1800" dirty="0">
                <a:latin typeface="+mj-lt"/>
              </a:rPr>
              <a:t>Contact MCOs to discuss contracting.</a:t>
            </a:r>
          </a:p>
          <a:p>
            <a:pPr marL="457200">
              <a:lnSpc>
                <a:spcPct val="100000"/>
              </a:lnSpc>
              <a:buFont typeface="Wingdings" panose="05000000000000000000" pitchFamily="2" charset="2"/>
              <a:buChar char="ü"/>
            </a:pPr>
            <a:r>
              <a:rPr lang="en-US" sz="1800" dirty="0">
                <a:latin typeface="+mj-lt"/>
              </a:rPr>
              <a:t>All providers will need to contract with the MCOs to provide services through the continuity of care period.</a:t>
            </a:r>
          </a:p>
          <a:p>
            <a:pPr>
              <a:lnSpc>
                <a:spcPct val="100000"/>
              </a:lnSpc>
            </a:pPr>
            <a:r>
              <a:rPr lang="en-US" sz="1800" dirty="0">
                <a:latin typeface="+mj-lt"/>
              </a:rPr>
              <a:t>Educate yourself.</a:t>
            </a:r>
          </a:p>
          <a:p>
            <a:pPr marL="461963" indent="-234950">
              <a:lnSpc>
                <a:spcPct val="100000"/>
              </a:lnSpc>
              <a:buFont typeface="Wingdings" panose="05000000000000000000" pitchFamily="2" charset="2"/>
              <a:buChar char="ü"/>
            </a:pPr>
            <a:r>
              <a:rPr lang="en-US" sz="1800" dirty="0">
                <a:latin typeface="+mj-lt"/>
              </a:rPr>
              <a:t>Participate in CHC Third Thursday webinars to learn more about CHC.</a:t>
            </a:r>
          </a:p>
          <a:p>
            <a:pPr marL="461963" indent="-234950">
              <a:lnSpc>
                <a:spcPct val="100000"/>
              </a:lnSpc>
              <a:buFont typeface="Wingdings" panose="05000000000000000000" pitchFamily="2" charset="2"/>
              <a:buChar char="ü"/>
            </a:pPr>
            <a:r>
              <a:rPr lang="en-US" sz="1800" dirty="0">
                <a:latin typeface="+mj-lt"/>
              </a:rPr>
              <a:t>Participate in stakeholder engagements.</a:t>
            </a:r>
          </a:p>
          <a:p>
            <a:pPr marL="461963" indent="-234950">
              <a:lnSpc>
                <a:spcPct val="100000"/>
              </a:lnSpc>
              <a:buFont typeface="Wingdings" panose="05000000000000000000" pitchFamily="2" charset="2"/>
              <a:buChar char="ü"/>
            </a:pPr>
            <a:r>
              <a:rPr lang="en-US" sz="1800" dirty="0">
                <a:latin typeface="+mj-lt"/>
              </a:rPr>
              <a:t>Read and share within your organization any CHC-related information sent to you by the Department.</a:t>
            </a:r>
          </a:p>
          <a:p>
            <a:pPr marL="461963" indent="-234950">
              <a:lnSpc>
                <a:spcPct val="100000"/>
              </a:lnSpc>
              <a:buFont typeface="Wingdings" panose="05000000000000000000" pitchFamily="2" charset="2"/>
              <a:buChar char="ü"/>
            </a:pPr>
            <a:r>
              <a:rPr lang="en-US" sz="1800" dirty="0">
                <a:latin typeface="+mj-lt"/>
              </a:rPr>
              <a:t>Participate in upcoming educational sessions hosted by the Department.</a:t>
            </a:r>
          </a:p>
          <a:p>
            <a:pPr>
              <a:lnSpc>
                <a:spcPct val="100000"/>
              </a:lnSpc>
            </a:pPr>
            <a:endParaRPr lang="en-US" sz="1800" dirty="0">
              <a:latin typeface="+mj-lt"/>
            </a:endParaRPr>
          </a:p>
          <a:p>
            <a:pPr>
              <a:lnSpc>
                <a:spcPct val="100000"/>
              </a:lnSpc>
            </a:pPr>
            <a:endParaRPr lang="en-US" sz="1800" dirty="0">
              <a:latin typeface="+mj-lt"/>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48</a:t>
            </a:fld>
            <a:endParaRPr lang="en-US" dirty="0"/>
          </a:p>
        </p:txBody>
      </p:sp>
    </p:spTree>
    <p:extLst>
      <p:ext uri="{BB962C8B-B14F-4D97-AF65-F5344CB8AC3E}">
        <p14:creationId xmlns:p14="http://schemas.microsoft.com/office/powerpoint/2010/main" val="41808336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1" y="1343044"/>
            <a:ext cx="8143874" cy="561976"/>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PROVIDERS</a:t>
            </a:r>
          </a:p>
        </p:txBody>
      </p:sp>
      <p:sp>
        <p:nvSpPr>
          <p:cNvPr id="12" name="Rectangle 11"/>
          <p:cNvSpPr/>
          <p:nvPr/>
        </p:nvSpPr>
        <p:spPr>
          <a:xfrm>
            <a:off x="0" y="1428770"/>
            <a:ext cx="276225" cy="361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2"/>
          <p:cNvSpPr>
            <a:spLocks noGrp="1"/>
          </p:cNvSpPr>
          <p:nvPr>
            <p:ph sz="quarter" idx="4294967295"/>
          </p:nvPr>
        </p:nvSpPr>
        <p:spPr>
          <a:xfrm>
            <a:off x="596347" y="2111255"/>
            <a:ext cx="5538445" cy="2838577"/>
          </a:xfrm>
          <a:prstGeom prst="rect">
            <a:avLst/>
          </a:prstGeom>
        </p:spPr>
        <p:txBody>
          <a:bodyPr>
            <a:noAutofit/>
          </a:bodyPr>
          <a:lstStyle/>
          <a:p>
            <a:pPr>
              <a:lnSpc>
                <a:spcPct val="100000"/>
              </a:lnSpc>
              <a:spcAft>
                <a:spcPts val="600"/>
              </a:spcAft>
              <a:buClr>
                <a:srgbClr val="2D2D8A">
                  <a:lumMod val="75000"/>
                </a:srgbClr>
              </a:buClr>
              <a:defRPr/>
            </a:pPr>
            <a:r>
              <a:rPr lang="en-US" altLang="en-US" sz="2000" dirty="0">
                <a:solidFill>
                  <a:srgbClr val="000000"/>
                </a:solidFill>
                <a:latin typeface="+mj-lt"/>
                <a:ea typeface="ＭＳ Ｐゴシック" pitchFamily="-106" charset="-128"/>
              </a:rPr>
              <a:t>Bi-weekly email blasts on specific topics</a:t>
            </a:r>
            <a:endParaRPr lang="en-US" altLang="en-US" sz="2000" kern="1200" dirty="0">
              <a:solidFill>
                <a:srgbClr val="000000"/>
              </a:solidFill>
              <a:latin typeface="+mj-lt"/>
              <a:ea typeface="ＭＳ Ｐゴシック" pitchFamily="-106" charset="-128"/>
            </a:endParaRPr>
          </a:p>
          <a:p>
            <a:pPr marL="548640" lvl="1" indent="-285750">
              <a:lnSpc>
                <a:spcPct val="100000"/>
              </a:lnSpc>
              <a:spcAft>
                <a:spcPts val="600"/>
              </a:spcAft>
              <a:buClr>
                <a:srgbClr val="2D2D8A">
                  <a:lumMod val="75000"/>
                </a:srgbClr>
              </a:buClr>
              <a:buFont typeface="Wingdings" panose="05000000000000000000" pitchFamily="2" charset="2"/>
              <a:buChar char="ü"/>
              <a:defRPr/>
            </a:pPr>
            <a:r>
              <a:rPr lang="en-US" altLang="en-US" sz="1800" kern="1200" dirty="0">
                <a:latin typeface="+mj-lt"/>
                <a:ea typeface="ＭＳ Ｐゴシック" pitchFamily="-106" charset="-128"/>
              </a:rPr>
              <a:t>Examples: Billing, Service Coordination, </a:t>
            </a:r>
            <a:br>
              <a:rPr lang="en-US" altLang="en-US" sz="1800" kern="1200" dirty="0">
                <a:latin typeface="+mj-lt"/>
                <a:ea typeface="ＭＳ Ｐゴシック" pitchFamily="-106" charset="-128"/>
              </a:rPr>
            </a:br>
            <a:r>
              <a:rPr lang="en-US" altLang="en-US" sz="1800" kern="1200" dirty="0">
                <a:latin typeface="+mj-lt"/>
                <a:ea typeface="ＭＳ Ｐゴシック" pitchFamily="-106" charset="-128"/>
              </a:rPr>
              <a:t>Medicare, HealthChoices vs. CHC, </a:t>
            </a:r>
            <a:br>
              <a:rPr lang="en-US" altLang="en-US" sz="1800" kern="1200" dirty="0">
                <a:latin typeface="+mj-lt"/>
                <a:ea typeface="ＭＳ Ｐゴシック" pitchFamily="-106" charset="-128"/>
              </a:rPr>
            </a:br>
            <a:r>
              <a:rPr lang="en-US" altLang="en-US" sz="1800" kern="1200" dirty="0">
                <a:latin typeface="+mj-lt"/>
                <a:ea typeface="ＭＳ Ｐゴシック" pitchFamily="-106" charset="-128"/>
              </a:rPr>
              <a:t>Continuity of Care</a:t>
            </a:r>
            <a:endParaRPr lang="en-US" altLang="en-US" sz="1800" kern="1200" dirty="0">
              <a:solidFill>
                <a:srgbClr val="000000"/>
              </a:solidFill>
              <a:latin typeface="+mj-lt"/>
              <a:ea typeface="ＭＳ Ｐゴシック" pitchFamily="-106" charset="-128"/>
            </a:endParaRPr>
          </a:p>
          <a:p>
            <a:pPr>
              <a:lnSpc>
                <a:spcPct val="100000"/>
              </a:lnSpc>
              <a:spcAft>
                <a:spcPts val="600"/>
              </a:spcAft>
              <a:buClr>
                <a:srgbClr val="2D2D8A">
                  <a:lumMod val="75000"/>
                </a:srgbClr>
              </a:buClr>
              <a:defRPr/>
            </a:pPr>
            <a:r>
              <a:rPr lang="en-US" altLang="en-US" sz="2000" dirty="0">
                <a:solidFill>
                  <a:srgbClr val="000000"/>
                </a:solidFill>
                <a:latin typeface="+mj-lt"/>
                <a:ea typeface="ＭＳ Ｐゴシック" pitchFamily="-106" charset="-128"/>
              </a:rPr>
              <a:t>Provider narrated training segments</a:t>
            </a:r>
          </a:p>
          <a:p>
            <a:pPr>
              <a:lnSpc>
                <a:spcPct val="100000"/>
              </a:lnSpc>
              <a:spcAft>
                <a:spcPts val="600"/>
              </a:spcAft>
              <a:buClr>
                <a:srgbClr val="2D2D8A">
                  <a:lumMod val="75000"/>
                </a:srgbClr>
              </a:buClr>
              <a:defRPr/>
            </a:pPr>
            <a:r>
              <a:rPr lang="en-US" sz="2000" dirty="0">
                <a:solidFill>
                  <a:srgbClr val="000000"/>
                </a:solidFill>
                <a:latin typeface="+mj-lt"/>
                <a:ea typeface="ＭＳ Ｐゴシック" pitchFamily="-106" charset="-128"/>
              </a:rPr>
              <a:t>Provider events in local areas to meet with </a:t>
            </a:r>
            <a:br>
              <a:rPr lang="en-US" sz="2000" dirty="0">
                <a:solidFill>
                  <a:srgbClr val="000000"/>
                </a:solidFill>
                <a:latin typeface="+mj-lt"/>
                <a:ea typeface="ＭＳ Ｐゴシック" pitchFamily="-106" charset="-128"/>
              </a:rPr>
            </a:br>
            <a:r>
              <a:rPr lang="en-US" sz="2000" dirty="0">
                <a:solidFill>
                  <a:srgbClr val="000000"/>
                </a:solidFill>
                <a:latin typeface="+mj-lt"/>
                <a:ea typeface="ＭＳ Ｐゴシック" pitchFamily="-106" charset="-128"/>
              </a:rPr>
              <a:t>MCOs and gain information about CHC</a:t>
            </a:r>
          </a:p>
        </p:txBody>
      </p:sp>
      <p:sp>
        <p:nvSpPr>
          <p:cNvPr id="3" name="Slide Number Placeholder 2"/>
          <p:cNvSpPr>
            <a:spLocks noGrp="1"/>
          </p:cNvSpPr>
          <p:nvPr>
            <p:ph type="sldNum" sz="quarter" idx="12"/>
          </p:nvPr>
        </p:nvSpPr>
        <p:spPr/>
        <p:txBody>
          <a:bodyPr/>
          <a:lstStyle/>
          <a:p>
            <a:fld id="{C85EB908-D14B-4B79-9273-27B0AA618532}" type="slidenum">
              <a:rPr lang="en-US" smtClean="0"/>
              <a:t>49</a:t>
            </a:fld>
            <a:endParaRPr lang="en-US" dirty="0"/>
          </a:p>
        </p:txBody>
      </p:sp>
      <p:pic>
        <p:nvPicPr>
          <p:cNvPr id="14" name="Picture 13">
            <a:extLst>
              <a:ext uri="{FF2B5EF4-FFF2-40B4-BE49-F238E27FC236}">
                <a16:creationId xmlns:a16="http://schemas.microsoft.com/office/drawing/2014/main" id="{617384A0-4CCE-41D0-98C3-3982752065AE}"/>
              </a:ext>
            </a:extLst>
          </p:cNvPr>
          <p:cNvPicPr>
            <a:picLocks noChangeAspect="1"/>
          </p:cNvPicPr>
          <p:nvPr/>
        </p:nvPicPr>
        <p:blipFill>
          <a:blip r:embed="rId3"/>
          <a:stretch>
            <a:fillRect/>
          </a:stretch>
        </p:blipFill>
        <p:spPr>
          <a:xfrm>
            <a:off x="5376672" y="228600"/>
            <a:ext cx="6143816" cy="5902325"/>
          </a:xfrm>
          <a:prstGeom prst="rect">
            <a:avLst/>
          </a:prstGeom>
        </p:spPr>
      </p:pic>
    </p:spTree>
    <p:extLst>
      <p:ext uri="{BB962C8B-B14F-4D97-AF65-F5344CB8AC3E}">
        <p14:creationId xmlns:p14="http://schemas.microsoft.com/office/powerpoint/2010/main" val="1949111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0E414-41BB-4B8F-9192-316182BE6E0F}"/>
              </a:ext>
            </a:extLst>
          </p:cNvPr>
          <p:cNvSpPr>
            <a:spLocks noGrp="1"/>
          </p:cNvSpPr>
          <p:nvPr>
            <p:ph type="title"/>
          </p:nvPr>
        </p:nvSpPr>
        <p:spPr/>
        <p:txBody>
          <a:bodyPr>
            <a:normAutofit fontScale="90000"/>
          </a:bodyPr>
          <a:lstStyle/>
          <a:p>
            <a:br>
              <a:rPr lang="en-US" b="1" dirty="0"/>
            </a:br>
            <a:r>
              <a:rPr lang="en-US" sz="3600" b="1" dirty="0">
                <a:solidFill>
                  <a:srgbClr val="002060"/>
                </a:solidFill>
                <a:latin typeface="Arial Black" panose="020B0A04020102020204" pitchFamily="34" charset="0"/>
              </a:rPr>
              <a:t>STANDARDS AND PROTECTIONS FOR CONTINUITY OF CARE </a:t>
            </a:r>
            <a:br>
              <a:rPr lang="en-US" dirty="0">
                <a:solidFill>
                  <a:srgbClr val="002060"/>
                </a:solidFill>
              </a:rPr>
            </a:br>
            <a:endParaRPr lang="en-US" dirty="0">
              <a:solidFill>
                <a:srgbClr val="002060"/>
              </a:solidFill>
            </a:endParaRPr>
          </a:p>
        </p:txBody>
      </p:sp>
      <p:sp>
        <p:nvSpPr>
          <p:cNvPr id="3" name="Content Placeholder 2">
            <a:extLst>
              <a:ext uri="{FF2B5EF4-FFF2-40B4-BE49-F238E27FC236}">
                <a16:creationId xmlns:a16="http://schemas.microsoft.com/office/drawing/2014/main" id="{E9654478-6451-4FC7-8E81-E86CD009F7C0}"/>
              </a:ext>
            </a:extLst>
          </p:cNvPr>
          <p:cNvSpPr>
            <a:spLocks noGrp="1"/>
          </p:cNvSpPr>
          <p:nvPr>
            <p:ph idx="1"/>
          </p:nvPr>
        </p:nvSpPr>
        <p:spPr>
          <a:xfrm>
            <a:off x="490449" y="1679605"/>
            <a:ext cx="10515600" cy="4351338"/>
          </a:xfrm>
        </p:spPr>
        <p:txBody>
          <a:bodyPr>
            <a:normAutofit/>
          </a:bodyPr>
          <a:lstStyle/>
          <a:p>
            <a:r>
              <a:rPr lang="en-US" sz="2400" dirty="0">
                <a:latin typeface="+mj-lt"/>
              </a:rPr>
              <a:t>The CHC-MCO must notify OLTL in writing of its intent to terminate a Network Provider and services provided by a Network Provider, </a:t>
            </a:r>
            <a:r>
              <a:rPr lang="en-US" sz="2400" b="1" dirty="0">
                <a:latin typeface="+mj-lt"/>
              </a:rPr>
              <a:t>90 days prior to the effective date of the termination.</a:t>
            </a:r>
          </a:p>
          <a:p>
            <a:r>
              <a:rPr lang="en-US" sz="2400" dirty="0">
                <a:latin typeface="+mj-lt"/>
              </a:rPr>
              <a:t>The CHC-MCO must have procedures to address changes in its Provider Network that impact participant access to services.</a:t>
            </a:r>
          </a:p>
          <a:p>
            <a:r>
              <a:rPr lang="en-US" sz="2400" dirty="0">
                <a:latin typeface="+mj-lt"/>
              </a:rPr>
              <a:t>The CHC-MCO is required to provide written notice to the participant </a:t>
            </a:r>
            <a:r>
              <a:rPr lang="en-US" sz="2400" b="1" dirty="0">
                <a:latin typeface="+mj-lt"/>
              </a:rPr>
              <a:t>45 days prior to the effective date of the Provider’s termination.</a:t>
            </a:r>
          </a:p>
          <a:p>
            <a:r>
              <a:rPr lang="en-US" sz="2400" dirty="0">
                <a:latin typeface="+mj-lt"/>
              </a:rPr>
              <a:t>The CHC-MCO is required to provide written notice of any change to a participant’s service plan with information on complaints, grievances, and appeals processes. </a:t>
            </a:r>
          </a:p>
          <a:p>
            <a:r>
              <a:rPr lang="en-US" sz="2400" dirty="0">
                <a:latin typeface="+mj-lt"/>
              </a:rPr>
              <a:t>OLTL will monitor the CHC-MCOs notification requirements.</a:t>
            </a:r>
          </a:p>
          <a:p>
            <a:endParaRPr lang="en-US" sz="2400" dirty="0"/>
          </a:p>
          <a:p>
            <a:endParaRPr lang="en-US" dirty="0"/>
          </a:p>
        </p:txBody>
      </p:sp>
      <p:sp>
        <p:nvSpPr>
          <p:cNvPr id="4" name="Slide Number Placeholder 3">
            <a:extLst>
              <a:ext uri="{FF2B5EF4-FFF2-40B4-BE49-F238E27FC236}">
                <a16:creationId xmlns:a16="http://schemas.microsoft.com/office/drawing/2014/main" id="{E18C26D7-84D2-4A60-ABF0-F93ABD436DBB}"/>
              </a:ext>
            </a:extLst>
          </p:cNvPr>
          <p:cNvSpPr>
            <a:spLocks noGrp="1"/>
          </p:cNvSpPr>
          <p:nvPr>
            <p:ph type="sldNum" sz="quarter" idx="12"/>
          </p:nvPr>
        </p:nvSpPr>
        <p:spPr/>
        <p:txBody>
          <a:bodyPr/>
          <a:lstStyle/>
          <a:p>
            <a:fld id="{C85EB908-D14B-4B79-9273-27B0AA618532}" type="slidenum">
              <a:rPr lang="en-US" smtClean="0"/>
              <a:t>5</a:t>
            </a:fld>
            <a:endParaRPr lang="en-US" dirty="0"/>
          </a:p>
        </p:txBody>
      </p:sp>
    </p:spTree>
    <p:extLst>
      <p:ext uri="{BB962C8B-B14F-4D97-AF65-F5344CB8AC3E}">
        <p14:creationId xmlns:p14="http://schemas.microsoft.com/office/powerpoint/2010/main" val="29545305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1" y="964943"/>
            <a:ext cx="10441884" cy="561976"/>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WHAT IS NECESSARY FOR PARTICIPANTS?</a:t>
            </a:r>
          </a:p>
        </p:txBody>
      </p:sp>
      <p:sp>
        <p:nvSpPr>
          <p:cNvPr id="12" name="Rectangle 11"/>
          <p:cNvSpPr/>
          <p:nvPr/>
        </p:nvSpPr>
        <p:spPr>
          <a:xfrm>
            <a:off x="0" y="1050669"/>
            <a:ext cx="276225" cy="361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C85EB908-D14B-4B79-9273-27B0AA618532}" type="slidenum">
              <a:rPr lang="en-US" smtClean="0"/>
              <a:t>50</a:t>
            </a:fld>
            <a:endParaRPr lang="en-US" dirty="0"/>
          </a:p>
        </p:txBody>
      </p:sp>
      <p:sp>
        <p:nvSpPr>
          <p:cNvPr id="8" name="Content Placeholder 5"/>
          <p:cNvSpPr>
            <a:spLocks noGrp="1"/>
          </p:cNvSpPr>
          <p:nvPr>
            <p:ph sz="quarter" idx="4294967295"/>
          </p:nvPr>
        </p:nvSpPr>
        <p:spPr>
          <a:xfrm>
            <a:off x="590551" y="1941256"/>
            <a:ext cx="10300657" cy="3791374"/>
          </a:xfrm>
          <a:prstGeom prst="rect">
            <a:avLst/>
          </a:prstGeom>
        </p:spPr>
        <p:txBody>
          <a:bodyPr>
            <a:noAutofit/>
          </a:bodyPr>
          <a:lstStyle/>
          <a:p>
            <a:pPr>
              <a:lnSpc>
                <a:spcPct val="100000"/>
              </a:lnSpc>
            </a:pPr>
            <a:r>
              <a:rPr lang="en-US" sz="1800" dirty="0">
                <a:latin typeface="+mj-lt"/>
              </a:rPr>
              <a:t>Select an MCO by the date indicated by the Department.</a:t>
            </a:r>
          </a:p>
          <a:p>
            <a:pPr marL="457200">
              <a:lnSpc>
                <a:spcPct val="100000"/>
              </a:lnSpc>
              <a:buFont typeface="Wingdings" panose="05000000000000000000" pitchFamily="2" charset="2"/>
              <a:buChar char="ü"/>
            </a:pPr>
            <a:r>
              <a:rPr lang="en-US" sz="1800" dirty="0">
                <a:latin typeface="+mj-lt"/>
              </a:rPr>
              <a:t>Get information on the different plans by going to </a:t>
            </a:r>
            <a:r>
              <a:rPr lang="en-US" sz="1800" dirty="0">
                <a:latin typeface="+mj-lt"/>
                <a:hlinkClick r:id="rId3"/>
              </a:rPr>
              <a:t>www.enrollCHC.com</a:t>
            </a:r>
            <a:r>
              <a:rPr lang="en-US" sz="1800" dirty="0">
                <a:latin typeface="+mj-lt"/>
              </a:rPr>
              <a:t>. </a:t>
            </a:r>
          </a:p>
          <a:p>
            <a:pPr>
              <a:lnSpc>
                <a:spcPct val="100000"/>
              </a:lnSpc>
            </a:pPr>
            <a:r>
              <a:rPr lang="en-US" sz="1800" dirty="0">
                <a:latin typeface="+mj-lt"/>
              </a:rPr>
              <a:t>Educate yourself.</a:t>
            </a:r>
          </a:p>
          <a:p>
            <a:pPr marL="461963" indent="-234950">
              <a:lnSpc>
                <a:spcPct val="100000"/>
              </a:lnSpc>
              <a:buFont typeface="Wingdings" panose="05000000000000000000" pitchFamily="2" charset="2"/>
              <a:buChar char="ü"/>
            </a:pPr>
            <a:r>
              <a:rPr lang="en-US" sz="1800" dirty="0">
                <a:latin typeface="+mj-lt"/>
              </a:rPr>
              <a:t>Participate in CHC Third Thursday webinars to learn more about CHC.</a:t>
            </a:r>
          </a:p>
          <a:p>
            <a:pPr marL="461963" indent="-234950">
              <a:lnSpc>
                <a:spcPct val="100000"/>
              </a:lnSpc>
              <a:buFont typeface="Wingdings" panose="05000000000000000000" pitchFamily="2" charset="2"/>
              <a:buChar char="ü"/>
            </a:pPr>
            <a:r>
              <a:rPr lang="en-US" sz="1800" dirty="0">
                <a:latin typeface="+mj-lt"/>
              </a:rPr>
              <a:t>Participate in stakeholder engagements.</a:t>
            </a:r>
          </a:p>
          <a:p>
            <a:pPr marL="461963" indent="-234950">
              <a:lnSpc>
                <a:spcPct val="100000"/>
              </a:lnSpc>
              <a:buFont typeface="Wingdings" panose="05000000000000000000" pitchFamily="2" charset="2"/>
              <a:buChar char="ü"/>
            </a:pPr>
            <a:r>
              <a:rPr lang="en-US" sz="1800" dirty="0">
                <a:latin typeface="+mj-lt"/>
              </a:rPr>
              <a:t>Read CHC-related information sent to you by the Department.</a:t>
            </a:r>
          </a:p>
          <a:p>
            <a:pPr marL="461963" indent="-234950">
              <a:lnSpc>
                <a:spcPct val="100000"/>
              </a:lnSpc>
              <a:buFont typeface="Wingdings" panose="05000000000000000000" pitchFamily="2" charset="2"/>
              <a:buChar char="ü"/>
            </a:pPr>
            <a:r>
              <a:rPr lang="en-US" sz="1800" dirty="0">
                <a:latin typeface="+mj-lt"/>
              </a:rPr>
              <a:t>Participate in upcoming educational sessions hosted by Aging Well.</a:t>
            </a:r>
          </a:p>
          <a:p>
            <a:pPr>
              <a:lnSpc>
                <a:spcPct val="100000"/>
              </a:lnSpc>
            </a:pPr>
            <a:endParaRPr lang="en-US" sz="1800" dirty="0">
              <a:latin typeface="+mj-lt"/>
            </a:endParaRPr>
          </a:p>
          <a:p>
            <a:pPr>
              <a:lnSpc>
                <a:spcPct val="100000"/>
              </a:lnSpc>
            </a:pPr>
            <a:endParaRPr lang="en-US" sz="1800" dirty="0">
              <a:latin typeface="+mj-lt"/>
            </a:endParaRPr>
          </a:p>
        </p:txBody>
      </p:sp>
    </p:spTree>
    <p:extLst>
      <p:ext uri="{BB962C8B-B14F-4D97-AF65-F5344CB8AC3E}">
        <p14:creationId xmlns:p14="http://schemas.microsoft.com/office/powerpoint/2010/main" val="6322688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1" y="948586"/>
            <a:ext cx="8143874" cy="561976"/>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PARTICIPANTS</a:t>
            </a:r>
          </a:p>
        </p:txBody>
      </p:sp>
      <p:sp>
        <p:nvSpPr>
          <p:cNvPr id="12" name="Rectangle 11"/>
          <p:cNvSpPr/>
          <p:nvPr/>
        </p:nvSpPr>
        <p:spPr>
          <a:xfrm>
            <a:off x="0" y="1034312"/>
            <a:ext cx="276225" cy="361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5"/>
          <p:cNvSpPr>
            <a:spLocks noGrp="1"/>
          </p:cNvSpPr>
          <p:nvPr>
            <p:ph sz="quarter" idx="4294967295"/>
          </p:nvPr>
        </p:nvSpPr>
        <p:spPr>
          <a:xfrm>
            <a:off x="705394" y="1724544"/>
            <a:ext cx="10877006" cy="3928110"/>
          </a:xfrm>
          <a:prstGeom prst="rect">
            <a:avLst/>
          </a:prstGeom>
        </p:spPr>
        <p:txBody>
          <a:bodyPr>
            <a:noAutofit/>
          </a:bodyPr>
          <a:lstStyle/>
          <a:p>
            <a:pPr marL="0" indent="0">
              <a:buNone/>
            </a:pPr>
            <a:r>
              <a:rPr lang="en-US" sz="2000" b="1" dirty="0">
                <a:solidFill>
                  <a:srgbClr val="569FD3"/>
                </a:solidFill>
                <a:latin typeface="Arial Black" panose="020B0A04020102020204" pitchFamily="34" charset="0"/>
              </a:rPr>
              <a:t>AWARENESS FLYER</a:t>
            </a:r>
          </a:p>
          <a:p>
            <a:pPr marL="0" lvl="1">
              <a:lnSpc>
                <a:spcPct val="100000"/>
              </a:lnSpc>
            </a:pPr>
            <a:r>
              <a:rPr lang="en-US" sz="1800" dirty="0">
                <a:latin typeface="+mj-lt"/>
              </a:rPr>
              <a:t>Mailed five months prior to implementation. Phase Three: July 2019</a:t>
            </a:r>
          </a:p>
          <a:p>
            <a:pPr lvl="1"/>
            <a:endParaRPr lang="en-US" sz="1800" dirty="0"/>
          </a:p>
          <a:p>
            <a:pPr marL="0" indent="0">
              <a:lnSpc>
                <a:spcPts val="0"/>
              </a:lnSpc>
              <a:buNone/>
            </a:pPr>
            <a:r>
              <a:rPr lang="en-US" sz="2000" b="1" dirty="0">
                <a:solidFill>
                  <a:srgbClr val="569FD3"/>
                </a:solidFill>
                <a:latin typeface="Arial Black" panose="020B0A04020102020204" pitchFamily="34" charset="0"/>
              </a:rPr>
              <a:t>AGING WELL EVENTS</a:t>
            </a:r>
          </a:p>
          <a:p>
            <a:pPr marL="0" lvl="1">
              <a:lnSpc>
                <a:spcPct val="100000"/>
              </a:lnSpc>
            </a:pPr>
            <a:r>
              <a:rPr lang="en-US" sz="1800" dirty="0">
                <a:latin typeface="+mj-lt"/>
              </a:rPr>
              <a:t>Participants will receive invitations for events in their area.  Phase Three: August 2019</a:t>
            </a:r>
          </a:p>
          <a:p>
            <a:pPr marL="0" lvl="1" indent="0">
              <a:lnSpc>
                <a:spcPct val="100000"/>
              </a:lnSpc>
              <a:buNone/>
            </a:pPr>
            <a:endParaRPr lang="en-US" sz="1800" dirty="0"/>
          </a:p>
          <a:p>
            <a:pPr marL="0" indent="0">
              <a:lnSpc>
                <a:spcPts val="0"/>
              </a:lnSpc>
              <a:buNone/>
            </a:pPr>
            <a:r>
              <a:rPr lang="en-US" sz="2000" b="1" dirty="0">
                <a:solidFill>
                  <a:srgbClr val="569FD3"/>
                </a:solidFill>
                <a:latin typeface="Arial Black" panose="020B0A04020102020204" pitchFamily="34" charset="0"/>
              </a:rPr>
              <a:t>PRE-TRANSITION NOTICES AND ENROLLMENT PACKET</a:t>
            </a:r>
          </a:p>
          <a:p>
            <a:pPr marL="0" lvl="1">
              <a:lnSpc>
                <a:spcPct val="100000"/>
              </a:lnSpc>
            </a:pPr>
            <a:r>
              <a:rPr lang="en-US" sz="1800" dirty="0">
                <a:latin typeface="+mj-lt"/>
              </a:rPr>
              <a:t>Mailed four months prior to implementation.  Phase Three: August 2019</a:t>
            </a:r>
          </a:p>
          <a:p>
            <a:pPr lvl="1"/>
            <a:endParaRPr lang="en-US" sz="1800" dirty="0"/>
          </a:p>
          <a:p>
            <a:pPr marL="0" indent="0">
              <a:lnSpc>
                <a:spcPts val="0"/>
              </a:lnSpc>
              <a:buNone/>
            </a:pPr>
            <a:r>
              <a:rPr lang="en-US" sz="2000" b="1" dirty="0">
                <a:solidFill>
                  <a:srgbClr val="569FD3"/>
                </a:solidFill>
                <a:latin typeface="Arial Black" panose="020B0A04020102020204" pitchFamily="34" charset="0"/>
              </a:rPr>
              <a:t>SERVICE COORDINATORS</a:t>
            </a:r>
          </a:p>
          <a:p>
            <a:pPr marL="0" lvl="1">
              <a:lnSpc>
                <a:spcPct val="100000"/>
              </a:lnSpc>
            </a:pPr>
            <a:r>
              <a:rPr lang="en-US" sz="1800" dirty="0">
                <a:latin typeface="+mj-lt"/>
              </a:rPr>
              <a:t>Will reach out to their participants to inform them about CHC. Phase Three: August 2019</a:t>
            </a:r>
          </a:p>
          <a:p>
            <a:pPr marL="0" lvl="1">
              <a:lnSpc>
                <a:spcPct val="100000"/>
              </a:lnSpc>
            </a:pPr>
            <a:endParaRPr lang="en-US" sz="1800" dirty="0"/>
          </a:p>
          <a:p>
            <a:pPr marL="0" indent="0">
              <a:lnSpc>
                <a:spcPts val="0"/>
              </a:lnSpc>
              <a:buNone/>
            </a:pPr>
            <a:r>
              <a:rPr lang="en-US" sz="2000" b="1" dirty="0">
                <a:solidFill>
                  <a:srgbClr val="569FD3"/>
                </a:solidFill>
                <a:latin typeface="Arial Black" panose="020B0A04020102020204" pitchFamily="34" charset="0"/>
              </a:rPr>
              <a:t>NURSING FACILITIES</a:t>
            </a:r>
          </a:p>
          <a:p>
            <a:pPr marL="0" lvl="1">
              <a:lnSpc>
                <a:spcPct val="100000"/>
              </a:lnSpc>
            </a:pPr>
            <a:r>
              <a:rPr lang="en-US" sz="1800" dirty="0">
                <a:latin typeface="+mj-lt"/>
              </a:rPr>
              <a:t>Discussions about CHC will occur with their residents. Phase Three: August 2019</a:t>
            </a:r>
          </a:p>
          <a:p>
            <a:pPr marL="0" lvl="1">
              <a:lnSpc>
                <a:spcPct val="100000"/>
              </a:lnSpc>
            </a:pPr>
            <a:endParaRPr lang="en-US" sz="1800" dirty="0"/>
          </a:p>
          <a:p>
            <a:pPr lvl="1"/>
            <a:endParaRPr lang="en-US" sz="1800" dirty="0"/>
          </a:p>
          <a:p>
            <a:pPr marL="0" lvl="1">
              <a:lnSpc>
                <a:spcPct val="100000"/>
              </a:lnSpc>
            </a:pPr>
            <a:endParaRPr lang="en-US" sz="1800" dirty="0"/>
          </a:p>
          <a:p>
            <a:pPr lvl="1"/>
            <a:endParaRPr lang="en-US" sz="1800" dirty="0"/>
          </a:p>
          <a:p>
            <a:pPr lvl="1"/>
            <a:endParaRPr lang="en-US" sz="1800" dirty="0"/>
          </a:p>
        </p:txBody>
      </p:sp>
      <p:sp>
        <p:nvSpPr>
          <p:cNvPr id="2" name="Slide Number Placeholder 1"/>
          <p:cNvSpPr>
            <a:spLocks noGrp="1"/>
          </p:cNvSpPr>
          <p:nvPr>
            <p:ph type="sldNum" sz="quarter" idx="12"/>
          </p:nvPr>
        </p:nvSpPr>
        <p:spPr/>
        <p:txBody>
          <a:bodyPr/>
          <a:lstStyle/>
          <a:p>
            <a:fld id="{C85EB908-D14B-4B79-9273-27B0AA618532}" type="slidenum">
              <a:rPr lang="en-US" smtClean="0"/>
              <a:t>51</a:t>
            </a:fld>
            <a:endParaRPr lang="en-US" dirty="0"/>
          </a:p>
        </p:txBody>
      </p:sp>
    </p:spTree>
    <p:extLst>
      <p:ext uri="{BB962C8B-B14F-4D97-AF65-F5344CB8AC3E}">
        <p14:creationId xmlns:p14="http://schemas.microsoft.com/office/powerpoint/2010/main" val="34696053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1" y="425116"/>
            <a:ext cx="8143874" cy="768205"/>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RESOURCE INFORMATION</a:t>
            </a:r>
          </a:p>
        </p:txBody>
      </p:sp>
      <p:sp>
        <p:nvSpPr>
          <p:cNvPr id="12" name="Rectangle 11"/>
          <p:cNvSpPr/>
          <p:nvPr/>
        </p:nvSpPr>
        <p:spPr>
          <a:xfrm>
            <a:off x="0" y="481263"/>
            <a:ext cx="276225" cy="368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5"/>
          <p:cNvSpPr>
            <a:spLocks noGrp="1"/>
          </p:cNvSpPr>
          <p:nvPr>
            <p:ph sz="quarter" idx="4294967295"/>
          </p:nvPr>
        </p:nvSpPr>
        <p:spPr>
          <a:xfrm>
            <a:off x="590551" y="923278"/>
            <a:ext cx="10877006" cy="5250509"/>
          </a:xfrm>
          <a:prstGeom prst="rect">
            <a:avLst/>
          </a:prstGeom>
        </p:spPr>
        <p:txBody>
          <a:bodyPr>
            <a:noAutofit/>
          </a:bodyPr>
          <a:lstStyle/>
          <a:p>
            <a:pPr marL="0" indent="0">
              <a:lnSpc>
                <a:spcPct val="100000"/>
              </a:lnSpc>
              <a:spcBef>
                <a:spcPts val="2400"/>
              </a:spcBef>
              <a:buNone/>
            </a:pPr>
            <a:r>
              <a:rPr lang="en-US" sz="2000" b="1" dirty="0">
                <a:latin typeface="+mj-lt"/>
              </a:rPr>
              <a:t>CHC LISTSERV // STAY INFORMED:  </a:t>
            </a:r>
            <a:r>
              <a:rPr lang="en-US" sz="2000" b="1" dirty="0">
                <a:solidFill>
                  <a:srgbClr val="569FD3"/>
                </a:solidFill>
                <a:latin typeface="+mj-lt"/>
                <a:hlinkClick r:id="rId4"/>
              </a:rPr>
              <a:t>http://listserv.dpw.state.pa.us/oltl-community-healthchoices.html</a:t>
            </a:r>
            <a:r>
              <a:rPr lang="en-US" sz="2000" b="1" dirty="0">
                <a:solidFill>
                  <a:srgbClr val="569FD3"/>
                </a:solidFill>
                <a:latin typeface="+mj-lt"/>
              </a:rPr>
              <a:t> </a:t>
            </a:r>
          </a:p>
          <a:p>
            <a:pPr marL="0" indent="0">
              <a:lnSpc>
                <a:spcPct val="100000"/>
              </a:lnSpc>
              <a:spcBef>
                <a:spcPts val="2400"/>
              </a:spcBef>
              <a:buNone/>
            </a:pPr>
            <a:r>
              <a:rPr lang="en-US" sz="2000" b="1" dirty="0">
                <a:latin typeface="+mj-lt"/>
              </a:rPr>
              <a:t>COMMUNITY HEALTHCHOICES WEBSITE: </a:t>
            </a:r>
            <a:r>
              <a:rPr lang="en-US" sz="2000" b="1" dirty="0">
                <a:solidFill>
                  <a:schemeClr val="accent5">
                    <a:lumMod val="75000"/>
                  </a:schemeClr>
                </a:solidFill>
                <a:latin typeface="+mj-lt"/>
                <a:hlinkClick r:id="rId5"/>
              </a:rPr>
              <a:t>www.healthchoices.pa.gov</a:t>
            </a:r>
            <a:endParaRPr lang="en-US" sz="2000" b="1" dirty="0">
              <a:solidFill>
                <a:schemeClr val="accent5">
                  <a:lumMod val="75000"/>
                </a:schemeClr>
              </a:solidFill>
              <a:latin typeface="+mj-lt"/>
            </a:endParaRPr>
          </a:p>
          <a:p>
            <a:pPr marL="0" indent="0">
              <a:lnSpc>
                <a:spcPct val="100000"/>
              </a:lnSpc>
              <a:spcBef>
                <a:spcPts val="2400"/>
              </a:spcBef>
              <a:buNone/>
            </a:pPr>
            <a:r>
              <a:rPr lang="en-US" sz="2000" b="1" dirty="0">
                <a:latin typeface="+mj-lt"/>
              </a:rPr>
              <a:t>MLTSS SUBMAAC WEBSITE:  </a:t>
            </a:r>
            <a:r>
              <a:rPr lang="en-US" sz="2000" b="1" dirty="0">
                <a:solidFill>
                  <a:schemeClr val="accent5">
                    <a:lumMod val="75000"/>
                  </a:schemeClr>
                </a:solidFill>
                <a:latin typeface="+mj-lt"/>
                <a:hlinkClick r:id="rId6"/>
              </a:rPr>
              <a:t>www.dhs.pa.gov/communitypartners/informationforadvocatesandstakeholders/mltss</a:t>
            </a:r>
            <a:endParaRPr lang="en-US" sz="2000" b="1" dirty="0">
              <a:solidFill>
                <a:schemeClr val="accent5">
                  <a:lumMod val="75000"/>
                </a:schemeClr>
              </a:solidFill>
              <a:latin typeface="+mj-lt"/>
            </a:endParaRPr>
          </a:p>
          <a:p>
            <a:pPr marL="0" indent="0">
              <a:lnSpc>
                <a:spcPct val="100000"/>
              </a:lnSpc>
              <a:spcBef>
                <a:spcPts val="2400"/>
              </a:spcBef>
              <a:buNone/>
            </a:pPr>
            <a:r>
              <a:rPr lang="en-US" sz="2000" b="1" dirty="0">
                <a:latin typeface="+mj-lt"/>
              </a:rPr>
              <a:t>EMAIL COMMENTS TO</a:t>
            </a:r>
            <a:r>
              <a:rPr lang="en-US" sz="2000" b="1" dirty="0">
                <a:solidFill>
                  <a:srgbClr val="569FD3"/>
                </a:solidFill>
                <a:latin typeface="+mj-lt"/>
              </a:rPr>
              <a:t>: </a:t>
            </a:r>
            <a:r>
              <a:rPr lang="en-US" sz="2000" b="1" dirty="0">
                <a:solidFill>
                  <a:schemeClr val="accent5">
                    <a:lumMod val="75000"/>
                  </a:schemeClr>
                </a:solidFill>
                <a:latin typeface="+mj-lt"/>
              </a:rPr>
              <a:t>RA-PWCHC@pa.gov</a:t>
            </a:r>
            <a:endParaRPr lang="en-US" sz="2000" b="1" dirty="0">
              <a:solidFill>
                <a:srgbClr val="569FD3"/>
              </a:solidFill>
              <a:latin typeface="+mj-lt"/>
            </a:endParaRPr>
          </a:p>
          <a:p>
            <a:pPr marL="0" lvl="1" indent="0">
              <a:lnSpc>
                <a:spcPct val="100000"/>
              </a:lnSpc>
              <a:spcBef>
                <a:spcPts val="2400"/>
              </a:spcBef>
              <a:buNone/>
            </a:pPr>
            <a:r>
              <a:rPr lang="en-US" sz="2000" b="1" dirty="0">
                <a:latin typeface="+mj-lt"/>
              </a:rPr>
              <a:t>OLTL PROVIDER LINE: </a:t>
            </a:r>
            <a:r>
              <a:rPr lang="en-US" sz="2000" b="1" dirty="0">
                <a:solidFill>
                  <a:schemeClr val="accent5">
                    <a:lumMod val="75000"/>
                  </a:schemeClr>
                </a:solidFill>
                <a:latin typeface="+mj-lt"/>
              </a:rPr>
              <a:t>1-800-932-0939</a:t>
            </a:r>
            <a:endParaRPr lang="en-US" sz="2000" b="1" dirty="0">
              <a:solidFill>
                <a:srgbClr val="569FD3"/>
              </a:solidFill>
              <a:latin typeface="+mj-lt"/>
            </a:endParaRPr>
          </a:p>
          <a:p>
            <a:pPr marL="0" lvl="1" indent="0">
              <a:lnSpc>
                <a:spcPct val="100000"/>
              </a:lnSpc>
              <a:spcBef>
                <a:spcPts val="2400"/>
              </a:spcBef>
              <a:buNone/>
            </a:pPr>
            <a:r>
              <a:rPr lang="en-US" sz="2000" b="1" dirty="0">
                <a:latin typeface="+mj-lt"/>
              </a:rPr>
              <a:t>OLTL PARTICIPANT LINE: </a:t>
            </a:r>
            <a:r>
              <a:rPr lang="en-US" sz="2000" b="1" dirty="0">
                <a:solidFill>
                  <a:schemeClr val="accent5">
                    <a:lumMod val="75000"/>
                  </a:schemeClr>
                </a:solidFill>
                <a:latin typeface="+mj-lt"/>
              </a:rPr>
              <a:t>1-800-757-5042</a:t>
            </a:r>
            <a:endParaRPr lang="en-US" sz="2000" b="1" dirty="0">
              <a:solidFill>
                <a:srgbClr val="569FD3"/>
              </a:solidFill>
              <a:latin typeface="+mj-lt"/>
            </a:endParaRPr>
          </a:p>
          <a:p>
            <a:pPr marL="0" lvl="1" indent="0">
              <a:lnSpc>
                <a:spcPct val="100000"/>
              </a:lnSpc>
              <a:spcBef>
                <a:spcPts val="2400"/>
              </a:spcBef>
              <a:buNone/>
            </a:pPr>
            <a:r>
              <a:rPr lang="en-US" sz="2000" b="1" dirty="0">
                <a:latin typeface="+mj-lt"/>
              </a:rPr>
              <a:t>INDEPENDENT ENROLLMENT BROKER: </a:t>
            </a:r>
            <a:r>
              <a:rPr lang="en-US" sz="2000" b="1" dirty="0">
                <a:solidFill>
                  <a:schemeClr val="accent5">
                    <a:lumMod val="75000"/>
                  </a:schemeClr>
                </a:solidFill>
                <a:latin typeface="+mj-lt"/>
              </a:rPr>
              <a:t>1-844-824-3655 or (TTY 1-833-254-0690)</a:t>
            </a:r>
          </a:p>
          <a:p>
            <a:pPr marL="0" lvl="1" indent="0">
              <a:lnSpc>
                <a:spcPct val="100000"/>
              </a:lnSpc>
              <a:spcBef>
                <a:spcPts val="600"/>
              </a:spcBef>
              <a:buNone/>
            </a:pPr>
            <a:r>
              <a:rPr lang="en-US" sz="2000" b="1" dirty="0">
                <a:solidFill>
                  <a:schemeClr val="accent5">
                    <a:lumMod val="75000"/>
                  </a:schemeClr>
                </a:solidFill>
                <a:latin typeface="+mj-lt"/>
              </a:rPr>
              <a:t>				        or visit </a:t>
            </a:r>
            <a:r>
              <a:rPr lang="en-US" sz="2000" b="1" dirty="0">
                <a:solidFill>
                  <a:schemeClr val="accent5">
                    <a:lumMod val="75000"/>
                  </a:schemeClr>
                </a:solidFill>
                <a:latin typeface="+mj-lt"/>
                <a:hlinkClick r:id="rId7"/>
              </a:rPr>
              <a:t>www.enrollchc.com</a:t>
            </a:r>
            <a:endParaRPr lang="en-US" sz="2000" b="1" dirty="0">
              <a:solidFill>
                <a:schemeClr val="accent5">
                  <a:lumMod val="75000"/>
                </a:schemeClr>
              </a:solidFill>
              <a:latin typeface="+mj-lt"/>
            </a:endParaRPr>
          </a:p>
          <a:p>
            <a:pPr marL="457200" lvl="1" indent="0">
              <a:lnSpc>
                <a:spcPct val="100000"/>
              </a:lnSpc>
              <a:buNone/>
            </a:pPr>
            <a:endParaRPr lang="en-US" sz="1800" dirty="0"/>
          </a:p>
          <a:p>
            <a:pPr lvl="1"/>
            <a:endParaRPr lang="en-US" sz="1800" dirty="0"/>
          </a:p>
        </p:txBody>
      </p:sp>
      <p:sp>
        <p:nvSpPr>
          <p:cNvPr id="2" name="Slide Number Placeholder 1"/>
          <p:cNvSpPr>
            <a:spLocks noGrp="1"/>
          </p:cNvSpPr>
          <p:nvPr>
            <p:ph type="sldNum" sz="quarter" idx="12"/>
          </p:nvPr>
        </p:nvSpPr>
        <p:spPr/>
        <p:txBody>
          <a:bodyPr/>
          <a:lstStyle/>
          <a:p>
            <a:fld id="{C85EB908-D14B-4B79-9273-27B0AA618532}" type="slidenum">
              <a:rPr lang="en-US" smtClean="0"/>
              <a:t>52</a:t>
            </a:fld>
            <a:endParaRPr lang="en-US" dirty="0"/>
          </a:p>
        </p:txBody>
      </p:sp>
    </p:spTree>
    <p:extLst>
      <p:ext uri="{BB962C8B-B14F-4D97-AF65-F5344CB8AC3E}">
        <p14:creationId xmlns:p14="http://schemas.microsoft.com/office/powerpoint/2010/main" val="24410077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5"/>
          <p:cNvSpPr>
            <a:spLocks noGrp="1"/>
          </p:cNvSpPr>
          <p:nvPr>
            <p:ph sz="quarter" idx="4294967295"/>
          </p:nvPr>
        </p:nvSpPr>
        <p:spPr>
          <a:xfrm>
            <a:off x="2795415" y="4747127"/>
            <a:ext cx="5913814" cy="1217388"/>
          </a:xfrm>
          <a:prstGeom prst="rect">
            <a:avLst/>
          </a:prstGeom>
        </p:spPr>
        <p:txBody>
          <a:bodyPr>
            <a:noAutofit/>
          </a:bodyPr>
          <a:lstStyle/>
          <a:p>
            <a:pPr marL="0" indent="0" algn="ctr">
              <a:lnSpc>
                <a:spcPct val="100000"/>
              </a:lnSpc>
              <a:buNone/>
            </a:pPr>
            <a:r>
              <a:rPr lang="en-US" sz="7200" spc="-300" dirty="0">
                <a:solidFill>
                  <a:schemeClr val="accent5">
                    <a:lumMod val="75000"/>
                  </a:schemeClr>
                </a:solidFill>
                <a:latin typeface="Arial Black" panose="020B0A04020102020204" pitchFamily="34" charset="0"/>
              </a:rPr>
              <a:t>QUESTIONS</a:t>
            </a:r>
          </a:p>
        </p:txBody>
      </p:sp>
      <p:pic>
        <p:nvPicPr>
          <p:cNvPr id="8" name="Content Placeholder 4" descr="Life of an Educator: Top 10 &lt;strong&gt;questions&lt;/strong&gt; to ask yourself in 2012"/>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3750906" y="744294"/>
            <a:ext cx="4002833" cy="4002833"/>
          </a:xfrm>
          <a:prstGeom prst="rect">
            <a:avLst/>
          </a:prstGeom>
        </p:spPr>
      </p:pic>
      <p:sp>
        <p:nvSpPr>
          <p:cNvPr id="2" name="Slide Number Placeholder 1"/>
          <p:cNvSpPr>
            <a:spLocks noGrp="1"/>
          </p:cNvSpPr>
          <p:nvPr>
            <p:ph type="sldNum" sz="quarter" idx="12"/>
          </p:nvPr>
        </p:nvSpPr>
        <p:spPr/>
        <p:txBody>
          <a:bodyPr/>
          <a:lstStyle/>
          <a:p>
            <a:fld id="{C85EB908-D14B-4B79-9273-27B0AA618532}" type="slidenum">
              <a:rPr lang="en-US" smtClean="0"/>
              <a:t>53</a:t>
            </a:fld>
            <a:endParaRPr lang="en-US" dirty="0"/>
          </a:p>
        </p:txBody>
      </p:sp>
    </p:spTree>
    <p:extLst>
      <p:ext uri="{BB962C8B-B14F-4D97-AF65-F5344CB8AC3E}">
        <p14:creationId xmlns:p14="http://schemas.microsoft.com/office/powerpoint/2010/main" val="3305500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6177" y="1249906"/>
            <a:ext cx="2955064" cy="853214"/>
          </a:xfrm>
          <a:prstGeom prst="rect">
            <a:avLst/>
          </a:prstGeom>
        </p:spPr>
      </p:pic>
      <p:sp>
        <p:nvSpPr>
          <p:cNvPr id="11" name="Content Placeholder 2"/>
          <p:cNvSpPr>
            <a:spLocks noGrp="1"/>
          </p:cNvSpPr>
          <p:nvPr>
            <p:ph sz="quarter" idx="4294967295"/>
          </p:nvPr>
        </p:nvSpPr>
        <p:spPr>
          <a:xfrm>
            <a:off x="2032745" y="3368469"/>
            <a:ext cx="8143874" cy="1532627"/>
          </a:xfrm>
          <a:prstGeom prst="rect">
            <a:avLst/>
          </a:prstGeom>
        </p:spPr>
        <p:txBody>
          <a:bodyPr>
            <a:noAutofit/>
          </a:bodyPr>
          <a:lstStyle/>
          <a:p>
            <a:pPr marL="0" indent="0" algn="ctr">
              <a:lnSpc>
                <a:spcPts val="6000"/>
              </a:lnSpc>
              <a:buNone/>
            </a:pPr>
            <a:r>
              <a:rPr lang="en-US" sz="6600" b="1" spc="-150" dirty="0">
                <a:solidFill>
                  <a:srgbClr val="002060"/>
                </a:solidFill>
                <a:latin typeface="Arial Black" panose="020B0A04020102020204" pitchFamily="34" charset="0"/>
              </a:rPr>
              <a:t>PROVIDERS </a:t>
            </a:r>
          </a:p>
        </p:txBody>
      </p:sp>
      <p:sp>
        <p:nvSpPr>
          <p:cNvPr id="2" name="Left Bracket 1"/>
          <p:cNvSpPr/>
          <p:nvPr/>
        </p:nvSpPr>
        <p:spPr>
          <a:xfrm>
            <a:off x="3150523" y="2815119"/>
            <a:ext cx="324196" cy="1803101"/>
          </a:xfrm>
          <a:prstGeom prst="leftBracket">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Left Bracket 7"/>
          <p:cNvSpPr/>
          <p:nvPr/>
        </p:nvSpPr>
        <p:spPr>
          <a:xfrm flipH="1">
            <a:off x="8734645" y="2815118"/>
            <a:ext cx="329184" cy="1803101"/>
          </a:xfrm>
          <a:prstGeom prst="leftBracket">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C85EB908-D14B-4B79-9273-27B0AA618532}" type="slidenum">
              <a:rPr lang="en-US" smtClean="0"/>
              <a:t>6</a:t>
            </a:fld>
            <a:endParaRPr lang="en-US" dirty="0"/>
          </a:p>
        </p:txBody>
      </p:sp>
    </p:spTree>
    <p:extLst>
      <p:ext uri="{BB962C8B-B14F-4D97-AF65-F5344CB8AC3E}">
        <p14:creationId xmlns:p14="http://schemas.microsoft.com/office/powerpoint/2010/main" val="701423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533399"/>
            <a:ext cx="10944225" cy="5972175"/>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PREPARING FOR CHC</a:t>
            </a:r>
          </a:p>
          <a:p>
            <a:pPr marL="0" indent="0">
              <a:buNone/>
            </a:pPr>
            <a:endParaRPr lang="en-US" sz="1800" dirty="0">
              <a:latin typeface="+mj-lt"/>
            </a:endParaRPr>
          </a:p>
          <a:p>
            <a:pPr marL="0" indent="0">
              <a:buNone/>
            </a:pPr>
            <a:r>
              <a:rPr lang="en-US" sz="2400" b="1" cap="all" dirty="0">
                <a:solidFill>
                  <a:srgbClr val="569FD3"/>
                </a:solidFill>
                <a:latin typeface="Arial Black" panose="020B0A04020102020204" pitchFamily="34" charset="0"/>
              </a:rPr>
              <a:t>What Should My Organization Do?</a:t>
            </a:r>
            <a:endParaRPr lang="en-US" sz="2000" dirty="0"/>
          </a:p>
          <a:p>
            <a:pPr>
              <a:lnSpc>
                <a:spcPct val="100000"/>
              </a:lnSpc>
            </a:pPr>
            <a:r>
              <a:rPr lang="en-US" sz="2000" dirty="0"/>
              <a:t>Contact CHC-MCOs to discuss contracting.  Each MCO’s contact information is included on slide 14.</a:t>
            </a:r>
          </a:p>
          <a:p>
            <a:pPr>
              <a:lnSpc>
                <a:spcPct val="100000"/>
              </a:lnSpc>
            </a:pPr>
            <a:r>
              <a:rPr lang="en-US" sz="2000" dirty="0"/>
              <a:t>Participate in CHC Third Thursday webinars to learn more about CHC.</a:t>
            </a:r>
          </a:p>
          <a:p>
            <a:pPr>
              <a:lnSpc>
                <a:spcPct val="100000"/>
              </a:lnSpc>
            </a:pPr>
            <a:r>
              <a:rPr lang="en-US" sz="2000" dirty="0"/>
              <a:t>Participate in stakeholder engagements.</a:t>
            </a:r>
          </a:p>
          <a:p>
            <a:pPr>
              <a:lnSpc>
                <a:spcPct val="100000"/>
              </a:lnSpc>
            </a:pPr>
            <a:r>
              <a:rPr lang="en-US" sz="2000" dirty="0"/>
              <a:t>Read and share within your organization any CHC-related information sent to you by the Department.</a:t>
            </a:r>
          </a:p>
          <a:p>
            <a:pPr>
              <a:lnSpc>
                <a:spcPct val="100000"/>
              </a:lnSpc>
            </a:pPr>
            <a:r>
              <a:rPr lang="en-US" sz="2000" dirty="0"/>
              <a:t>Participate in upcoming educational sessions hosted by the Department.</a:t>
            </a:r>
          </a:p>
          <a:p>
            <a:pPr>
              <a:lnSpc>
                <a:spcPct val="100000"/>
              </a:lnSpc>
            </a:pPr>
            <a:r>
              <a:rPr lang="en-US" sz="2000" dirty="0"/>
              <a:t>Sign up for the CHC LISTSERV by going to </a:t>
            </a:r>
            <a:r>
              <a:rPr lang="en-US" sz="2000" dirty="0">
                <a:hlinkClick r:id="rId2"/>
              </a:rPr>
              <a:t>www.healthchoices.pa.gov</a:t>
            </a:r>
            <a:r>
              <a:rPr lang="en-US" sz="2000" dirty="0"/>
              <a:t> and click “Provider Resources” and “Community HealthChoices”. </a:t>
            </a:r>
          </a:p>
          <a:p>
            <a:pPr marL="0" indent="0">
              <a:lnSpc>
                <a:spcPct val="100000"/>
              </a:lnSpc>
              <a:buNone/>
            </a:pPr>
            <a:endParaRPr lang="en-US" sz="2000" dirty="0">
              <a:solidFill>
                <a:srgbClr val="FF0000"/>
              </a:solidFill>
            </a:endParaRPr>
          </a:p>
          <a:p>
            <a:pPr>
              <a:lnSpc>
                <a:spcPct val="100000"/>
              </a:lnSpc>
            </a:pPr>
            <a:endParaRPr lang="en-US" sz="2000" dirty="0"/>
          </a:p>
          <a:p>
            <a:pPr>
              <a:lnSpc>
                <a:spcPct val="100000"/>
              </a:lnSpc>
            </a:pPr>
            <a:endParaRPr lang="en-US" sz="2000" dirty="0">
              <a:latin typeface="+mj-lt"/>
            </a:endParaRPr>
          </a:p>
          <a:p>
            <a:pPr lvl="1"/>
            <a:endParaRPr lang="en-US" sz="1600" dirty="0">
              <a:latin typeface="+mj-lt"/>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7</a:t>
            </a:fld>
            <a:endParaRPr lang="en-US" dirty="0"/>
          </a:p>
        </p:txBody>
      </p:sp>
      <p:pic>
        <p:nvPicPr>
          <p:cNvPr id="5" name="Picture 4"/>
          <p:cNvPicPr>
            <a:picLocks noChangeAspect="1"/>
          </p:cNvPicPr>
          <p:nvPr/>
        </p:nvPicPr>
        <p:blipFill rotWithShape="1">
          <a:blip r:embed="rId3"/>
          <a:srcRect l="49977" t="69559" r="2773" b="16485"/>
          <a:stretch/>
        </p:blipFill>
        <p:spPr>
          <a:xfrm>
            <a:off x="1003508" y="5022026"/>
            <a:ext cx="9880268" cy="902851"/>
          </a:xfrm>
          <a:prstGeom prst="rect">
            <a:avLst/>
          </a:prstGeom>
          <a:ln w="19050">
            <a:solidFill>
              <a:schemeClr val="tx1"/>
            </a:solidFill>
          </a:ln>
        </p:spPr>
      </p:pic>
      <p:sp>
        <p:nvSpPr>
          <p:cNvPr id="6" name="Left Arrow 5"/>
          <p:cNvSpPr/>
          <p:nvPr/>
        </p:nvSpPr>
        <p:spPr>
          <a:xfrm>
            <a:off x="7843015" y="5034290"/>
            <a:ext cx="1952625" cy="638175"/>
          </a:xfrm>
          <a:prstGeom prst="lef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3274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70931" y="666749"/>
            <a:ext cx="10944225" cy="5972175"/>
          </a:xfrm>
          <a:prstGeom prst="rect">
            <a:avLst/>
          </a:prstGeom>
        </p:spPr>
        <p:txBody>
          <a:bodyPr>
            <a:noAutofit/>
          </a:bodyPr>
          <a:lstStyle/>
          <a:p>
            <a:pPr marL="0" indent="0">
              <a:lnSpc>
                <a:spcPts val="3600"/>
              </a:lnSpc>
              <a:buNone/>
            </a:pPr>
            <a:r>
              <a:rPr lang="en-US" sz="3200" b="1" cap="all" dirty="0">
                <a:solidFill>
                  <a:srgbClr val="002060"/>
                </a:solidFill>
                <a:latin typeface="Arial Black" panose="020B0A04020102020204" pitchFamily="34" charset="0"/>
              </a:rPr>
              <a:t>Provider Enrollment</a:t>
            </a:r>
            <a:endParaRPr lang="en-US" sz="1800" dirty="0">
              <a:latin typeface="+mj-lt"/>
            </a:endParaRPr>
          </a:p>
          <a:p>
            <a:pPr marL="0" indent="0">
              <a:buNone/>
            </a:pPr>
            <a:r>
              <a:rPr lang="en-US" sz="2400" b="1" cap="all" dirty="0">
                <a:solidFill>
                  <a:srgbClr val="569FD3"/>
                </a:solidFill>
                <a:latin typeface="Arial Black" panose="020B0A04020102020204" pitchFamily="34" charset="0"/>
              </a:rPr>
              <a:t>How Do Providers Enroll With A CHC-MCO?</a:t>
            </a:r>
          </a:p>
          <a:p>
            <a:pPr>
              <a:lnSpc>
                <a:spcPct val="100000"/>
              </a:lnSpc>
            </a:pPr>
            <a:r>
              <a:rPr lang="en-US" sz="2400" dirty="0">
                <a:latin typeface="+mj-lt"/>
              </a:rPr>
              <a:t>A CHC-MCO provider must be enrolled in the Pennsylvania Medical Assistance (MA) Program and must be credentialed by and contracted with a CHC-MCO to receive reimbursement to a CHC participant.</a:t>
            </a:r>
          </a:p>
          <a:p>
            <a:pPr lvl="1">
              <a:lnSpc>
                <a:spcPct val="100000"/>
              </a:lnSpc>
            </a:pPr>
            <a:r>
              <a:rPr lang="en-US" dirty="0">
                <a:latin typeface="+mj-lt"/>
              </a:rPr>
              <a:t>The MA enrollment process verifies a provider meets MA enrollment requirements. </a:t>
            </a:r>
          </a:p>
          <a:p>
            <a:pPr lvl="1">
              <a:lnSpc>
                <a:spcPct val="100000"/>
              </a:lnSpc>
            </a:pPr>
            <a:r>
              <a:rPr lang="en-US" dirty="0">
                <a:latin typeface="+mj-lt"/>
              </a:rPr>
              <a:t>Providers must be enrolled in MA for all types of services they wish to provide under CHC.</a:t>
            </a:r>
          </a:p>
          <a:p>
            <a:pPr lvl="1">
              <a:lnSpc>
                <a:spcPct val="100000"/>
              </a:lnSpc>
            </a:pPr>
            <a:r>
              <a:rPr lang="en-US" dirty="0">
                <a:latin typeface="+mj-lt"/>
              </a:rPr>
              <a:t>To meet necessary accreditation standards, CHC-MCOs must have their own provider credentialing process. This process has additional requirements related to the approval process, time limits for how long information can be used in verifying providers, and requires direct verification of provider information</a:t>
            </a:r>
            <a:r>
              <a:rPr lang="en-US" sz="1800" dirty="0"/>
              <a:t>.</a:t>
            </a:r>
          </a:p>
        </p:txBody>
      </p:sp>
      <p:sp>
        <p:nvSpPr>
          <p:cNvPr id="2" name="Slide Number Placeholder 1"/>
          <p:cNvSpPr>
            <a:spLocks noGrp="1"/>
          </p:cNvSpPr>
          <p:nvPr>
            <p:ph type="sldNum" sz="quarter" idx="12"/>
          </p:nvPr>
        </p:nvSpPr>
        <p:spPr/>
        <p:txBody>
          <a:bodyPr/>
          <a:lstStyle/>
          <a:p>
            <a:fld id="{C85EB908-D14B-4B79-9273-27B0AA618532}" type="slidenum">
              <a:rPr lang="en-US" smtClean="0"/>
              <a:t>8</a:t>
            </a:fld>
            <a:endParaRPr lang="en-US" dirty="0"/>
          </a:p>
        </p:txBody>
      </p:sp>
    </p:spTree>
    <p:extLst>
      <p:ext uri="{BB962C8B-B14F-4D97-AF65-F5344CB8AC3E}">
        <p14:creationId xmlns:p14="http://schemas.microsoft.com/office/powerpoint/2010/main" val="2711081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5" name="Content Placeholder 2"/>
          <p:cNvSpPr>
            <a:spLocks noGrp="1"/>
          </p:cNvSpPr>
          <p:nvPr>
            <p:ph sz="quarter" idx="4294967295"/>
          </p:nvPr>
        </p:nvSpPr>
        <p:spPr>
          <a:xfrm>
            <a:off x="590551" y="919067"/>
            <a:ext cx="8143874" cy="561976"/>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MANAGED CARE ORGANIZATIONS</a:t>
            </a:r>
          </a:p>
        </p:txBody>
      </p:sp>
      <p:sp>
        <p:nvSpPr>
          <p:cNvPr id="6" name="Rectangle 5"/>
          <p:cNvSpPr/>
          <p:nvPr/>
        </p:nvSpPr>
        <p:spPr>
          <a:xfrm>
            <a:off x="0" y="1004793"/>
            <a:ext cx="276225" cy="361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Content Placeholder 5"/>
          <p:cNvSpPr>
            <a:spLocks noGrp="1"/>
          </p:cNvSpPr>
          <p:nvPr>
            <p:ph sz="quarter" idx="4294967295"/>
          </p:nvPr>
        </p:nvSpPr>
        <p:spPr>
          <a:xfrm>
            <a:off x="705394" y="1558024"/>
            <a:ext cx="10300657" cy="382743"/>
          </a:xfrm>
          <a:prstGeom prst="rect">
            <a:avLst/>
          </a:prstGeom>
        </p:spPr>
        <p:txBody>
          <a:bodyPr>
            <a:normAutofit/>
          </a:bodyPr>
          <a:lstStyle/>
          <a:p>
            <a:pPr>
              <a:lnSpc>
                <a:spcPct val="100000"/>
              </a:lnSpc>
            </a:pPr>
            <a:r>
              <a:rPr lang="en-US" sz="1800" dirty="0">
                <a:latin typeface="+mj-lt"/>
              </a:rPr>
              <a:t>The selected offerors were announced on August 30, 2016.</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7332" y="3814518"/>
            <a:ext cx="2267528" cy="59630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681" y="5262465"/>
            <a:ext cx="3845516" cy="27638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0793" y="2421539"/>
            <a:ext cx="2294067" cy="884551"/>
          </a:xfrm>
          <a:prstGeom prst="rect">
            <a:avLst/>
          </a:prstGeom>
        </p:spPr>
      </p:pic>
      <p:cxnSp>
        <p:nvCxnSpPr>
          <p:cNvPr id="12" name="Straight Connector 11"/>
          <p:cNvCxnSpPr/>
          <p:nvPr/>
        </p:nvCxnSpPr>
        <p:spPr>
          <a:xfrm>
            <a:off x="5017051" y="2230016"/>
            <a:ext cx="0" cy="3526972"/>
          </a:xfrm>
          <a:prstGeom prst="line">
            <a:avLst/>
          </a:prstGeom>
        </p:spPr>
        <p:style>
          <a:lnRef idx="1">
            <a:schemeClr val="dk1"/>
          </a:lnRef>
          <a:fillRef idx="0">
            <a:schemeClr val="dk1"/>
          </a:fillRef>
          <a:effectRef idx="0">
            <a:schemeClr val="dk1"/>
          </a:effectRef>
          <a:fontRef idx="minor">
            <a:schemeClr val="tx1"/>
          </a:fontRef>
        </p:style>
      </p:cxnSp>
      <p:sp>
        <p:nvSpPr>
          <p:cNvPr id="16" name="Content Placeholder 5"/>
          <p:cNvSpPr>
            <a:spLocks noGrp="1"/>
          </p:cNvSpPr>
          <p:nvPr>
            <p:ph sz="quarter" idx="4294967295"/>
          </p:nvPr>
        </p:nvSpPr>
        <p:spPr>
          <a:xfrm>
            <a:off x="5029101" y="2719930"/>
            <a:ext cx="5492439" cy="1171108"/>
          </a:xfrm>
          <a:prstGeom prst="rect">
            <a:avLst/>
          </a:prstGeom>
        </p:spPr>
        <p:txBody>
          <a:bodyPr>
            <a:normAutofit/>
          </a:bodyPr>
          <a:lstStyle/>
          <a:p>
            <a:pPr marL="342900" indent="-342900" algn="just">
              <a:buFont typeface="Wingdings" panose="05000000000000000000" pitchFamily="2" charset="2"/>
              <a:buChar char="Ø"/>
            </a:pPr>
            <a:r>
              <a:rPr lang="en-US" sz="1800" b="1" u="sng" dirty="0">
                <a:solidFill>
                  <a:schemeClr val="accent1">
                    <a:lumMod val="75000"/>
                  </a:schemeClr>
                </a:solidFill>
              </a:rPr>
              <a:t>www.AmerihealthCaritasCHC.com </a:t>
            </a:r>
          </a:p>
          <a:p>
            <a:pPr marL="342900" indent="-342900" algn="just">
              <a:buFont typeface="Wingdings" panose="05000000000000000000" pitchFamily="2" charset="2"/>
              <a:buChar char="Ø"/>
            </a:pPr>
            <a:endParaRPr lang="en-US" sz="2000" b="1" dirty="0">
              <a:solidFill>
                <a:srgbClr val="000000"/>
              </a:solidFill>
            </a:endParaRPr>
          </a:p>
        </p:txBody>
      </p:sp>
      <p:sp>
        <p:nvSpPr>
          <p:cNvPr id="17" name="Content Placeholder 5"/>
          <p:cNvSpPr>
            <a:spLocks noGrp="1"/>
          </p:cNvSpPr>
          <p:nvPr>
            <p:ph sz="quarter" idx="4294967295"/>
          </p:nvPr>
        </p:nvSpPr>
        <p:spPr>
          <a:xfrm>
            <a:off x="5056299" y="3974191"/>
            <a:ext cx="5107578" cy="782536"/>
          </a:xfrm>
          <a:prstGeom prst="rect">
            <a:avLst/>
          </a:prstGeom>
        </p:spPr>
        <p:txBody>
          <a:bodyPr>
            <a:normAutofit/>
          </a:bodyPr>
          <a:lstStyle/>
          <a:p>
            <a:pPr marL="342900" indent="-342900">
              <a:buFont typeface="Wingdings" panose="05000000000000000000" pitchFamily="2" charset="2"/>
              <a:buChar char="Ø"/>
            </a:pPr>
            <a:r>
              <a:rPr lang="en-US" sz="1800" b="1" dirty="0">
                <a:solidFill>
                  <a:srgbClr val="000000"/>
                </a:solidFill>
                <a:hlinkClick r:id="rId6"/>
              </a:rPr>
              <a:t>www.PAHealthWellness.com</a:t>
            </a:r>
            <a:endParaRPr lang="en-US" sz="1800" b="1" dirty="0">
              <a:solidFill>
                <a:srgbClr val="000000"/>
              </a:solidFill>
            </a:endParaRPr>
          </a:p>
          <a:p>
            <a:pPr marL="342900" indent="-342900">
              <a:buFont typeface="Wingdings" panose="05000000000000000000" pitchFamily="2" charset="2"/>
              <a:buChar char="Ø"/>
            </a:pPr>
            <a:endParaRPr lang="en-US" sz="1800" b="1" dirty="0">
              <a:solidFill>
                <a:srgbClr val="000000"/>
              </a:solidFill>
            </a:endParaRPr>
          </a:p>
        </p:txBody>
      </p:sp>
      <p:sp>
        <p:nvSpPr>
          <p:cNvPr id="18" name="Content Placeholder 5"/>
          <p:cNvSpPr>
            <a:spLocks noGrp="1"/>
          </p:cNvSpPr>
          <p:nvPr>
            <p:ph sz="quarter" idx="4294967295"/>
          </p:nvPr>
        </p:nvSpPr>
        <p:spPr>
          <a:xfrm>
            <a:off x="5095548" y="5194782"/>
            <a:ext cx="5296495" cy="382743"/>
          </a:xfrm>
          <a:prstGeom prst="rect">
            <a:avLst/>
          </a:prstGeom>
        </p:spPr>
        <p:txBody>
          <a:bodyPr>
            <a:normAutofit/>
          </a:bodyPr>
          <a:lstStyle/>
          <a:p>
            <a:pPr marL="342900" indent="-342900">
              <a:buFont typeface="Wingdings" panose="05000000000000000000" pitchFamily="2" charset="2"/>
              <a:buChar char="Ø"/>
            </a:pPr>
            <a:r>
              <a:rPr lang="en-US" sz="1800" b="1" u="sng" dirty="0">
                <a:solidFill>
                  <a:srgbClr val="000000"/>
                </a:solidFill>
                <a:hlinkClick r:id="rId7"/>
              </a:rPr>
              <a:t>www.upmchealthplan.com/chc</a:t>
            </a:r>
            <a:endParaRPr lang="en-US" sz="1800" b="1" u="sng" dirty="0">
              <a:solidFill>
                <a:srgbClr val="000000"/>
              </a:solidFill>
            </a:endParaRPr>
          </a:p>
          <a:p>
            <a:pPr marL="342900" indent="-342900">
              <a:buFont typeface="Wingdings" panose="05000000000000000000" pitchFamily="2" charset="2"/>
              <a:buChar char="Ø"/>
            </a:pPr>
            <a:endParaRPr lang="en-US" sz="1800" b="1" u="sng" dirty="0">
              <a:solidFill>
                <a:srgbClr val="000000"/>
              </a:solidFill>
            </a:endParaRPr>
          </a:p>
          <a:p>
            <a:pPr marL="0" indent="0">
              <a:lnSpc>
                <a:spcPct val="100000"/>
              </a:lnSpc>
              <a:buNone/>
            </a:pPr>
            <a:endParaRPr lang="en-US" sz="1800" dirty="0">
              <a:solidFill>
                <a:schemeClr val="accent5">
                  <a:lumMod val="75000"/>
                </a:schemeClr>
              </a:solidFill>
              <a:latin typeface="Arial Black" panose="020B0A04020102020204"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399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343D33A6DD9E4FA5DA4620AAA2369D" ma:contentTypeVersion="1" ma:contentTypeDescription="Create a new document." ma:contentTypeScope="" ma:versionID="511e3077fe1f301f9638229852364680">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E19C791-6EC4-4635-B646-237F7D5E45A2}"/>
</file>

<file path=customXml/itemProps2.xml><?xml version="1.0" encoding="utf-8"?>
<ds:datastoreItem xmlns:ds="http://schemas.openxmlformats.org/officeDocument/2006/customXml" ds:itemID="{DC053710-0596-45D0-9D50-C672170F1CE8}"/>
</file>

<file path=customXml/itemProps3.xml><?xml version="1.0" encoding="utf-8"?>
<ds:datastoreItem xmlns:ds="http://schemas.openxmlformats.org/officeDocument/2006/customXml" ds:itemID="{C8BD87FB-AA60-41B1-A42A-AA9B1E75CFAD}"/>
</file>

<file path=docProps/app.xml><?xml version="1.0" encoding="utf-8"?>
<Properties xmlns="http://schemas.openxmlformats.org/officeDocument/2006/extended-properties" xmlns:vt="http://schemas.openxmlformats.org/officeDocument/2006/docPropsVTypes">
  <TotalTime>0</TotalTime>
  <Words>4792</Words>
  <Application>Microsoft Office PowerPoint</Application>
  <PresentationFormat>Widescreen</PresentationFormat>
  <Paragraphs>528</Paragraphs>
  <Slides>53</Slides>
  <Notes>10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53</vt:i4>
      </vt:variant>
    </vt:vector>
  </HeadingPairs>
  <TitlesOfParts>
    <vt:vector size="63" baseType="lpstr">
      <vt:lpstr>Aharoni</vt:lpstr>
      <vt:lpstr>Arial</vt:lpstr>
      <vt:lpstr>Arial Black</vt:lpstr>
      <vt:lpstr>Arial Narrow</vt:lpstr>
      <vt:lpstr>Calibri</vt:lpstr>
      <vt:lpstr>Calibri Light</vt:lpstr>
      <vt:lpstr>Wingdings</vt:lpstr>
      <vt:lpstr>Office Theme</vt:lpstr>
      <vt:lpstr>1_Office Theme</vt:lpstr>
      <vt:lpstr>3_Office Theme</vt:lpstr>
      <vt:lpstr>PowerPoint Presentation</vt:lpstr>
      <vt:lpstr>PowerPoint Presentation</vt:lpstr>
      <vt:lpstr>Network Adequacy </vt:lpstr>
      <vt:lpstr>PowerPoint Presentation</vt:lpstr>
      <vt:lpstr> STANDARDS AND PROTECTIONS FOR CONTINUITY OF CARE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Specific chc services  How Will CHC-MCOs Handle transportation?</vt:lpstr>
      <vt:lpstr>Specific chc services How Will CHC-MCOs Handle transportation?  </vt:lpstr>
      <vt:lpstr>PowerPoint Presentation</vt:lpstr>
      <vt:lpstr>PowerPoint Presentation</vt:lpstr>
      <vt:lpstr>PowerPoint Presentation</vt:lpstr>
      <vt:lpstr>PowerPoint Presentation</vt:lpstr>
      <vt:lpstr>Specific CHC Services How Will CHC-MCOs handle nursing home transitions?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OLTL MONITORING HOW WILL OLTL MONITOR MISSED SERVICES AND CHANGES TO PERSON-CENTERED SERVICE PLANS?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2018-05-17T19:45:18Z</dcterms:created>
  <dcterms:modified xsi:type="dcterms:W3CDTF">2019-05-09T13:59:13Z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0x010100BF343D33A6DD9E4FA5DA4620AAA2369D</vt:lpwstr>
  </property>
  <property fmtid="{D5CDD505-2E9C-101B-9397-08002B2CF9AE}" pid="3" name="Order">
    <vt:r8>25600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