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256" r:id="rId2"/>
    <p:sldId id="298" r:id="rId3"/>
    <p:sldId id="299" r:id="rId4"/>
    <p:sldId id="300" r:id="rId5"/>
    <p:sldId id="319" r:id="rId6"/>
    <p:sldId id="320" r:id="rId7"/>
    <p:sldId id="301" r:id="rId8"/>
    <p:sldId id="321" r:id="rId9"/>
    <p:sldId id="322" r:id="rId10"/>
    <p:sldId id="323" r:id="rId11"/>
    <p:sldId id="324" r:id="rId12"/>
    <p:sldId id="325" r:id="rId13"/>
    <p:sldId id="352" r:id="rId14"/>
    <p:sldId id="302" r:id="rId15"/>
    <p:sldId id="327" r:id="rId16"/>
    <p:sldId id="353" r:id="rId17"/>
    <p:sldId id="329" r:id="rId18"/>
    <p:sldId id="330" r:id="rId19"/>
    <p:sldId id="331" r:id="rId20"/>
    <p:sldId id="332" r:id="rId21"/>
    <p:sldId id="333" r:id="rId22"/>
    <p:sldId id="334" r:id="rId23"/>
    <p:sldId id="359" r:id="rId24"/>
    <p:sldId id="343" r:id="rId25"/>
    <p:sldId id="344" r:id="rId26"/>
    <p:sldId id="345" r:id="rId27"/>
    <p:sldId id="351" r:id="rId28"/>
    <p:sldId id="335" r:id="rId29"/>
    <p:sldId id="336" r:id="rId30"/>
    <p:sldId id="337" r:id="rId31"/>
    <p:sldId id="358" r:id="rId32"/>
    <p:sldId id="338" r:id="rId33"/>
    <p:sldId id="340" r:id="rId34"/>
    <p:sldId id="347" r:id="rId35"/>
    <p:sldId id="348" r:id="rId36"/>
    <p:sldId id="360" r:id="rId37"/>
    <p:sldId id="350" r:id="rId38"/>
    <p:sldId id="28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56"/>
            <p14:sldId id="298"/>
            <p14:sldId id="299"/>
            <p14:sldId id="300"/>
            <p14:sldId id="319"/>
            <p14:sldId id="320"/>
            <p14:sldId id="301"/>
            <p14:sldId id="321"/>
            <p14:sldId id="322"/>
            <p14:sldId id="323"/>
            <p14:sldId id="324"/>
            <p14:sldId id="325"/>
            <p14:sldId id="352"/>
            <p14:sldId id="302"/>
            <p14:sldId id="327"/>
            <p14:sldId id="353"/>
            <p14:sldId id="329"/>
            <p14:sldId id="330"/>
            <p14:sldId id="331"/>
            <p14:sldId id="332"/>
            <p14:sldId id="333"/>
            <p14:sldId id="334"/>
            <p14:sldId id="359"/>
            <p14:sldId id="343"/>
            <p14:sldId id="344"/>
            <p14:sldId id="345"/>
            <p14:sldId id="351"/>
            <p14:sldId id="335"/>
            <p14:sldId id="336"/>
            <p14:sldId id="337"/>
            <p14:sldId id="358"/>
            <p14:sldId id="338"/>
            <p14:sldId id="340"/>
            <p14:sldId id="347"/>
            <p14:sldId id="348"/>
            <p14:sldId id="360"/>
            <p14:sldId id="350"/>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3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569FD3"/>
    <a:srgbClr val="B4C7E7"/>
    <a:srgbClr val="F4B18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2976" autoAdjust="0"/>
  </p:normalViewPr>
  <p:slideViewPr>
    <p:cSldViewPr snapToGrid="0">
      <p:cViewPr varScale="1">
        <p:scale>
          <a:sx n="71" d="100"/>
          <a:sy n="71" d="100"/>
        </p:scale>
        <p:origin x="9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39BF4B4-51AD-4362-8CB6-65FFDDF13FD5}" type="datetimeFigureOut">
              <a:rPr lang="en-US" smtClean="0"/>
              <a:t>5/9/2019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E0DEBCD-A1C3-4FD9-AC95-86337BAD9843}" type="slidenum">
              <a:rPr lang="en-US" smtClean="0"/>
              <a:t>‹#›</a:t>
            </a:fld>
            <a:endParaRPr lang="en-US"/>
          </a:p>
        </p:txBody>
      </p:sp>
    </p:spTree>
    <p:extLst>
      <p:ext uri="{BB962C8B-B14F-4D97-AF65-F5344CB8AC3E}">
        <p14:creationId xmlns:p14="http://schemas.microsoft.com/office/powerpoint/2010/main" val="26328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04008A-2BC3-4334-AC4B-F443E56E1442}" type="datetimeFigureOut">
              <a:rPr lang="en-US" smtClean="0"/>
              <a:t>5/9/2019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8DF851-55FE-47DA-B2FE-0724CB0CD71B}" type="slidenum">
              <a:rPr lang="en-US" smtClean="0"/>
              <a:t>‹#›</a:t>
            </a:fld>
            <a:endParaRPr lang="en-US"/>
          </a:p>
        </p:txBody>
      </p:sp>
    </p:spTree>
    <p:extLst>
      <p:ext uri="{BB962C8B-B14F-4D97-AF65-F5344CB8AC3E}">
        <p14:creationId xmlns:p14="http://schemas.microsoft.com/office/powerpoint/2010/main" val="27222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solidFill>
                  <a:prstClr val="black"/>
                </a:solidFill>
              </a:rPr>
              <a:t>	</a:t>
            </a:r>
          </a:p>
          <a:p>
            <a:pPr defTabSz="931774">
              <a:defRPr/>
            </a:pPr>
            <a:endParaRPr lang="en-US" b="1" dirty="0">
              <a:solidFill>
                <a:prstClr val="black"/>
              </a:solidFill>
            </a:endParaRPr>
          </a:p>
        </p:txBody>
      </p:sp>
      <p:sp>
        <p:nvSpPr>
          <p:cNvPr id="4" name="Slide Number Placeholder 3"/>
          <p:cNvSpPr>
            <a:spLocks noGrp="1"/>
          </p:cNvSpPr>
          <p:nvPr>
            <p:ph type="sldNum" sz="quarter" idx="10"/>
          </p:nvPr>
        </p:nvSpPr>
        <p:spPr/>
        <p:txBody>
          <a:bodyPr/>
          <a:lstStyle/>
          <a:p>
            <a:fld id="{418DF851-55FE-47DA-B2FE-0724CB0CD71B}" type="slidenum">
              <a:rPr lang="en-US" smtClean="0"/>
              <a:t>1</a:t>
            </a:fld>
            <a:endParaRPr lang="en-US"/>
          </a:p>
        </p:txBody>
      </p:sp>
    </p:spTree>
    <p:extLst>
      <p:ext uri="{BB962C8B-B14F-4D97-AF65-F5344CB8AC3E}">
        <p14:creationId xmlns:p14="http://schemas.microsoft.com/office/powerpoint/2010/main" val="94111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10</a:t>
            </a:fld>
            <a:endParaRPr lang="en-US"/>
          </a:p>
        </p:txBody>
      </p:sp>
    </p:spTree>
    <p:extLst>
      <p:ext uri="{BB962C8B-B14F-4D97-AF65-F5344CB8AC3E}">
        <p14:creationId xmlns:p14="http://schemas.microsoft.com/office/powerpoint/2010/main" val="131768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11</a:t>
            </a:fld>
            <a:endParaRPr lang="en-US"/>
          </a:p>
        </p:txBody>
      </p:sp>
    </p:spTree>
    <p:extLst>
      <p:ext uri="{BB962C8B-B14F-4D97-AF65-F5344CB8AC3E}">
        <p14:creationId xmlns:p14="http://schemas.microsoft.com/office/powerpoint/2010/main" val="250413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418DF851-55FE-47DA-B2FE-0724CB0CD71B}" type="slidenum">
              <a:rPr lang="en-US" smtClean="0"/>
              <a:t>12</a:t>
            </a:fld>
            <a:endParaRPr lang="en-US"/>
          </a:p>
        </p:txBody>
      </p:sp>
    </p:spTree>
    <p:extLst>
      <p:ext uri="{BB962C8B-B14F-4D97-AF65-F5344CB8AC3E}">
        <p14:creationId xmlns:p14="http://schemas.microsoft.com/office/powerpoint/2010/main" val="1890319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13</a:t>
            </a:fld>
            <a:endParaRPr lang="en-US"/>
          </a:p>
        </p:txBody>
      </p:sp>
    </p:spTree>
    <p:extLst>
      <p:ext uri="{BB962C8B-B14F-4D97-AF65-F5344CB8AC3E}">
        <p14:creationId xmlns:p14="http://schemas.microsoft.com/office/powerpoint/2010/main" val="2796580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14</a:t>
            </a:fld>
            <a:endParaRPr lang="en-US"/>
          </a:p>
        </p:txBody>
      </p:sp>
    </p:spTree>
    <p:extLst>
      <p:ext uri="{BB962C8B-B14F-4D97-AF65-F5344CB8AC3E}">
        <p14:creationId xmlns:p14="http://schemas.microsoft.com/office/powerpoint/2010/main" val="192056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15</a:t>
            </a:fld>
            <a:endParaRPr lang="en-US"/>
          </a:p>
        </p:txBody>
      </p:sp>
    </p:spTree>
    <p:extLst>
      <p:ext uri="{BB962C8B-B14F-4D97-AF65-F5344CB8AC3E}">
        <p14:creationId xmlns:p14="http://schemas.microsoft.com/office/powerpoint/2010/main" val="419093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418DF851-55FE-47DA-B2FE-0724CB0CD71B}" type="slidenum">
              <a:rPr lang="en-US" smtClean="0"/>
              <a:t>16</a:t>
            </a:fld>
            <a:endParaRPr lang="en-US"/>
          </a:p>
        </p:txBody>
      </p:sp>
    </p:spTree>
    <p:extLst>
      <p:ext uri="{BB962C8B-B14F-4D97-AF65-F5344CB8AC3E}">
        <p14:creationId xmlns:p14="http://schemas.microsoft.com/office/powerpoint/2010/main" val="334973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418DF851-55FE-47DA-B2FE-0724CB0CD71B}" type="slidenum">
              <a:rPr lang="en-US" smtClean="0"/>
              <a:t>17</a:t>
            </a:fld>
            <a:endParaRPr lang="en-US"/>
          </a:p>
        </p:txBody>
      </p:sp>
    </p:spTree>
    <p:extLst>
      <p:ext uri="{BB962C8B-B14F-4D97-AF65-F5344CB8AC3E}">
        <p14:creationId xmlns:p14="http://schemas.microsoft.com/office/powerpoint/2010/main" val="3730905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18</a:t>
            </a:fld>
            <a:endParaRPr lang="en-US"/>
          </a:p>
        </p:txBody>
      </p:sp>
    </p:spTree>
    <p:extLst>
      <p:ext uri="{BB962C8B-B14F-4D97-AF65-F5344CB8AC3E}">
        <p14:creationId xmlns:p14="http://schemas.microsoft.com/office/powerpoint/2010/main" val="342090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18DF851-55FE-47DA-B2FE-0724CB0CD71B}" type="slidenum">
              <a:rPr lang="en-US" smtClean="0"/>
              <a:t>19</a:t>
            </a:fld>
            <a:endParaRPr lang="en-US"/>
          </a:p>
        </p:txBody>
      </p:sp>
    </p:spTree>
    <p:extLst>
      <p:ext uri="{BB962C8B-B14F-4D97-AF65-F5344CB8AC3E}">
        <p14:creationId xmlns:p14="http://schemas.microsoft.com/office/powerpoint/2010/main" val="193696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418DF851-55FE-47DA-B2FE-0724CB0CD71B}" type="slidenum">
              <a:rPr lang="en-US" smtClean="0"/>
              <a:t>2</a:t>
            </a:fld>
            <a:endParaRPr lang="en-US"/>
          </a:p>
        </p:txBody>
      </p:sp>
    </p:spTree>
    <p:extLst>
      <p:ext uri="{BB962C8B-B14F-4D97-AF65-F5344CB8AC3E}">
        <p14:creationId xmlns:p14="http://schemas.microsoft.com/office/powerpoint/2010/main" val="163824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418DF851-55FE-47DA-B2FE-0724CB0CD71B}" type="slidenum">
              <a:rPr lang="en-US" smtClean="0"/>
              <a:t>20</a:t>
            </a:fld>
            <a:endParaRPr lang="en-US"/>
          </a:p>
        </p:txBody>
      </p:sp>
    </p:spTree>
    <p:extLst>
      <p:ext uri="{BB962C8B-B14F-4D97-AF65-F5344CB8AC3E}">
        <p14:creationId xmlns:p14="http://schemas.microsoft.com/office/powerpoint/2010/main" val="469240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21</a:t>
            </a:fld>
            <a:endParaRPr lang="en-US"/>
          </a:p>
        </p:txBody>
      </p:sp>
    </p:spTree>
    <p:extLst>
      <p:ext uri="{BB962C8B-B14F-4D97-AF65-F5344CB8AC3E}">
        <p14:creationId xmlns:p14="http://schemas.microsoft.com/office/powerpoint/2010/main" val="208143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22</a:t>
            </a:fld>
            <a:endParaRPr lang="en-US"/>
          </a:p>
        </p:txBody>
      </p:sp>
    </p:spTree>
    <p:extLst>
      <p:ext uri="{BB962C8B-B14F-4D97-AF65-F5344CB8AC3E}">
        <p14:creationId xmlns:p14="http://schemas.microsoft.com/office/powerpoint/2010/main" val="289268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23</a:t>
            </a:fld>
            <a:endParaRPr lang="en-US"/>
          </a:p>
        </p:txBody>
      </p:sp>
    </p:spTree>
    <p:extLst>
      <p:ext uri="{BB962C8B-B14F-4D97-AF65-F5344CB8AC3E}">
        <p14:creationId xmlns:p14="http://schemas.microsoft.com/office/powerpoint/2010/main" val="406347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24</a:t>
            </a:fld>
            <a:endParaRPr lang="en-US"/>
          </a:p>
        </p:txBody>
      </p:sp>
    </p:spTree>
    <p:extLst>
      <p:ext uri="{BB962C8B-B14F-4D97-AF65-F5344CB8AC3E}">
        <p14:creationId xmlns:p14="http://schemas.microsoft.com/office/powerpoint/2010/main" val="280160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25</a:t>
            </a:fld>
            <a:endParaRPr lang="en-US"/>
          </a:p>
        </p:txBody>
      </p:sp>
    </p:spTree>
    <p:extLst>
      <p:ext uri="{BB962C8B-B14F-4D97-AF65-F5344CB8AC3E}">
        <p14:creationId xmlns:p14="http://schemas.microsoft.com/office/powerpoint/2010/main" val="2742599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26</a:t>
            </a:fld>
            <a:endParaRPr lang="en-US"/>
          </a:p>
        </p:txBody>
      </p:sp>
    </p:spTree>
    <p:extLst>
      <p:ext uri="{BB962C8B-B14F-4D97-AF65-F5344CB8AC3E}">
        <p14:creationId xmlns:p14="http://schemas.microsoft.com/office/powerpoint/2010/main" val="144080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27</a:t>
            </a:fld>
            <a:endParaRPr lang="en-US"/>
          </a:p>
        </p:txBody>
      </p:sp>
    </p:spTree>
    <p:extLst>
      <p:ext uri="{BB962C8B-B14F-4D97-AF65-F5344CB8AC3E}">
        <p14:creationId xmlns:p14="http://schemas.microsoft.com/office/powerpoint/2010/main" val="252976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28</a:t>
            </a:fld>
            <a:endParaRPr lang="en-US"/>
          </a:p>
        </p:txBody>
      </p:sp>
    </p:spTree>
    <p:extLst>
      <p:ext uri="{BB962C8B-B14F-4D97-AF65-F5344CB8AC3E}">
        <p14:creationId xmlns:p14="http://schemas.microsoft.com/office/powerpoint/2010/main" val="357868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a:p>
            <a:pPr defTabSz="931774">
              <a:defRPr/>
            </a:pPr>
            <a:endParaRPr lang="en-US" dirty="0">
              <a:solidFill>
                <a:prstClr val="black"/>
              </a:solidFill>
            </a:endParaRPr>
          </a:p>
          <a:p>
            <a:pPr defTabSz="931774">
              <a:defRPr/>
            </a:pPr>
            <a:endParaRPr lang="en-US" dirty="0">
              <a:solidFill>
                <a:prstClr val="black"/>
              </a:solidFill>
            </a:endParaRPr>
          </a:p>
          <a:p>
            <a:pPr defTabSz="931774">
              <a:defRPr/>
            </a:pPr>
            <a:endParaRPr lang="en-US" dirty="0">
              <a:solidFill>
                <a:prstClr val="black"/>
              </a:solidFill>
            </a:endParaRPr>
          </a:p>
          <a:p>
            <a:pPr defTabSz="931774">
              <a:defRPr/>
            </a:pPr>
            <a:endParaRPr lang="en-US" dirty="0">
              <a:solidFill>
                <a:prstClr val="black"/>
              </a:solidFill>
            </a:endParaRPr>
          </a:p>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29</a:t>
            </a:fld>
            <a:endParaRPr lang="en-US"/>
          </a:p>
        </p:txBody>
      </p:sp>
    </p:spTree>
    <p:extLst>
      <p:ext uri="{BB962C8B-B14F-4D97-AF65-F5344CB8AC3E}">
        <p14:creationId xmlns:p14="http://schemas.microsoft.com/office/powerpoint/2010/main" val="77147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3</a:t>
            </a:fld>
            <a:endParaRPr lang="en-US"/>
          </a:p>
        </p:txBody>
      </p:sp>
    </p:spTree>
    <p:extLst>
      <p:ext uri="{BB962C8B-B14F-4D97-AF65-F5344CB8AC3E}">
        <p14:creationId xmlns:p14="http://schemas.microsoft.com/office/powerpoint/2010/main" val="1208684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30</a:t>
            </a:fld>
            <a:endParaRPr lang="en-US"/>
          </a:p>
        </p:txBody>
      </p:sp>
    </p:spTree>
    <p:extLst>
      <p:ext uri="{BB962C8B-B14F-4D97-AF65-F5344CB8AC3E}">
        <p14:creationId xmlns:p14="http://schemas.microsoft.com/office/powerpoint/2010/main" val="2712011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31</a:t>
            </a:fld>
            <a:endParaRPr lang="en-US"/>
          </a:p>
        </p:txBody>
      </p:sp>
    </p:spTree>
    <p:extLst>
      <p:ext uri="{BB962C8B-B14F-4D97-AF65-F5344CB8AC3E}">
        <p14:creationId xmlns:p14="http://schemas.microsoft.com/office/powerpoint/2010/main" val="318200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32</a:t>
            </a:fld>
            <a:endParaRPr lang="en-US"/>
          </a:p>
        </p:txBody>
      </p:sp>
    </p:spTree>
    <p:extLst>
      <p:ext uri="{BB962C8B-B14F-4D97-AF65-F5344CB8AC3E}">
        <p14:creationId xmlns:p14="http://schemas.microsoft.com/office/powerpoint/2010/main" val="232923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33</a:t>
            </a:fld>
            <a:endParaRPr lang="en-US"/>
          </a:p>
        </p:txBody>
      </p:sp>
    </p:spTree>
    <p:extLst>
      <p:ext uri="{BB962C8B-B14F-4D97-AF65-F5344CB8AC3E}">
        <p14:creationId xmlns:p14="http://schemas.microsoft.com/office/powerpoint/2010/main" val="696673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34</a:t>
            </a:fld>
            <a:endParaRPr lang="en-US"/>
          </a:p>
        </p:txBody>
      </p:sp>
    </p:spTree>
    <p:extLst>
      <p:ext uri="{BB962C8B-B14F-4D97-AF65-F5344CB8AC3E}">
        <p14:creationId xmlns:p14="http://schemas.microsoft.com/office/powerpoint/2010/main" val="3846365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35</a:t>
            </a:fld>
            <a:endParaRPr lang="en-US"/>
          </a:p>
        </p:txBody>
      </p:sp>
    </p:spTree>
    <p:extLst>
      <p:ext uri="{BB962C8B-B14F-4D97-AF65-F5344CB8AC3E}">
        <p14:creationId xmlns:p14="http://schemas.microsoft.com/office/powerpoint/2010/main" val="3009267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37</a:t>
            </a:fld>
            <a:endParaRPr lang="en-US"/>
          </a:p>
        </p:txBody>
      </p:sp>
    </p:spTree>
    <p:extLst>
      <p:ext uri="{BB962C8B-B14F-4D97-AF65-F5344CB8AC3E}">
        <p14:creationId xmlns:p14="http://schemas.microsoft.com/office/powerpoint/2010/main" val="362831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8DF851-55FE-47DA-B2FE-0724CB0CD71B}" type="slidenum">
              <a:rPr lang="en-US" smtClean="0"/>
              <a:t>38</a:t>
            </a:fld>
            <a:endParaRPr lang="en-US"/>
          </a:p>
        </p:txBody>
      </p:sp>
    </p:spTree>
    <p:extLst>
      <p:ext uri="{BB962C8B-B14F-4D97-AF65-F5344CB8AC3E}">
        <p14:creationId xmlns:p14="http://schemas.microsoft.com/office/powerpoint/2010/main" val="374201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4</a:t>
            </a:fld>
            <a:endParaRPr lang="en-US"/>
          </a:p>
        </p:txBody>
      </p:sp>
    </p:spTree>
    <p:extLst>
      <p:ext uri="{BB962C8B-B14F-4D97-AF65-F5344CB8AC3E}">
        <p14:creationId xmlns:p14="http://schemas.microsoft.com/office/powerpoint/2010/main" val="353895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5</a:t>
            </a:fld>
            <a:endParaRPr lang="en-US"/>
          </a:p>
        </p:txBody>
      </p:sp>
    </p:spTree>
    <p:extLst>
      <p:ext uri="{BB962C8B-B14F-4D97-AF65-F5344CB8AC3E}">
        <p14:creationId xmlns:p14="http://schemas.microsoft.com/office/powerpoint/2010/main" val="364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418DF851-55FE-47DA-B2FE-0724CB0CD71B}" type="slidenum">
              <a:rPr lang="en-US" smtClean="0"/>
              <a:t>6</a:t>
            </a:fld>
            <a:endParaRPr lang="en-US"/>
          </a:p>
        </p:txBody>
      </p:sp>
    </p:spTree>
    <p:extLst>
      <p:ext uri="{BB962C8B-B14F-4D97-AF65-F5344CB8AC3E}">
        <p14:creationId xmlns:p14="http://schemas.microsoft.com/office/powerpoint/2010/main" val="41537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7</a:t>
            </a:fld>
            <a:endParaRPr lang="en-US"/>
          </a:p>
        </p:txBody>
      </p:sp>
    </p:spTree>
    <p:extLst>
      <p:ext uri="{BB962C8B-B14F-4D97-AF65-F5344CB8AC3E}">
        <p14:creationId xmlns:p14="http://schemas.microsoft.com/office/powerpoint/2010/main" val="155681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DF851-55FE-47DA-B2FE-0724CB0CD71B}" type="slidenum">
              <a:rPr lang="en-US" smtClean="0"/>
              <a:t>8</a:t>
            </a:fld>
            <a:endParaRPr lang="en-US"/>
          </a:p>
        </p:txBody>
      </p:sp>
    </p:spTree>
    <p:extLst>
      <p:ext uri="{BB962C8B-B14F-4D97-AF65-F5344CB8AC3E}">
        <p14:creationId xmlns:p14="http://schemas.microsoft.com/office/powerpoint/2010/main" val="396120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418DF851-55FE-47DA-B2FE-0724CB0CD71B}" type="slidenum">
              <a:rPr lang="en-US" smtClean="0"/>
              <a:t>9</a:t>
            </a:fld>
            <a:endParaRPr lang="en-US"/>
          </a:p>
        </p:txBody>
      </p:sp>
    </p:spTree>
    <p:extLst>
      <p:ext uri="{BB962C8B-B14F-4D97-AF65-F5344CB8AC3E}">
        <p14:creationId xmlns:p14="http://schemas.microsoft.com/office/powerpoint/2010/main" val="332306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66377F-8FDE-4E70-836D-4B8307D131B8}"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84968-6FB6-40ED-9608-66E0EC900FD1}"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40FD4-930B-4AA4-A0F7-C2F4F91A227B}"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5247F-4EC5-4D25-9B67-5339906EF3A9}"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E726AF-044D-4AE1-AA86-878BDF3EF8C9}"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D5788-16F5-46B7-9B27-A68AAE9BDC50}"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2E059D-7964-408A-8551-6CAD2A5BC7C3}" type="datetime1">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94201-7C2D-4435-AC7F-096B8AB186D4}" type="datetime1">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9679E-AE07-407A-B908-327C66248697}" type="datetime1">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8C4BC5-9F2A-491A-BE0F-821186D56326}"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E90252-D21F-409D-9BC2-41D058C75420}"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58E61-8416-4320-A466-E6EC1E487373}" type="datetime1">
              <a:rPr lang="en-US" smtClean="0"/>
              <a:t>5/9/2019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079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8" name="Rectangle 7"/>
          <p:cNvSpPr/>
          <p:nvPr userDrawn="1"/>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userDrawn="1"/>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ealthchoices.p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choices.p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www.upmchealthplan.com/chc"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pahealthwellness.com/" TargetMode="External"/><Relationship Id="rId5" Type="http://schemas.openxmlformats.org/officeDocument/2006/relationships/image" Target="../media/image11.png"/><Relationship Id="rId4" Type="http://schemas.openxmlformats.org/officeDocument/2006/relationships/image" Target="../media/image10.tiff"/></Relationships>
</file>

<file path=ppt/slides/_rels/slide37.xml.rels><?xml version="1.0" encoding="UTF-8" standalone="yes"?>
<Relationships xmlns="http://schemas.openxmlformats.org/package/2006/relationships"><Relationship Id="rId3" Type="http://schemas.openxmlformats.org/officeDocument/2006/relationships/hyperlink" Target="http://listserv.dpw.state.pa.us/oltl-community-healthchoice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enrollchc.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3" y="1"/>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3141784" y="2234216"/>
            <a:ext cx="5851282" cy="461665"/>
          </a:xfrm>
          <a:prstGeom prst="rect">
            <a:avLst/>
          </a:prstGeom>
          <a:noFill/>
        </p:spPr>
        <p:txBody>
          <a:bodyPr wrap="square" rtlCol="0">
            <a:spAutoFit/>
          </a:bodyPr>
          <a:lstStyle/>
          <a:p>
            <a:pPr algn="ctr"/>
            <a:r>
              <a:rPr lang="en-US" sz="2400" dirty="0">
                <a:solidFill>
                  <a:schemeClr val="bg1"/>
                </a:solidFill>
                <a:latin typeface="Arial Black" panose="020B0A04020102020204" pitchFamily="34" charset="0"/>
              </a:rPr>
              <a:t>O    V    E    R    V    I    E    W </a:t>
            </a: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1026" y="4913623"/>
            <a:ext cx="5486399" cy="1477328"/>
          </a:xfrm>
          <a:prstGeom prst="rect">
            <a:avLst/>
          </a:prstGeom>
          <a:noFill/>
        </p:spPr>
        <p:txBody>
          <a:bodyPr wrap="square" rtlCol="0">
            <a:spAutoFit/>
          </a:bodyPr>
          <a:lstStyle/>
          <a:p>
            <a:r>
              <a:rPr lang="en-US" dirty="0">
                <a:solidFill>
                  <a:srgbClr val="B4C7E7"/>
                </a:solidFill>
                <a:latin typeface="Arial Black" panose="020B0A04020102020204" pitchFamily="34" charset="0"/>
              </a:rPr>
              <a:t>Community HealthChoices</a:t>
            </a:r>
            <a:br>
              <a:rPr lang="en-US" dirty="0">
                <a:solidFill>
                  <a:srgbClr val="B4C7E7"/>
                </a:solidFill>
                <a:latin typeface="Arial Black" panose="020B0A04020102020204" pitchFamily="34" charset="0"/>
              </a:rPr>
            </a:br>
            <a:r>
              <a:rPr lang="en-US" dirty="0">
                <a:solidFill>
                  <a:srgbClr val="B4C7E7"/>
                </a:solidFill>
                <a:latin typeface="Arial Black" panose="020B0A04020102020204" pitchFamily="34" charset="0"/>
              </a:rPr>
              <a:t>Lehigh/Capital, Northwest, Northeast Provider Summit</a:t>
            </a:r>
          </a:p>
          <a:p>
            <a:r>
              <a:rPr lang="en-US" dirty="0">
                <a:solidFill>
                  <a:schemeClr val="bg1"/>
                </a:solidFill>
                <a:latin typeface="Arial Black" panose="020B0A04020102020204" pitchFamily="34" charset="0"/>
              </a:rPr>
              <a:t>Nursing Facility Providers</a:t>
            </a:r>
            <a:br>
              <a:rPr lang="en-US" dirty="0">
                <a:latin typeface="Arial Black" panose="020B0A04020102020204" pitchFamily="34" charset="0"/>
              </a:rPr>
            </a:br>
            <a:endParaRPr lang="en-US" dirty="0"/>
          </a:p>
        </p:txBody>
      </p:sp>
      <p:sp>
        <p:nvSpPr>
          <p:cNvPr id="13" name="TextBox 12"/>
          <p:cNvSpPr txBox="1"/>
          <p:nvPr/>
        </p:nvSpPr>
        <p:spPr>
          <a:xfrm>
            <a:off x="6427695" y="4480206"/>
            <a:ext cx="5441668" cy="1200329"/>
          </a:xfrm>
          <a:prstGeom prst="rect">
            <a:avLst/>
          </a:prstGeom>
          <a:noFill/>
        </p:spPr>
        <p:txBody>
          <a:bodyPr wrap="square" rtlCol="0">
            <a:spAutoFit/>
          </a:bodyPr>
          <a:lstStyle/>
          <a:p>
            <a:pPr algn="r" eaLnBrk="0" fontAlgn="base" hangingPunct="0">
              <a:spcBef>
                <a:spcPct val="0"/>
              </a:spcBef>
              <a:spcAft>
                <a:spcPct val="0"/>
              </a:spcAft>
            </a:pPr>
            <a:r>
              <a:rPr lang="en-US" b="1" dirty="0">
                <a:solidFill>
                  <a:schemeClr val="bg1"/>
                </a:solidFill>
              </a:rPr>
              <a:t>Randy Nolen</a:t>
            </a:r>
          </a:p>
          <a:p>
            <a:pPr algn="r" eaLnBrk="0" fontAlgn="base" hangingPunct="0">
              <a:spcBef>
                <a:spcPct val="0"/>
              </a:spcBef>
              <a:spcAft>
                <a:spcPct val="0"/>
              </a:spcAft>
            </a:pPr>
            <a:r>
              <a:rPr lang="en-US" b="1" dirty="0">
                <a:solidFill>
                  <a:schemeClr val="bg1"/>
                </a:solidFill>
              </a:rPr>
              <a:t>Dan Sharar</a:t>
            </a:r>
          </a:p>
          <a:p>
            <a:pPr algn="r" eaLnBrk="0" fontAlgn="base" hangingPunct="0">
              <a:spcBef>
                <a:spcPct val="0"/>
              </a:spcBef>
              <a:spcAft>
                <a:spcPct val="0"/>
              </a:spcAft>
            </a:pPr>
            <a:r>
              <a:rPr lang="en-US" dirty="0">
                <a:solidFill>
                  <a:schemeClr val="bg1"/>
                </a:solidFill>
              </a:rPr>
              <a:t>Office of Long-Term Living</a:t>
            </a:r>
          </a:p>
          <a:p>
            <a:pPr algn="r" eaLnBrk="0" fontAlgn="base" hangingPunct="0">
              <a:spcBef>
                <a:spcPct val="0"/>
              </a:spcBef>
              <a:spcAft>
                <a:spcPct val="0"/>
              </a:spcAft>
            </a:pPr>
            <a:r>
              <a:rPr lang="en-US" dirty="0">
                <a:solidFill>
                  <a:schemeClr val="bg1"/>
                </a:solidFill>
              </a:rPr>
              <a:t>Department of Human Services</a:t>
            </a:r>
          </a:p>
        </p:txBody>
      </p:sp>
      <p:sp>
        <p:nvSpPr>
          <p:cNvPr id="2" name="Slide Number Placeholder 1"/>
          <p:cNvSpPr>
            <a:spLocks noGrp="1"/>
          </p:cNvSpPr>
          <p:nvPr>
            <p:ph type="sldNum" sz="quarter" idx="12"/>
          </p:nvPr>
        </p:nvSpPr>
        <p:spPr/>
        <p:txBody>
          <a:bodyPr/>
          <a:lstStyle/>
          <a:p>
            <a:fld id="{C85EB908-D14B-4B79-9273-27B0AA618532}" type="slidenum">
              <a:rPr lang="en-US" smtClean="0"/>
              <a:t>1</a:t>
            </a:fld>
            <a:endParaRPr lang="en-US" dirty="0"/>
          </a:p>
        </p:txBody>
      </p:sp>
    </p:spTree>
    <p:extLst>
      <p:ext uri="{BB962C8B-B14F-4D97-AF65-F5344CB8AC3E}">
        <p14:creationId xmlns:p14="http://schemas.microsoft.com/office/powerpoint/2010/main" val="280384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Supplemental payments remaining in FFS</a:t>
            </a:r>
          </a:p>
          <a:p>
            <a:pPr marL="0" indent="0">
              <a:buNone/>
            </a:pPr>
            <a:endParaRPr lang="en-US" sz="2400" dirty="0">
              <a:solidFill>
                <a:srgbClr val="5B9BD5"/>
              </a:solidFill>
              <a:latin typeface="Arial Black" panose="020B0A04020102020204" pitchFamily="34" charset="0"/>
            </a:endParaRPr>
          </a:p>
          <a:p>
            <a:r>
              <a:rPr lang="en-US" sz="2400" dirty="0">
                <a:latin typeface="+mj-lt"/>
              </a:rPr>
              <a:t>Health Care-associated Infection (HAI)</a:t>
            </a:r>
          </a:p>
          <a:p>
            <a:r>
              <a:rPr lang="en-US" sz="2400" dirty="0">
                <a:latin typeface="+mj-lt"/>
              </a:rPr>
              <a:t>Legislative adds such as nonpublic Medical Assistance Day One Incentive (MDOI)</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10</a:t>
            </a:fld>
            <a:endParaRPr lang="en-US" dirty="0"/>
          </a:p>
        </p:txBody>
      </p:sp>
    </p:spTree>
    <p:extLst>
      <p:ext uri="{BB962C8B-B14F-4D97-AF65-F5344CB8AC3E}">
        <p14:creationId xmlns:p14="http://schemas.microsoft.com/office/powerpoint/2010/main" val="3416761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B9BD5"/>
                </a:solidFill>
                <a:latin typeface="Arial Black" panose="020B0A04020102020204" pitchFamily="34" charset="0"/>
              </a:rPr>
              <a:t>Supplemental payments in the capitation rate</a:t>
            </a:r>
          </a:p>
          <a:p>
            <a:r>
              <a:rPr lang="en-US" sz="2400" dirty="0">
                <a:latin typeface="+mj-lt"/>
              </a:rPr>
              <a:t>Exceptional DME</a:t>
            </a:r>
          </a:p>
          <a:p>
            <a:r>
              <a:rPr lang="en-US" sz="2400" dirty="0">
                <a:latin typeface="+mj-lt"/>
              </a:rPr>
              <a:t>Assessment related allowable cost for nonpublic NFs (Appendix 4)</a:t>
            </a:r>
          </a:p>
          <a:p>
            <a:r>
              <a:rPr lang="en-US" sz="2400" dirty="0">
                <a:latin typeface="+mj-lt"/>
              </a:rPr>
              <a:t>Quarterly supplemental payments for nonpublic NFs (Appendix 4)</a:t>
            </a:r>
          </a:p>
          <a:p>
            <a:r>
              <a:rPr lang="en-US" sz="2400" dirty="0">
                <a:latin typeface="+mj-lt"/>
              </a:rPr>
              <a:t>County MDOI (Appendix 4)</a:t>
            </a:r>
          </a:p>
          <a:p>
            <a:r>
              <a:rPr lang="en-US" sz="2400" dirty="0">
                <a:latin typeface="+mj-lt"/>
              </a:rPr>
              <a:t>County Quality and Access to Care Payments (Appendix 4)</a:t>
            </a:r>
          </a:p>
          <a:p>
            <a:r>
              <a:rPr lang="en-US" sz="2400" dirty="0">
                <a:latin typeface="+mj-lt"/>
              </a:rPr>
              <a:t>Disproportionate Share Incentive*</a:t>
            </a:r>
          </a:p>
          <a:p>
            <a:r>
              <a:rPr lang="en-US" sz="2400" dirty="0">
                <a:latin typeface="+mj-lt"/>
              </a:rPr>
              <a:t>Supplemental Ventilator Care and Tracheostomy Care*</a:t>
            </a:r>
          </a:p>
          <a:p>
            <a:pPr marL="0" indent="0">
              <a:buNone/>
            </a:pPr>
            <a:r>
              <a:rPr lang="en-US" sz="2400" dirty="0">
                <a:latin typeface="+mj-lt"/>
              </a:rPr>
              <a:t>*Payment history related to these payments was used in the development of the CHC capitated rates but there is no requirement for a separate payment in addition to the per diem.</a:t>
            </a:r>
          </a:p>
          <a:p>
            <a:endParaRPr lang="en-US" sz="20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11</a:t>
            </a:fld>
            <a:endParaRPr lang="en-US" dirty="0"/>
          </a:p>
        </p:txBody>
      </p:sp>
    </p:spTree>
    <p:extLst>
      <p:ext uri="{BB962C8B-B14F-4D97-AF65-F5344CB8AC3E}">
        <p14:creationId xmlns:p14="http://schemas.microsoft.com/office/powerpoint/2010/main" val="311816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B9BD5"/>
                </a:solidFill>
                <a:latin typeface="Arial Black" panose="020B0A04020102020204" pitchFamily="34" charset="0"/>
              </a:rPr>
              <a:t>Exceptional DME</a:t>
            </a:r>
          </a:p>
          <a:p>
            <a:pPr marL="0" indent="0">
              <a:buNone/>
            </a:pPr>
            <a:endParaRPr lang="en-US" sz="2400" dirty="0">
              <a:solidFill>
                <a:srgbClr val="5B9BD5"/>
              </a:solidFill>
              <a:latin typeface="Arial Black" panose="020B0A04020102020204" pitchFamily="34" charset="0"/>
            </a:endParaRPr>
          </a:p>
          <a:p>
            <a:r>
              <a:rPr lang="en-US" sz="2400" dirty="0">
                <a:latin typeface="+mj-lt"/>
              </a:rPr>
              <a:t>The CHC-MCOs must make any payments for exceptional DME which is separate from the contracted per diem rate.</a:t>
            </a:r>
          </a:p>
          <a:p>
            <a:r>
              <a:rPr lang="en-US" sz="2400" dirty="0">
                <a:latin typeface="+mj-lt"/>
              </a:rPr>
              <a:t>The amount of the payment is based upon the necessary, reasonable, and prudent cost of the exceptional DME.</a:t>
            </a:r>
          </a:p>
          <a:p>
            <a:r>
              <a:rPr lang="en-US" sz="2400" dirty="0">
                <a:latin typeface="+mj-lt"/>
              </a:rPr>
              <a:t>Payment will be made directly to the DME provider and no longer through the NF to the DME provider.</a:t>
            </a:r>
          </a:p>
          <a:p>
            <a:r>
              <a:rPr lang="en-US" sz="2400" dirty="0">
                <a:latin typeface="+mj-lt"/>
              </a:rPr>
              <a:t>DHS will continue to publish an annual list of exceptional DME by notice in the Pennsylvania Bulletin in July.</a:t>
            </a:r>
          </a:p>
          <a:p>
            <a:r>
              <a:rPr lang="en-US" sz="2400" dirty="0">
                <a:latin typeface="+mj-lt"/>
              </a:rPr>
              <a:t>Purchased equipment will belong to the participant.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332401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B9BD5"/>
                </a:solidFill>
                <a:latin typeface="Arial Black" panose="020B0A04020102020204" pitchFamily="34" charset="0"/>
              </a:rPr>
              <a:t>Transportation for NF residents</a:t>
            </a:r>
          </a:p>
          <a:p>
            <a:pPr marL="0" indent="0">
              <a:buNone/>
            </a:pPr>
            <a:endParaRPr lang="en-US" sz="2400" dirty="0">
              <a:solidFill>
                <a:srgbClr val="5B9BD5"/>
              </a:solidFill>
              <a:latin typeface="Arial Black" panose="020B0A04020102020204" pitchFamily="34" charset="0"/>
            </a:endParaRPr>
          </a:p>
          <a:p>
            <a:r>
              <a:rPr lang="en-US" sz="2400" dirty="0">
                <a:latin typeface="+mj-lt"/>
              </a:rPr>
              <a:t>CHC-MCOs must ensure coordination of medically necessary emergency ambulance transportation, non-emergency medical transportation and non-medical transportation for NF residents.</a:t>
            </a:r>
          </a:p>
          <a:p>
            <a:r>
              <a:rPr lang="en-US" sz="2400" dirty="0">
                <a:latin typeface="+mj-lt"/>
              </a:rPr>
              <a:t>The CHC-MCOs each work with a transportation broker who the NFs can utilize if they want to.</a:t>
            </a:r>
          </a:p>
          <a:p>
            <a:r>
              <a:rPr lang="en-US" sz="2400" dirty="0">
                <a:latin typeface="+mj-lt"/>
              </a:rPr>
              <a:t>NFs can continue to provide transportation to residents as they currently do.</a:t>
            </a:r>
          </a:p>
          <a:p>
            <a:r>
              <a:rPr lang="en-US" sz="2400" dirty="0">
                <a:latin typeface="+mj-lt"/>
              </a:rPr>
              <a:t>CHC-MCOs service coordinators, would be responsible for coordinating with the NF transportation for Participants.</a:t>
            </a:r>
          </a:p>
          <a:p>
            <a:pPr marL="0" indent="0">
              <a:buNone/>
            </a:pPr>
            <a:endParaRPr lang="en-US" sz="2400" dirty="0">
              <a:solidFill>
                <a:srgbClr val="5B9BD5"/>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144329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400"/>
            <a:ext cx="10944225" cy="4626430"/>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Claims</a:t>
            </a:r>
          </a:p>
          <a:p>
            <a:pPr marL="0" indent="0">
              <a:buNone/>
            </a:pPr>
            <a:endParaRPr lang="en-US" sz="1800" dirty="0">
              <a:latin typeface="+mj-lt"/>
            </a:endParaRPr>
          </a:p>
          <a:p>
            <a:pPr marL="0" indent="0">
              <a:lnSpc>
                <a:spcPct val="100000"/>
              </a:lnSpc>
              <a:buNone/>
            </a:pPr>
            <a:r>
              <a:rPr lang="en-US" sz="2400" dirty="0">
                <a:latin typeface="+mj-lt"/>
              </a:rPr>
              <a:t>CHC-MCOs must have a provider claims educator on staff tasked with facilitating between grievances, claims processing, and provider relations systems and will:</a:t>
            </a:r>
          </a:p>
          <a:p>
            <a:pPr lvl="1">
              <a:lnSpc>
                <a:spcPct val="100000"/>
              </a:lnSpc>
            </a:pPr>
            <a:r>
              <a:rPr lang="en-US" dirty="0">
                <a:latin typeface="+mj-lt"/>
              </a:rPr>
              <a:t>educate contracted and non-contracted providers regarding appropriate claims submission guidelines</a:t>
            </a:r>
          </a:p>
          <a:p>
            <a:pPr lvl="1">
              <a:lnSpc>
                <a:spcPct val="100000"/>
              </a:lnSpc>
            </a:pPr>
            <a:r>
              <a:rPr lang="en-US" dirty="0">
                <a:latin typeface="+mj-lt"/>
              </a:rPr>
              <a:t>communicate frequently with providers to provide effective exchange of information and to get feedback regarding appropriate claims submission practices</a:t>
            </a:r>
          </a:p>
          <a:p>
            <a:pPr marL="0" indent="0">
              <a:lnSpc>
                <a:spcPct val="100000"/>
              </a:lnSpc>
              <a:buNone/>
            </a:pPr>
            <a:r>
              <a:rPr lang="en-US" sz="2400" dirty="0">
                <a:latin typeface="+mj-lt"/>
              </a:rPr>
              <a:t>CHC-MCOs must operate provider services functions during regular business hours, including assisting providers with claims payment issues.</a:t>
            </a:r>
          </a:p>
        </p:txBody>
      </p:sp>
      <p:sp>
        <p:nvSpPr>
          <p:cNvPr id="2" name="Slide Number Placeholder 1"/>
          <p:cNvSpPr>
            <a:spLocks noGrp="1"/>
          </p:cNvSpPr>
          <p:nvPr>
            <p:ph type="sldNum" sz="quarter" idx="12"/>
          </p:nvPr>
        </p:nvSpPr>
        <p:spPr/>
        <p:txBody>
          <a:bodyPr/>
          <a:lstStyle/>
          <a:p>
            <a:fld id="{C85EB908-D14B-4B79-9273-27B0AA618532}" type="slidenum">
              <a:rPr lang="en-US" smtClean="0"/>
              <a:t>14</a:t>
            </a:fld>
            <a:endParaRPr lang="en-US" dirty="0"/>
          </a:p>
        </p:txBody>
      </p:sp>
      <p:sp>
        <p:nvSpPr>
          <p:cNvPr id="3" name="Rectangle 2"/>
          <p:cNvSpPr/>
          <p:nvPr/>
        </p:nvSpPr>
        <p:spPr>
          <a:xfrm>
            <a:off x="590550" y="5159830"/>
            <a:ext cx="10531540" cy="646331"/>
          </a:xfrm>
          <a:prstGeom prst="rect">
            <a:avLst/>
          </a:prstGeom>
          <a:solidFill>
            <a:schemeClr val="accent6">
              <a:lumMod val="60000"/>
              <a:lumOff val="40000"/>
            </a:schemeClr>
          </a:solidFill>
        </p:spPr>
        <p:txBody>
          <a:bodyPr wrap="square">
            <a:spAutoFit/>
          </a:bodyPr>
          <a:lstStyle/>
          <a:p>
            <a:r>
              <a:rPr lang="en-US" b="1" dirty="0">
                <a:solidFill>
                  <a:srgbClr val="002060"/>
                </a:solidFill>
              </a:rPr>
              <a:t>Lessons Learned </a:t>
            </a:r>
            <a:r>
              <a:rPr lang="en-US" dirty="0">
                <a:solidFill>
                  <a:srgbClr val="002060"/>
                </a:solidFill>
              </a:rPr>
              <a:t>– NFs &amp; MCOs should start claims testing now.  There is no need to wait until there is a signed contract.</a:t>
            </a:r>
          </a:p>
        </p:txBody>
      </p:sp>
    </p:spTree>
    <p:extLst>
      <p:ext uri="{BB962C8B-B14F-4D97-AF65-F5344CB8AC3E}">
        <p14:creationId xmlns:p14="http://schemas.microsoft.com/office/powerpoint/2010/main" val="332176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Claims</a:t>
            </a:r>
          </a:p>
          <a:p>
            <a:pPr marL="0" indent="0">
              <a:buNone/>
            </a:pPr>
            <a:endParaRPr lang="en-US" sz="1800" dirty="0">
              <a:latin typeface="+mj-lt"/>
            </a:endParaRPr>
          </a:p>
          <a:p>
            <a:pPr marL="0" indent="0">
              <a:lnSpc>
                <a:spcPct val="100000"/>
              </a:lnSpc>
              <a:buNone/>
            </a:pPr>
            <a:r>
              <a:rPr lang="en-US" sz="2400" dirty="0">
                <a:solidFill>
                  <a:srgbClr val="5B9BD5"/>
                </a:solidFill>
                <a:latin typeface="Arial Black" panose="020B0A04020102020204" pitchFamily="34" charset="0"/>
              </a:rPr>
              <a:t>Claims received from any provider</a:t>
            </a:r>
          </a:p>
          <a:p>
            <a:pPr>
              <a:lnSpc>
                <a:spcPct val="100000"/>
              </a:lnSpc>
              <a:spcBef>
                <a:spcPts val="2400"/>
              </a:spcBef>
            </a:pPr>
            <a:r>
              <a:rPr lang="en-US" sz="2400" dirty="0">
                <a:latin typeface="+mj-lt"/>
              </a:rPr>
              <a:t>90.0% of clean claims must be adjudicated within 30 days of receipt.</a:t>
            </a:r>
          </a:p>
          <a:p>
            <a:pPr>
              <a:lnSpc>
                <a:spcPct val="100000"/>
              </a:lnSpc>
              <a:spcBef>
                <a:spcPts val="2400"/>
              </a:spcBef>
            </a:pPr>
            <a:r>
              <a:rPr lang="en-US" sz="2400" dirty="0">
                <a:latin typeface="+mj-lt"/>
              </a:rPr>
              <a:t>100.0% of clean claims must be adjudicated within 45 days of receipt.</a:t>
            </a:r>
          </a:p>
          <a:p>
            <a:pPr>
              <a:lnSpc>
                <a:spcPct val="100000"/>
              </a:lnSpc>
              <a:spcBef>
                <a:spcPts val="2400"/>
              </a:spcBef>
            </a:pPr>
            <a:r>
              <a:rPr lang="en-US" sz="2400" dirty="0">
                <a:latin typeface="+mj-lt"/>
              </a:rPr>
              <a:t>100.0% of </a:t>
            </a:r>
            <a:r>
              <a:rPr lang="en-US" sz="2400" u="sng" dirty="0">
                <a:latin typeface="+mj-lt"/>
              </a:rPr>
              <a:t>all</a:t>
            </a:r>
            <a:r>
              <a:rPr lang="en-US" sz="2400" dirty="0">
                <a:latin typeface="+mj-lt"/>
              </a:rPr>
              <a:t> claims must be adjudicated within 90 days of receipt.</a:t>
            </a:r>
          </a:p>
        </p:txBody>
      </p:sp>
      <p:sp>
        <p:nvSpPr>
          <p:cNvPr id="2" name="Slide Number Placeholder 1"/>
          <p:cNvSpPr>
            <a:spLocks noGrp="1"/>
          </p:cNvSpPr>
          <p:nvPr>
            <p:ph type="sldNum" sz="quarter" idx="12"/>
          </p:nvPr>
        </p:nvSpPr>
        <p:spPr/>
        <p:txBody>
          <a:bodyPr/>
          <a:lstStyle/>
          <a:p>
            <a:fld id="{C85EB908-D14B-4B79-9273-27B0AA618532}" type="slidenum">
              <a:rPr lang="en-US" smtClean="0"/>
              <a:t>15</a:t>
            </a:fld>
            <a:endParaRPr lang="en-US" dirty="0"/>
          </a:p>
        </p:txBody>
      </p:sp>
    </p:spTree>
    <p:extLst>
      <p:ext uri="{BB962C8B-B14F-4D97-AF65-F5344CB8AC3E}">
        <p14:creationId xmlns:p14="http://schemas.microsoft.com/office/powerpoint/2010/main" val="244694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Claims</a:t>
            </a:r>
          </a:p>
          <a:p>
            <a:pPr marL="0" indent="0">
              <a:buNone/>
            </a:pPr>
            <a:endParaRPr lang="en-US" sz="1800" dirty="0">
              <a:latin typeface="+mj-lt"/>
            </a:endParaRPr>
          </a:p>
          <a:p>
            <a:pPr marL="0" indent="0">
              <a:lnSpc>
                <a:spcPct val="100000"/>
              </a:lnSpc>
              <a:buNone/>
            </a:pPr>
            <a:r>
              <a:rPr lang="en-US" sz="2400" dirty="0">
                <a:solidFill>
                  <a:srgbClr val="569FD3"/>
                </a:solidFill>
                <a:latin typeface="Arial Black" panose="020B0A04020102020204" pitchFamily="34" charset="0"/>
              </a:rPr>
              <a:t>Patient pay</a:t>
            </a:r>
          </a:p>
          <a:p>
            <a:pPr>
              <a:lnSpc>
                <a:spcPct val="100000"/>
              </a:lnSpc>
              <a:spcBef>
                <a:spcPts val="2400"/>
              </a:spcBef>
            </a:pPr>
            <a:r>
              <a:rPr lang="en-US" sz="2400" dirty="0">
                <a:latin typeface="+mj-lt"/>
              </a:rPr>
              <a:t>NFs shall continue to collect patient pay and deduct it from their billing to the CHC-MCOs.</a:t>
            </a:r>
          </a:p>
          <a:p>
            <a:pPr>
              <a:lnSpc>
                <a:spcPct val="100000"/>
              </a:lnSpc>
              <a:spcBef>
                <a:spcPts val="2400"/>
              </a:spcBef>
            </a:pPr>
            <a:r>
              <a:rPr lang="en-US" sz="2400" dirty="0">
                <a:latin typeface="+mj-lt"/>
              </a:rPr>
              <a:t>NFs shall continue to deduct costs for medical services from the resident’s payment toward the cost of NF services.</a:t>
            </a:r>
          </a:p>
        </p:txBody>
      </p:sp>
      <p:sp>
        <p:nvSpPr>
          <p:cNvPr id="2" name="Slide Number Placeholder 1"/>
          <p:cNvSpPr>
            <a:spLocks noGrp="1"/>
          </p:cNvSpPr>
          <p:nvPr>
            <p:ph type="sldNum" sz="quarter" idx="12"/>
          </p:nvPr>
        </p:nvSpPr>
        <p:spPr/>
        <p:txBody>
          <a:bodyPr/>
          <a:lstStyle/>
          <a:p>
            <a:fld id="{C85EB908-D14B-4B79-9273-27B0AA618532}" type="slidenum">
              <a:rPr lang="en-US" smtClean="0"/>
              <a:t>16</a:t>
            </a:fld>
            <a:endParaRPr lang="en-US" dirty="0"/>
          </a:p>
        </p:txBody>
      </p:sp>
    </p:spTree>
    <p:extLst>
      <p:ext uri="{BB962C8B-B14F-4D97-AF65-F5344CB8AC3E}">
        <p14:creationId xmlns:p14="http://schemas.microsoft.com/office/powerpoint/2010/main" val="352346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Claims</a:t>
            </a:r>
          </a:p>
          <a:p>
            <a:pPr marL="0" indent="0">
              <a:buNone/>
            </a:pPr>
            <a:endParaRPr lang="en-US" sz="1800" dirty="0">
              <a:latin typeface="+mj-lt"/>
            </a:endParaRPr>
          </a:p>
          <a:p>
            <a:pPr marL="0" indent="0">
              <a:lnSpc>
                <a:spcPct val="100000"/>
              </a:lnSpc>
              <a:buNone/>
            </a:pPr>
            <a:r>
              <a:rPr lang="en-US" sz="2400" dirty="0">
                <a:solidFill>
                  <a:srgbClr val="5B9BD5"/>
                </a:solidFill>
                <a:latin typeface="Arial Black" panose="020B0A04020102020204" pitchFamily="34" charset="0"/>
              </a:rPr>
              <a:t>Provider Preventable Conditions (PPC)/Preventable Serious Adverse Events (PSAE)</a:t>
            </a:r>
          </a:p>
          <a:p>
            <a:pPr>
              <a:lnSpc>
                <a:spcPct val="100000"/>
              </a:lnSpc>
              <a:spcBef>
                <a:spcPts val="2400"/>
              </a:spcBef>
            </a:pPr>
            <a:r>
              <a:rPr lang="en-US" sz="2400" dirty="0">
                <a:latin typeface="+mj-lt"/>
              </a:rPr>
              <a:t>NFs shall report PPCs/PSAEs related to CHC-MCO participants to the applicable CHC-MCO.</a:t>
            </a:r>
          </a:p>
          <a:p>
            <a:pPr>
              <a:lnSpc>
                <a:spcPct val="100000"/>
              </a:lnSpc>
              <a:spcBef>
                <a:spcPts val="2400"/>
              </a:spcBef>
            </a:pPr>
            <a:r>
              <a:rPr lang="en-US" sz="2400" dirty="0">
                <a:latin typeface="+mj-lt"/>
              </a:rPr>
              <a:t>The CHC-MCO may not pay for services related to PPCs unless the condition existed prior to the initiation of treatment for the patient.</a:t>
            </a:r>
          </a:p>
          <a:p>
            <a:pPr>
              <a:lnSpc>
                <a:spcPct val="100000"/>
              </a:lnSpc>
              <a:spcBef>
                <a:spcPts val="2400"/>
              </a:spcBef>
            </a:pPr>
            <a:r>
              <a:rPr lang="en-US" sz="2400" dirty="0">
                <a:latin typeface="+mj-lt"/>
              </a:rPr>
              <a:t>NFs shall continue to report FFS related PPCs/PSAEs to DHS.</a:t>
            </a:r>
          </a:p>
        </p:txBody>
      </p:sp>
      <p:sp>
        <p:nvSpPr>
          <p:cNvPr id="2" name="Slide Number Placeholder 1"/>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200569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Claims</a:t>
            </a:r>
          </a:p>
          <a:p>
            <a:pPr marL="0" indent="0">
              <a:buNone/>
            </a:pPr>
            <a:endParaRPr lang="en-US" sz="1800" dirty="0">
              <a:latin typeface="+mj-lt"/>
            </a:endParaRPr>
          </a:p>
          <a:p>
            <a:pPr marL="0" indent="0">
              <a:lnSpc>
                <a:spcPct val="100000"/>
              </a:lnSpc>
              <a:buNone/>
            </a:pPr>
            <a:r>
              <a:rPr lang="en-US" sz="2400" dirty="0">
                <a:solidFill>
                  <a:srgbClr val="569FD3"/>
                </a:solidFill>
                <a:latin typeface="Arial Black" panose="020B0A04020102020204" pitchFamily="34" charset="0"/>
              </a:rPr>
              <a:t>Dispute Resolution </a:t>
            </a:r>
          </a:p>
          <a:p>
            <a:pPr>
              <a:lnSpc>
                <a:spcPct val="100000"/>
              </a:lnSpc>
              <a:spcBef>
                <a:spcPts val="2400"/>
              </a:spcBef>
            </a:pPr>
            <a:r>
              <a:rPr lang="en-US" sz="2400" dirty="0">
                <a:latin typeface="+mj-lt"/>
              </a:rPr>
              <a:t>CHC-MCOs will handle disputes regarding claims submission and payment reconciliation.</a:t>
            </a:r>
          </a:p>
          <a:p>
            <a:pPr>
              <a:lnSpc>
                <a:spcPct val="100000"/>
              </a:lnSpc>
              <a:spcBef>
                <a:spcPts val="2400"/>
              </a:spcBef>
            </a:pPr>
            <a:r>
              <a:rPr lang="en-US" sz="2400" dirty="0">
                <a:latin typeface="+mj-lt"/>
              </a:rPr>
              <a:t>Information of how to begin the appeals process and details on what the process will entail will be included in the CHC-MCOs provider manuals.</a:t>
            </a:r>
          </a:p>
          <a:p>
            <a:pPr>
              <a:lnSpc>
                <a:spcPct val="100000"/>
              </a:lnSpc>
              <a:spcBef>
                <a:spcPts val="2400"/>
              </a:spcBef>
            </a:pPr>
            <a:r>
              <a:rPr lang="en-US" sz="2400" dirty="0">
                <a:latin typeface="+mj-lt"/>
              </a:rPr>
              <a:t>CHC-MCOs are required to complete provider manuals and submit them to the Office of Long-Term Living (OLTL) for review.</a:t>
            </a:r>
          </a:p>
          <a:p>
            <a:pPr>
              <a:lnSpc>
                <a:spcPct val="100000"/>
              </a:lnSpc>
              <a:spcBef>
                <a:spcPts val="2400"/>
              </a:spcBef>
            </a:pPr>
            <a:r>
              <a:rPr lang="en-US" sz="2400" dirty="0">
                <a:latin typeface="+mj-lt"/>
              </a:rPr>
              <a:t>The CHC-MCO and the provider must handle the resolution of all issues regarding the interpretation of provider agreements. This process does not involve DHS.</a:t>
            </a:r>
          </a:p>
        </p:txBody>
      </p:sp>
      <p:sp>
        <p:nvSpPr>
          <p:cNvPr id="2" name="Slide Number Placeholder 1"/>
          <p:cNvSpPr>
            <a:spLocks noGrp="1"/>
          </p:cNvSpPr>
          <p:nvPr>
            <p:ph type="sldNum" sz="quarter" idx="12"/>
          </p:nvPr>
        </p:nvSpPr>
        <p:spPr/>
        <p:txBody>
          <a:bodyPr/>
          <a:lstStyle/>
          <a:p>
            <a:fld id="{C85EB908-D14B-4B79-9273-27B0AA618532}" type="slidenum">
              <a:rPr lang="en-US" smtClean="0"/>
              <a:t>18</a:t>
            </a:fld>
            <a:endParaRPr lang="en-US" dirty="0"/>
          </a:p>
        </p:txBody>
      </p:sp>
    </p:spTree>
    <p:extLst>
      <p:ext uri="{BB962C8B-B14F-4D97-AF65-F5344CB8AC3E}">
        <p14:creationId xmlns:p14="http://schemas.microsoft.com/office/powerpoint/2010/main" val="236299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335778"/>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a:p>
            <a:pPr>
              <a:lnSpc>
                <a:spcPct val="100000"/>
              </a:lnSpc>
              <a:spcBef>
                <a:spcPts val="2400"/>
              </a:spcBef>
            </a:pPr>
            <a:r>
              <a:rPr lang="en-US" sz="2200" dirty="0">
                <a:latin typeface="+mj-lt"/>
              </a:rPr>
              <a:t>Every participant receiving LTSS will have a choice of a service coordinator. The CHC-MCO’s person-centered planning team is required to develop and implement a person-centered service plan (PCSP) for all nursing facility clinically eligible participants and others who request or require service coordination.</a:t>
            </a:r>
          </a:p>
          <a:p>
            <a:pPr>
              <a:lnSpc>
                <a:spcPct val="100000"/>
              </a:lnSpc>
              <a:spcBef>
                <a:spcPts val="2400"/>
              </a:spcBef>
            </a:pPr>
            <a:r>
              <a:rPr lang="en-US" sz="2200" dirty="0">
                <a:latin typeface="+mj-lt"/>
              </a:rPr>
              <a:t>PCSP — A written description of participant-specific healthcare, long-term services and supports (LTSS), and wellness goals to be achieved, and the amount, duration, frequency, and scope of the covered services to be provided to a participant in order to achieve such goals, which is based on the comprehensive assessment of the participant's healthcare, LTSS, and wellness needs and preferences.</a:t>
            </a:r>
          </a:p>
        </p:txBody>
      </p:sp>
      <p:sp>
        <p:nvSpPr>
          <p:cNvPr id="2" name="Slide Number Placeholder 1"/>
          <p:cNvSpPr>
            <a:spLocks noGrp="1"/>
          </p:cNvSpPr>
          <p:nvPr>
            <p:ph type="sldNum" sz="quarter" idx="12"/>
          </p:nvPr>
        </p:nvSpPr>
        <p:spPr/>
        <p:txBody>
          <a:bodyPr/>
          <a:lstStyle/>
          <a:p>
            <a:fld id="{C85EB908-D14B-4B79-9273-27B0AA618532}" type="slidenum">
              <a:rPr lang="en-US" smtClean="0"/>
              <a:t>19</a:t>
            </a:fld>
            <a:endParaRPr lang="en-US" dirty="0"/>
          </a:p>
        </p:txBody>
      </p:sp>
      <p:sp>
        <p:nvSpPr>
          <p:cNvPr id="3" name="Rectangle 2"/>
          <p:cNvSpPr/>
          <p:nvPr/>
        </p:nvSpPr>
        <p:spPr>
          <a:xfrm>
            <a:off x="590550" y="4769725"/>
            <a:ext cx="10537371" cy="1200329"/>
          </a:xfrm>
          <a:prstGeom prst="rect">
            <a:avLst/>
          </a:prstGeom>
          <a:solidFill>
            <a:schemeClr val="accent6">
              <a:lumMod val="60000"/>
              <a:lumOff val="40000"/>
            </a:schemeClr>
          </a:solidFill>
        </p:spPr>
        <p:txBody>
          <a:bodyPr wrap="square">
            <a:spAutoFit/>
          </a:bodyPr>
          <a:lstStyle/>
          <a:p>
            <a:pPr>
              <a:spcBef>
                <a:spcPts val="2400"/>
              </a:spcBef>
            </a:pPr>
            <a:r>
              <a:rPr lang="en-US" sz="2400" b="1" dirty="0">
                <a:solidFill>
                  <a:srgbClr val="002060"/>
                </a:solidFill>
              </a:rPr>
              <a:t>Lessons Learned </a:t>
            </a:r>
            <a:r>
              <a:rPr lang="en-US" sz="2400" dirty="0">
                <a:solidFill>
                  <a:srgbClr val="002060"/>
                </a:solidFill>
              </a:rPr>
              <a:t>– Clarify that SC’s role in a NF is to assist the NF staff with the resident’s care plan, service provisions, NHT services and any other related needs.  The SC is the NF’s point of entry for provision of services.</a:t>
            </a:r>
          </a:p>
        </p:txBody>
      </p:sp>
    </p:spTree>
    <p:extLst>
      <p:ext uri="{BB962C8B-B14F-4D97-AF65-F5344CB8AC3E}">
        <p14:creationId xmlns:p14="http://schemas.microsoft.com/office/powerpoint/2010/main" val="2738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Fee-For-Service</a:t>
            </a:r>
          </a:p>
          <a:p>
            <a:pPr marL="0" indent="0">
              <a:buNone/>
            </a:pPr>
            <a:endParaRPr lang="en-US" sz="1800" dirty="0">
              <a:latin typeface="+mj-lt"/>
            </a:endParaRPr>
          </a:p>
          <a:p>
            <a:pPr>
              <a:spcBef>
                <a:spcPts val="1200"/>
              </a:spcBef>
            </a:pPr>
            <a:r>
              <a:rPr lang="en-US" sz="2400" dirty="0">
                <a:latin typeface="+mj-lt"/>
              </a:rPr>
              <a:t>The fee-for-service (FFS) payment system for nursing facility (NF) services will remain in effect during and after implementation of Community HealthChoices (CHC). </a:t>
            </a:r>
          </a:p>
          <a:p>
            <a:pPr>
              <a:spcBef>
                <a:spcPts val="1200"/>
              </a:spcBef>
            </a:pPr>
            <a:r>
              <a:rPr lang="en-US" sz="2400" dirty="0">
                <a:latin typeface="+mj-lt"/>
              </a:rPr>
              <a:t>The Department of Human Services (DHS) will continue to set quarterly per diem rates for each nonpublic NF and annual per diem rates for each county NF provider.</a:t>
            </a:r>
          </a:p>
          <a:p>
            <a:pPr>
              <a:spcBef>
                <a:spcPts val="1200"/>
              </a:spcBef>
            </a:pPr>
            <a:r>
              <a:rPr lang="en-US" sz="2400" dirty="0">
                <a:latin typeface="+mj-lt"/>
              </a:rPr>
              <a:t>NFs shall continue to submit cost reports and case-mix index (CMI) reports.</a:t>
            </a:r>
          </a:p>
          <a:p>
            <a:pPr>
              <a:spcBef>
                <a:spcPts val="1200"/>
              </a:spcBef>
            </a:pPr>
            <a:r>
              <a:rPr lang="en-US" sz="2400" dirty="0">
                <a:latin typeface="+mj-lt"/>
              </a:rPr>
              <a:t>Field Operations will continue to monitor:</a:t>
            </a:r>
          </a:p>
          <a:p>
            <a:pPr lvl="1">
              <a:spcBef>
                <a:spcPts val="1200"/>
              </a:spcBef>
            </a:pPr>
            <a:r>
              <a:rPr lang="en-US" dirty="0">
                <a:latin typeface="+mj-lt"/>
              </a:rPr>
              <a:t>Minimum Data Set</a:t>
            </a:r>
          </a:p>
          <a:p>
            <a:pPr lvl="1">
              <a:spcBef>
                <a:spcPts val="1200"/>
              </a:spcBef>
            </a:pPr>
            <a:r>
              <a:rPr lang="en-US" dirty="0">
                <a:latin typeface="+mj-lt"/>
              </a:rPr>
              <a:t>Preadmission Screening and Resident Review</a:t>
            </a:r>
          </a:p>
          <a:p>
            <a:pPr lvl="1">
              <a:spcBef>
                <a:spcPts val="1200"/>
              </a:spcBef>
            </a:pPr>
            <a:r>
              <a:rPr lang="en-US" dirty="0">
                <a:latin typeface="+mj-lt"/>
              </a:rPr>
              <a:t>Medical Assistance (MA) billing until CHC start date</a:t>
            </a:r>
          </a:p>
          <a:p>
            <a:pPr lvl="1">
              <a:spcBef>
                <a:spcPts val="1200"/>
              </a:spcBef>
            </a:pPr>
            <a:endParaRPr lang="en-US"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a:t>
            </a:fld>
            <a:endParaRPr lang="en-US" dirty="0"/>
          </a:p>
        </p:txBody>
      </p:sp>
    </p:spTree>
    <p:extLst>
      <p:ext uri="{BB962C8B-B14F-4D97-AF65-F5344CB8AC3E}">
        <p14:creationId xmlns:p14="http://schemas.microsoft.com/office/powerpoint/2010/main" val="24107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a:p>
            <a:pPr marL="0" indent="0">
              <a:buNone/>
            </a:pPr>
            <a:endParaRPr lang="en-US" sz="1800" dirty="0">
              <a:latin typeface="+mj-lt"/>
            </a:endParaRPr>
          </a:p>
          <a:p>
            <a:pPr>
              <a:lnSpc>
                <a:spcPct val="100000"/>
              </a:lnSpc>
              <a:spcBef>
                <a:spcPts val="2400"/>
              </a:spcBef>
            </a:pPr>
            <a:r>
              <a:rPr lang="en-US" sz="2400" dirty="0">
                <a:latin typeface="+mj-lt"/>
              </a:rPr>
              <a:t>The CHC-MCO must conduct needs assessments according to the agreement with DHS; they will use the NF completed Minimum Data Set (MDS) instead of the </a:t>
            </a:r>
            <a:r>
              <a:rPr lang="en-US" sz="2400" dirty="0" err="1">
                <a:latin typeface="+mj-lt"/>
              </a:rPr>
              <a:t>InterRAI</a:t>
            </a:r>
            <a:r>
              <a:rPr lang="en-US" sz="2400" dirty="0">
                <a:latin typeface="+mj-lt"/>
              </a:rPr>
              <a:t> Home Care assessment. The CHC-MCO will use this information in conjunction with NF staff to develop a participant’s PCSP.</a:t>
            </a:r>
          </a:p>
          <a:p>
            <a:pPr>
              <a:lnSpc>
                <a:spcPct val="100000"/>
              </a:lnSpc>
              <a:spcBef>
                <a:spcPts val="2400"/>
              </a:spcBef>
            </a:pPr>
            <a:r>
              <a:rPr lang="en-US" sz="2400" dirty="0">
                <a:latin typeface="+mj-lt"/>
              </a:rPr>
              <a:t>NFs will continue to conduct assessments of a resident's needs, strengths, goals, life history and preferences using the Centers for Medicare &amp; Medicaid Services’ (CMS) Minimum Data Set, see 42 CFR 483.20 (relating to resident assessment).  The NF uses this information to develop a resident’s comprehensive person-centered care plan.</a:t>
            </a:r>
          </a:p>
          <a:p>
            <a:pPr>
              <a:lnSpc>
                <a:spcPct val="100000"/>
              </a:lnSpc>
              <a:spcBef>
                <a:spcPts val="2400"/>
              </a:spcBef>
            </a:pPr>
            <a:r>
              <a:rPr lang="en-US" sz="2400" dirty="0">
                <a:latin typeface="+mj-lt"/>
              </a:rPr>
              <a:t>The CHC-MCO and the NF need to coordinate a participant’s PCSP and comprehensive person-centered care plan. </a:t>
            </a:r>
          </a:p>
        </p:txBody>
      </p:sp>
      <p:sp>
        <p:nvSpPr>
          <p:cNvPr id="2" name="Slide Number Placeholder 1"/>
          <p:cNvSpPr>
            <a:spLocks noGrp="1"/>
          </p:cNvSpPr>
          <p:nvPr>
            <p:ph type="sldNum" sz="quarter" idx="12"/>
          </p:nvPr>
        </p:nvSpPr>
        <p:spPr/>
        <p:txBody>
          <a:bodyPr/>
          <a:lstStyle/>
          <a:p>
            <a:fld id="{C85EB908-D14B-4B79-9273-27B0AA618532}" type="slidenum">
              <a:rPr lang="en-US" smtClean="0"/>
              <a:t>20</a:t>
            </a:fld>
            <a:endParaRPr lang="en-US" dirty="0"/>
          </a:p>
        </p:txBody>
      </p:sp>
    </p:spTree>
    <p:extLst>
      <p:ext uri="{BB962C8B-B14F-4D97-AF65-F5344CB8AC3E}">
        <p14:creationId xmlns:p14="http://schemas.microsoft.com/office/powerpoint/2010/main" val="146417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3809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a:p>
            <a:pPr marL="0" indent="0">
              <a:buNone/>
            </a:pPr>
            <a:r>
              <a:rPr lang="en-US" sz="2400" dirty="0">
                <a:solidFill>
                  <a:srgbClr val="5B9BD5"/>
                </a:solidFill>
                <a:latin typeface="Arial Black" panose="020B0A04020102020204" pitchFamily="34" charset="0"/>
              </a:rPr>
              <a:t>Nursing Home Transition (NHT)</a:t>
            </a:r>
          </a:p>
          <a:p>
            <a:pPr>
              <a:lnSpc>
                <a:spcPct val="100000"/>
              </a:lnSpc>
              <a:spcBef>
                <a:spcPts val="2400"/>
              </a:spcBef>
            </a:pPr>
            <a:r>
              <a:rPr lang="en-US" sz="2400" dirty="0">
                <a:latin typeface="+mj-lt"/>
              </a:rPr>
              <a:t>CHC-MCOs must provide NHT activities to participants residing in NFs who express a desire to move back to their homes or other community-based settings.</a:t>
            </a:r>
          </a:p>
          <a:p>
            <a:pPr>
              <a:lnSpc>
                <a:spcPct val="100000"/>
              </a:lnSpc>
              <a:spcBef>
                <a:spcPts val="2400"/>
              </a:spcBef>
            </a:pPr>
            <a:r>
              <a:rPr lang="en-US" sz="2400" dirty="0">
                <a:latin typeface="+mj-lt"/>
              </a:rPr>
              <a:t>NF requirements under 42 CFR 483.15(c)(7) state that a facility must provide and document sufficient preparation and orientation to residents to ensure safe and orderly transfer or discharge from the facility. This orientation must be provided in a form and manner that the resident can understand.</a:t>
            </a:r>
          </a:p>
          <a:p>
            <a:pPr>
              <a:lnSpc>
                <a:spcPct val="100000"/>
              </a:lnSpc>
              <a:spcBef>
                <a:spcPts val="2400"/>
              </a:spcBef>
            </a:pPr>
            <a:r>
              <a:rPr lang="en-US" sz="2400" dirty="0">
                <a:latin typeface="+mj-lt"/>
              </a:rPr>
              <a:t>NF, MCO SC &amp; NHT entity will work together to coordinate all necessary services for transition.</a:t>
            </a:r>
          </a:p>
        </p:txBody>
      </p:sp>
      <p:sp>
        <p:nvSpPr>
          <p:cNvPr id="2" name="Slide Number Placeholder 1"/>
          <p:cNvSpPr>
            <a:spLocks noGrp="1"/>
          </p:cNvSpPr>
          <p:nvPr>
            <p:ph type="sldNum" sz="quarter" idx="12"/>
          </p:nvPr>
        </p:nvSpPr>
        <p:spPr/>
        <p:txBody>
          <a:bodyPr/>
          <a:lstStyle/>
          <a:p>
            <a:fld id="{C85EB908-D14B-4B79-9273-27B0AA618532}" type="slidenum">
              <a:rPr lang="en-US" smtClean="0"/>
              <a:t>21</a:t>
            </a:fld>
            <a:endParaRPr lang="en-US" dirty="0"/>
          </a:p>
        </p:txBody>
      </p:sp>
      <p:sp>
        <p:nvSpPr>
          <p:cNvPr id="3" name="Rectangle 2"/>
          <p:cNvSpPr/>
          <p:nvPr/>
        </p:nvSpPr>
        <p:spPr>
          <a:xfrm>
            <a:off x="590550" y="5266631"/>
            <a:ext cx="10546702" cy="830997"/>
          </a:xfrm>
          <a:prstGeom prst="rect">
            <a:avLst/>
          </a:prstGeom>
          <a:solidFill>
            <a:schemeClr val="accent6">
              <a:lumMod val="60000"/>
              <a:lumOff val="40000"/>
            </a:schemeClr>
          </a:solidFill>
        </p:spPr>
        <p:txBody>
          <a:bodyPr wrap="square">
            <a:spAutoFit/>
          </a:bodyPr>
          <a:lstStyle/>
          <a:p>
            <a:pPr>
              <a:spcBef>
                <a:spcPts val="2400"/>
              </a:spcBef>
            </a:pPr>
            <a:r>
              <a:rPr lang="en-US" sz="2400" b="1" dirty="0">
                <a:solidFill>
                  <a:srgbClr val="002060"/>
                </a:solidFill>
              </a:rPr>
              <a:t>Lessons Learned </a:t>
            </a:r>
            <a:r>
              <a:rPr lang="en-US" sz="2400" dirty="0">
                <a:solidFill>
                  <a:srgbClr val="002060"/>
                </a:solidFill>
              </a:rPr>
              <a:t>– Provide more training to NFs and change timing for eligibility determination.</a:t>
            </a:r>
          </a:p>
        </p:txBody>
      </p:sp>
    </p:spTree>
    <p:extLst>
      <p:ext uri="{BB962C8B-B14F-4D97-AF65-F5344CB8AC3E}">
        <p14:creationId xmlns:p14="http://schemas.microsoft.com/office/powerpoint/2010/main" val="314532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Behavioral Health</a:t>
            </a:r>
            <a:endParaRPr lang="en-US" sz="2400" dirty="0">
              <a:latin typeface="+mj-lt"/>
            </a:endParaRPr>
          </a:p>
          <a:p>
            <a:r>
              <a:rPr lang="en-US" sz="2400" dirty="0">
                <a:latin typeface="+mj-lt"/>
              </a:rPr>
              <a:t>All CHC participants will be covered by behavioral health (BH) managed care through the existing BH-MCOs.</a:t>
            </a:r>
          </a:p>
          <a:p>
            <a:pPr lvl="1"/>
            <a:r>
              <a:rPr lang="en-US" sz="2000" dirty="0">
                <a:latin typeface="+mj-lt"/>
              </a:rPr>
              <a:t>Similar to PH-MCOs and CHCs, BH-MCOs establish provider networks </a:t>
            </a:r>
          </a:p>
          <a:p>
            <a:pPr lvl="1"/>
            <a:r>
              <a:rPr lang="en-US" sz="2000" dirty="0">
                <a:latin typeface="+mj-lt"/>
              </a:rPr>
              <a:t>CHC Participants are:</a:t>
            </a:r>
          </a:p>
          <a:p>
            <a:pPr lvl="2"/>
            <a:r>
              <a:rPr lang="en-US" sz="1800" dirty="0">
                <a:latin typeface="+mj-lt"/>
              </a:rPr>
              <a:t>Auto-enrolled in a BH-MCO based on county of residence</a:t>
            </a:r>
          </a:p>
          <a:p>
            <a:pPr lvl="2"/>
            <a:r>
              <a:rPr lang="en-US" sz="1800" dirty="0">
                <a:latin typeface="+mj-lt"/>
              </a:rPr>
              <a:t>Offered a choice of BH providers within the BH-MCO</a:t>
            </a:r>
          </a:p>
          <a:p>
            <a:pPr lvl="2"/>
            <a:r>
              <a:rPr lang="en-US" sz="1800" dirty="0">
                <a:latin typeface="+mj-lt"/>
              </a:rPr>
              <a:t>Eligible to receive covered services through assigned BH-MCO</a:t>
            </a:r>
          </a:p>
          <a:p>
            <a:r>
              <a:rPr lang="en-US" sz="2400" dirty="0">
                <a:latin typeface="+mj-lt"/>
              </a:rPr>
              <a:t>Behavioral health is a component of the PCSP.</a:t>
            </a:r>
          </a:p>
          <a:p>
            <a:pPr>
              <a:lnSpc>
                <a:spcPct val="100000"/>
              </a:lnSpc>
              <a:spcBef>
                <a:spcPts val="2400"/>
              </a:spcBef>
            </a:pPr>
            <a:r>
              <a:rPr lang="en-US" sz="2400" dirty="0">
                <a:latin typeface="+mj-lt"/>
              </a:rPr>
              <a:t>CHC-MCOs will have a BH coordinator to monitor for compliance with the agreement and coordinate participant care needs with BH-MCOs.</a:t>
            </a:r>
          </a:p>
        </p:txBody>
      </p:sp>
      <p:sp>
        <p:nvSpPr>
          <p:cNvPr id="2" name="Slide Number Placeholder 1"/>
          <p:cNvSpPr>
            <a:spLocks noGrp="1"/>
          </p:cNvSpPr>
          <p:nvPr>
            <p:ph type="sldNum" sz="quarter" idx="12"/>
          </p:nvPr>
        </p:nvSpPr>
        <p:spPr/>
        <p:txBody>
          <a:bodyPr/>
          <a:lstStyle/>
          <a:p>
            <a:fld id="{C85EB908-D14B-4B79-9273-27B0AA618532}" type="slidenum">
              <a:rPr lang="en-US" smtClean="0"/>
              <a:t>22</a:t>
            </a:fld>
            <a:endParaRPr lang="en-US" dirty="0"/>
          </a:p>
        </p:txBody>
      </p:sp>
    </p:spTree>
    <p:extLst>
      <p:ext uri="{BB962C8B-B14F-4D97-AF65-F5344CB8AC3E}">
        <p14:creationId xmlns:p14="http://schemas.microsoft.com/office/powerpoint/2010/main" val="175914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Behavioral Health</a:t>
            </a:r>
          </a:p>
          <a:p>
            <a:pPr marL="0" indent="0">
              <a:buNone/>
            </a:pPr>
            <a:r>
              <a:rPr lang="en-US" sz="2400" dirty="0">
                <a:latin typeface="+mj-lt"/>
              </a:rPr>
              <a:t>The CHC-MCO BH coordinator is a BH professional located in PA who:</a:t>
            </a:r>
          </a:p>
          <a:p>
            <a:pPr>
              <a:lnSpc>
                <a:spcPct val="100000"/>
              </a:lnSpc>
              <a:spcBef>
                <a:spcPts val="2400"/>
              </a:spcBef>
            </a:pPr>
            <a:r>
              <a:rPr lang="en-US" sz="2400" dirty="0">
                <a:latin typeface="+mj-lt"/>
              </a:rPr>
              <a:t>Is knowledgeable of the BH Managed Care Agreement and coordinates with the BH-MCOs to carry out the requirements</a:t>
            </a:r>
          </a:p>
          <a:p>
            <a:pPr>
              <a:lnSpc>
                <a:spcPct val="100000"/>
              </a:lnSpc>
              <a:spcBef>
                <a:spcPts val="600"/>
              </a:spcBef>
            </a:pPr>
            <a:r>
              <a:rPr lang="en-US" sz="2400" dirty="0">
                <a:latin typeface="+mj-lt"/>
              </a:rPr>
              <a:t>Coordinates participants care needs with BH providers</a:t>
            </a:r>
          </a:p>
          <a:p>
            <a:pPr>
              <a:lnSpc>
                <a:spcPct val="100000"/>
              </a:lnSpc>
              <a:spcBef>
                <a:spcPts val="600"/>
              </a:spcBef>
            </a:pPr>
            <a:r>
              <a:rPr lang="en-US" sz="2400" dirty="0">
                <a:latin typeface="+mj-lt"/>
              </a:rPr>
              <a:t>Coordinates behavioral care with medically necessary physical health services.</a:t>
            </a:r>
          </a:p>
          <a:p>
            <a:pPr>
              <a:lnSpc>
                <a:spcPct val="100000"/>
              </a:lnSpc>
              <a:spcBef>
                <a:spcPts val="600"/>
              </a:spcBef>
            </a:pPr>
            <a:r>
              <a:rPr lang="en-US" sz="2400" dirty="0">
                <a:latin typeface="+mj-lt"/>
              </a:rPr>
              <a:t>Primary Care:</a:t>
            </a:r>
          </a:p>
          <a:p>
            <a:pPr lvl="1">
              <a:lnSpc>
                <a:spcPct val="100000"/>
              </a:lnSpc>
              <a:spcBef>
                <a:spcPts val="600"/>
              </a:spcBef>
            </a:pPr>
            <a:r>
              <a:rPr lang="en-US" sz="2000" dirty="0">
                <a:latin typeface="+mj-lt"/>
              </a:rPr>
              <a:t>Identifies best practices for BH in a primary care setting</a:t>
            </a:r>
          </a:p>
          <a:p>
            <a:pPr lvl="1">
              <a:lnSpc>
                <a:spcPct val="100000"/>
              </a:lnSpc>
              <a:spcBef>
                <a:spcPts val="600"/>
              </a:spcBef>
            </a:pPr>
            <a:r>
              <a:rPr lang="en-US" sz="2000" dirty="0">
                <a:latin typeface="+mj-lt"/>
              </a:rPr>
              <a:t>Develops processes to coordinate BH care between primary care practitioners and BH providers</a:t>
            </a:r>
          </a:p>
          <a:p>
            <a:pPr lvl="1">
              <a:lnSpc>
                <a:spcPct val="100000"/>
              </a:lnSpc>
              <a:spcBef>
                <a:spcPts val="2400"/>
              </a:spcBef>
            </a:pPr>
            <a:endParaRPr lang="en-US" sz="2000" dirty="0">
              <a:latin typeface="+mj-lt"/>
            </a:endParaRPr>
          </a:p>
          <a:p>
            <a:pPr lvl="1">
              <a:lnSpc>
                <a:spcPct val="100000"/>
              </a:lnSpc>
              <a:spcBef>
                <a:spcPts val="2400"/>
              </a:spcBef>
            </a:pPr>
            <a:endParaRPr lang="en-US" sz="2000" dirty="0">
              <a:latin typeface="+mj-lt"/>
            </a:endParaRPr>
          </a:p>
          <a:p>
            <a:pPr marL="0" indent="0" algn="ctr">
              <a:lnSpc>
                <a:spcPct val="100000"/>
              </a:lnSpc>
              <a:spcBef>
                <a:spcPts val="2400"/>
              </a:spcBef>
              <a:buNone/>
            </a:pPr>
            <a:endParaRPr lang="en-US" sz="2400" dirty="0">
              <a:solidFill>
                <a:srgbClr val="FF0000"/>
              </a:solidFill>
              <a:latin typeface="+mj-lt"/>
            </a:endParaRP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23</a:t>
            </a:fld>
            <a:endParaRPr lang="en-US" dirty="0"/>
          </a:p>
        </p:txBody>
      </p:sp>
      <p:sp>
        <p:nvSpPr>
          <p:cNvPr id="3" name="Rectangle 2"/>
          <p:cNvSpPr/>
          <p:nvPr/>
        </p:nvSpPr>
        <p:spPr>
          <a:xfrm>
            <a:off x="690465" y="5527497"/>
            <a:ext cx="10543592" cy="461665"/>
          </a:xfrm>
          <a:prstGeom prst="rect">
            <a:avLst/>
          </a:prstGeom>
          <a:solidFill>
            <a:schemeClr val="accent6">
              <a:lumMod val="60000"/>
              <a:lumOff val="40000"/>
            </a:schemeClr>
          </a:solidFill>
        </p:spPr>
        <p:txBody>
          <a:bodyPr wrap="square">
            <a:spAutoFit/>
          </a:bodyPr>
          <a:lstStyle/>
          <a:p>
            <a:pPr marL="112713" lvl="1">
              <a:spcBef>
                <a:spcPts val="2400"/>
              </a:spcBef>
            </a:pPr>
            <a:r>
              <a:rPr lang="en-US" sz="2400" b="1" dirty="0">
                <a:solidFill>
                  <a:srgbClr val="002060"/>
                </a:solidFill>
              </a:rPr>
              <a:t>Lessons Learned </a:t>
            </a:r>
            <a:r>
              <a:rPr lang="en-US" sz="2400" dirty="0">
                <a:solidFill>
                  <a:srgbClr val="002060"/>
                </a:solidFill>
              </a:rPr>
              <a:t>– Additional education from BH-MCOs &amp; CHC-MCOs</a:t>
            </a:r>
          </a:p>
        </p:txBody>
      </p:sp>
    </p:spTree>
    <p:extLst>
      <p:ext uri="{BB962C8B-B14F-4D97-AF65-F5344CB8AC3E}">
        <p14:creationId xmlns:p14="http://schemas.microsoft.com/office/powerpoint/2010/main" val="196060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5C0C-CE0C-4CC6-B13B-AB928352C22F}"/>
              </a:ext>
            </a:extLst>
          </p:cNvPr>
          <p:cNvSpPr>
            <a:spLocks noGrp="1"/>
          </p:cNvSpPr>
          <p:nvPr>
            <p:ph type="title"/>
          </p:nvPr>
        </p:nvSpPr>
        <p:spPr/>
        <p:txBody>
          <a:bodyPr/>
          <a:lstStyle/>
          <a:p>
            <a:r>
              <a:rPr lang="en-US" sz="3200" dirty="0">
                <a:solidFill>
                  <a:srgbClr val="002060"/>
                </a:solidFill>
                <a:latin typeface="Arial Black" panose="020B0A04020102020204" pitchFamily="34" charset="0"/>
              </a:rPr>
              <a:t>BH-MCOs</a:t>
            </a:r>
            <a:br>
              <a:rPr lang="en-US" dirty="0">
                <a:solidFill>
                  <a:srgbClr val="002060"/>
                </a:solidFill>
              </a:rPr>
            </a:br>
            <a:endParaRPr lang="en-US" dirty="0">
              <a:solidFill>
                <a:srgbClr val="002060"/>
              </a:solidFill>
            </a:endParaRPr>
          </a:p>
        </p:txBody>
      </p:sp>
      <p:sp>
        <p:nvSpPr>
          <p:cNvPr id="3" name="Content Placeholder 2">
            <a:extLst>
              <a:ext uri="{FF2B5EF4-FFF2-40B4-BE49-F238E27FC236}">
                <a16:creationId xmlns:a16="http://schemas.microsoft.com/office/drawing/2014/main" id="{3E95AB1B-AA09-4200-A235-B888CBC9473F}"/>
              </a:ext>
            </a:extLst>
          </p:cNvPr>
          <p:cNvSpPr>
            <a:spLocks noGrp="1"/>
          </p:cNvSpPr>
          <p:nvPr>
            <p:ph idx="1"/>
          </p:nvPr>
        </p:nvSpPr>
        <p:spPr>
          <a:xfrm>
            <a:off x="819346" y="886506"/>
            <a:ext cx="10515600" cy="5191671"/>
          </a:xfrm>
        </p:spPr>
        <p:txBody>
          <a:bodyPr>
            <a:normAutofit lnSpcReduction="10000"/>
          </a:bodyPr>
          <a:lstStyle/>
          <a:p>
            <a:pPr lvl="0"/>
            <a:endParaRPr lang="en-US" b="1" dirty="0"/>
          </a:p>
          <a:p>
            <a:pPr marL="0" lvl="0" indent="0">
              <a:buNone/>
            </a:pPr>
            <a:r>
              <a:rPr lang="en-US" sz="2400" b="1" dirty="0">
                <a:latin typeface="+mj-lt"/>
              </a:rPr>
              <a:t>Community Care Behavioral Health</a:t>
            </a:r>
            <a:r>
              <a:rPr lang="en-US" sz="2400" dirty="0">
                <a:latin typeface="+mj-lt"/>
              </a:rPr>
              <a:t> </a:t>
            </a:r>
          </a:p>
          <a:p>
            <a:pPr marL="0" lvl="0" indent="0">
              <a:buNone/>
            </a:pPr>
            <a:r>
              <a:rPr lang="en-US" sz="2000" dirty="0">
                <a:latin typeface="+mj-lt"/>
              </a:rPr>
              <a:t>Adams, Berks, Bradford, Cameron, Carbon, Centre, Clarion, Clearfield, </a:t>
            </a:r>
          </a:p>
          <a:p>
            <a:pPr marL="0" lvl="0" indent="0">
              <a:buNone/>
            </a:pPr>
            <a:r>
              <a:rPr lang="en-US" sz="2000" dirty="0">
                <a:latin typeface="+mj-lt"/>
              </a:rPr>
              <a:t>Clinton, Columbia, Elk, Erie, Forest, Huntingdon, Jefferson, Juniata, </a:t>
            </a:r>
          </a:p>
          <a:p>
            <a:pPr marL="0" lvl="0" indent="0">
              <a:buNone/>
            </a:pPr>
            <a:r>
              <a:rPr lang="en-US" sz="2000" dirty="0">
                <a:latin typeface="+mj-lt"/>
              </a:rPr>
              <a:t>Lackawanna, Luzerne, Lycoming, McKean, Mifflin, Monroe, Montour, </a:t>
            </a:r>
          </a:p>
          <a:p>
            <a:pPr marL="0" lvl="0" indent="0">
              <a:buNone/>
            </a:pPr>
            <a:r>
              <a:rPr lang="en-US" sz="2000" dirty="0">
                <a:latin typeface="+mj-lt"/>
              </a:rPr>
              <a:t>Northumberland, Pike, Potter, Schuylkill, Snyder, Sullivan, Susquehanna, </a:t>
            </a:r>
          </a:p>
          <a:p>
            <a:pPr marL="0" lvl="0" indent="0">
              <a:buNone/>
            </a:pPr>
            <a:r>
              <a:rPr lang="en-US" sz="2000" dirty="0">
                <a:latin typeface="+mj-lt"/>
              </a:rPr>
              <a:t>Tioga, Union, Warren, Wayne, Wyoming, York</a:t>
            </a:r>
          </a:p>
          <a:p>
            <a:pPr marL="0" lvl="0" indent="0">
              <a:buNone/>
            </a:pPr>
            <a:r>
              <a:rPr lang="en-US" sz="2400" b="1" dirty="0">
                <a:latin typeface="+mj-lt"/>
              </a:rPr>
              <a:t>Magellan Behavioral Health</a:t>
            </a:r>
            <a:endParaRPr lang="en-US" sz="2400" dirty="0">
              <a:latin typeface="+mj-lt"/>
            </a:endParaRPr>
          </a:p>
          <a:p>
            <a:pPr marL="0" lvl="0" indent="0">
              <a:buNone/>
            </a:pPr>
            <a:r>
              <a:rPr lang="en-US" sz="2000" dirty="0">
                <a:latin typeface="+mj-lt"/>
              </a:rPr>
              <a:t>Lehigh, Northampton</a:t>
            </a:r>
          </a:p>
          <a:p>
            <a:pPr marL="0" lvl="0" indent="0">
              <a:buNone/>
            </a:pPr>
            <a:r>
              <a:rPr lang="en-US" sz="2400" b="1" dirty="0" err="1">
                <a:latin typeface="+mj-lt"/>
              </a:rPr>
              <a:t>PerformCare</a:t>
            </a:r>
            <a:endParaRPr lang="en-US" sz="2400" b="1" dirty="0">
              <a:latin typeface="+mj-lt"/>
            </a:endParaRPr>
          </a:p>
          <a:p>
            <a:pPr marL="0" lvl="0" indent="0">
              <a:buNone/>
            </a:pPr>
            <a:r>
              <a:rPr lang="en-US" sz="2000" dirty="0">
                <a:latin typeface="+mj-lt"/>
              </a:rPr>
              <a:t>Cumberland, Dauphin, Franklin, Fulton, Lancaster, Lebanon, Perry</a:t>
            </a:r>
          </a:p>
          <a:p>
            <a:pPr marL="0" lvl="0" indent="0">
              <a:buNone/>
            </a:pPr>
            <a:r>
              <a:rPr lang="en-US" sz="2400" b="1" dirty="0">
                <a:latin typeface="+mj-lt"/>
              </a:rPr>
              <a:t>Value Behavioral Health/Beacon Health Options</a:t>
            </a:r>
          </a:p>
          <a:p>
            <a:pPr marL="0" lvl="0" indent="0">
              <a:buNone/>
            </a:pPr>
            <a:r>
              <a:rPr lang="en-US" sz="2000" dirty="0">
                <a:latin typeface="+mj-lt"/>
              </a:rPr>
              <a:t>Crawford, Mercer, Venango</a:t>
            </a:r>
            <a:r>
              <a:rPr lang="en-US" sz="2000" b="1" dirty="0">
                <a:latin typeface="+mj-lt"/>
              </a:rPr>
              <a:t> </a:t>
            </a:r>
          </a:p>
          <a:p>
            <a:pPr marL="0" indent="0">
              <a:buNone/>
            </a:pPr>
            <a:endParaRPr lang="en-US" sz="2400" dirty="0">
              <a:latin typeface="+mj-lt"/>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1576921-4544-4448-B943-1735C9C996C4}"/>
              </a:ext>
            </a:extLst>
          </p:cNvPr>
          <p:cNvSpPr>
            <a:spLocks noGrp="1"/>
          </p:cNvSpPr>
          <p:nvPr>
            <p:ph type="sldNum" sz="quarter" idx="12"/>
          </p:nvPr>
        </p:nvSpPr>
        <p:spPr/>
        <p:txBody>
          <a:bodyPr/>
          <a:lstStyle/>
          <a:p>
            <a:fld id="{C85EB908-D14B-4B79-9273-27B0AA618532}" type="slidenum">
              <a:rPr lang="en-US" smtClean="0"/>
              <a:t>24</a:t>
            </a:fld>
            <a:endParaRPr lang="en-US" dirty="0"/>
          </a:p>
        </p:txBody>
      </p:sp>
      <p:pic>
        <p:nvPicPr>
          <p:cNvPr id="5" name="Picture 4"/>
          <p:cNvPicPr>
            <a:picLocks noChangeAspect="1"/>
          </p:cNvPicPr>
          <p:nvPr/>
        </p:nvPicPr>
        <p:blipFill>
          <a:blip r:embed="rId3"/>
          <a:stretch>
            <a:fillRect/>
          </a:stretch>
        </p:blipFill>
        <p:spPr>
          <a:xfrm>
            <a:off x="7399296" y="1223355"/>
            <a:ext cx="2987836" cy="751156"/>
          </a:xfrm>
          <a:prstGeom prst="rect">
            <a:avLst/>
          </a:prstGeom>
        </p:spPr>
      </p:pic>
      <p:pic>
        <p:nvPicPr>
          <p:cNvPr id="8" name="Picture 7"/>
          <p:cNvPicPr>
            <a:picLocks noChangeAspect="1"/>
          </p:cNvPicPr>
          <p:nvPr/>
        </p:nvPicPr>
        <p:blipFill>
          <a:blip r:embed="rId4"/>
          <a:stretch>
            <a:fillRect/>
          </a:stretch>
        </p:blipFill>
        <p:spPr>
          <a:xfrm>
            <a:off x="7526377" y="3725610"/>
            <a:ext cx="2860755" cy="1175165"/>
          </a:xfrm>
          <a:prstGeom prst="rect">
            <a:avLst/>
          </a:prstGeom>
        </p:spPr>
      </p:pic>
    </p:spTree>
    <p:extLst>
      <p:ext uri="{BB962C8B-B14F-4D97-AF65-F5344CB8AC3E}">
        <p14:creationId xmlns:p14="http://schemas.microsoft.com/office/powerpoint/2010/main" val="36264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BA11-08D4-4502-9FD3-BAEA14CB5826}"/>
              </a:ext>
            </a:extLst>
          </p:cNvPr>
          <p:cNvSpPr>
            <a:spLocks noGrp="1"/>
          </p:cNvSpPr>
          <p:nvPr>
            <p:ph type="title"/>
          </p:nvPr>
        </p:nvSpPr>
        <p:spPr/>
        <p:txBody>
          <a:bodyPr>
            <a:normAutofit/>
          </a:bodyPr>
          <a:lstStyle/>
          <a:p>
            <a:r>
              <a:rPr lang="en-US" sz="3200" dirty="0">
                <a:solidFill>
                  <a:srgbClr val="002060"/>
                </a:solidFill>
                <a:latin typeface="Arial Black" panose="020B0A04020102020204" pitchFamily="34" charset="0"/>
                <a:cs typeface="Arial" panose="020B0604020202020204" pitchFamily="34" charset="0"/>
              </a:rPr>
              <a:t>BH Services</a:t>
            </a:r>
          </a:p>
        </p:txBody>
      </p:sp>
      <p:sp>
        <p:nvSpPr>
          <p:cNvPr id="3" name="Content Placeholder 2">
            <a:extLst>
              <a:ext uri="{FF2B5EF4-FFF2-40B4-BE49-F238E27FC236}">
                <a16:creationId xmlns:a16="http://schemas.microsoft.com/office/drawing/2014/main" id="{159EE056-D83F-4616-98A4-DD74E17CA8BE}"/>
              </a:ext>
            </a:extLst>
          </p:cNvPr>
          <p:cNvSpPr>
            <a:spLocks noGrp="1"/>
          </p:cNvSpPr>
          <p:nvPr>
            <p:ph sz="half" idx="1"/>
          </p:nvPr>
        </p:nvSpPr>
        <p:spPr>
          <a:xfrm>
            <a:off x="838200" y="1460665"/>
            <a:ext cx="5181600" cy="4488873"/>
          </a:xfrm>
        </p:spPr>
        <p:txBody>
          <a:bodyPr>
            <a:normAutofit/>
          </a:bodyPr>
          <a:lstStyle/>
          <a:p>
            <a:pPr marL="0" lvl="0" indent="0">
              <a:buNone/>
            </a:pPr>
            <a:r>
              <a:rPr lang="en-US" sz="2400" b="1" dirty="0">
                <a:solidFill>
                  <a:schemeClr val="accent1">
                    <a:lumMod val="75000"/>
                  </a:schemeClr>
                </a:solidFill>
                <a:latin typeface="Arial Black" panose="020B0A04020102020204" pitchFamily="34" charset="0"/>
                <a:cs typeface="Arial" panose="020B0604020202020204" pitchFamily="34" charset="0"/>
              </a:rPr>
              <a:t>State Plan Services</a:t>
            </a:r>
          </a:p>
          <a:p>
            <a:pPr lvl="0"/>
            <a:r>
              <a:rPr lang="en-US" sz="2600" dirty="0" err="1">
                <a:latin typeface="+mj-lt"/>
                <a:cs typeface="Arial" panose="020B0604020202020204" pitchFamily="34" charset="0"/>
              </a:rPr>
              <a:t>Clozaril</a:t>
            </a:r>
            <a:r>
              <a:rPr lang="en-US" sz="2600" dirty="0">
                <a:latin typeface="+mj-lt"/>
                <a:cs typeface="Arial" panose="020B0604020202020204" pitchFamily="34" charset="0"/>
              </a:rPr>
              <a:t> Support	</a:t>
            </a:r>
          </a:p>
          <a:p>
            <a:pPr lvl="0"/>
            <a:r>
              <a:rPr lang="en-US" sz="2600" dirty="0">
                <a:latin typeface="+mj-lt"/>
                <a:cs typeface="Arial" panose="020B0604020202020204" pitchFamily="34" charset="0"/>
              </a:rPr>
              <a:t>Methadone Maintenance</a:t>
            </a:r>
          </a:p>
          <a:p>
            <a:r>
              <a:rPr lang="en-US" sz="2600" dirty="0">
                <a:latin typeface="+mj-lt"/>
                <a:cs typeface="Arial" panose="020B0604020202020204" pitchFamily="34" charset="0"/>
              </a:rPr>
              <a:t>Drug and Alcohol Outpatient</a:t>
            </a:r>
          </a:p>
          <a:p>
            <a:pPr lvl="0"/>
            <a:r>
              <a:rPr lang="en-US" sz="2600" dirty="0">
                <a:latin typeface="+mj-lt"/>
                <a:cs typeface="Arial" panose="020B0604020202020204" pitchFamily="34" charset="0"/>
              </a:rPr>
              <a:t>Inpatient Psychiatric Hospital	</a:t>
            </a:r>
          </a:p>
          <a:p>
            <a:pPr lvl="0"/>
            <a:r>
              <a:rPr lang="en-US" sz="2600" dirty="0">
                <a:latin typeface="+mj-lt"/>
                <a:cs typeface="Arial" panose="020B0604020202020204" pitchFamily="34" charset="0"/>
              </a:rPr>
              <a:t>Inpatient Drug and Alcohol Detox and Rehabilitation</a:t>
            </a:r>
          </a:p>
          <a:p>
            <a:r>
              <a:rPr lang="en-US" sz="2600" dirty="0">
                <a:latin typeface="+mj-lt"/>
                <a:cs typeface="Arial" panose="020B0604020202020204" pitchFamily="34" charset="0"/>
              </a:rPr>
              <a:t>Outpatient Psychiatric Clinic</a:t>
            </a:r>
            <a:endParaRPr lang="en-US" dirty="0"/>
          </a:p>
          <a:p>
            <a:r>
              <a:rPr lang="en-US" sz="2600" dirty="0">
                <a:latin typeface="+mj-lt"/>
                <a:cs typeface="Arial" panose="020B0604020202020204" pitchFamily="34" charset="0"/>
              </a:rPr>
              <a:t>Psychiatric Partial Hospitalization</a:t>
            </a:r>
          </a:p>
          <a:p>
            <a:endParaRPr lang="en-US" sz="3600" dirty="0">
              <a:highlight>
                <a:srgbClr val="FFFF00"/>
              </a:highlight>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lvl="0"/>
            <a:endParaRPr lang="en-US" dirty="0"/>
          </a:p>
          <a:p>
            <a:pPr lvl="0"/>
            <a:endParaRPr lang="en-US" dirty="0"/>
          </a:p>
          <a:p>
            <a:pPr marL="0" indent="0">
              <a:buNone/>
            </a:pPr>
            <a:endParaRPr lang="en-US" dirty="0"/>
          </a:p>
        </p:txBody>
      </p:sp>
      <p:sp>
        <p:nvSpPr>
          <p:cNvPr id="11" name="Content Placeholder 10">
            <a:extLst>
              <a:ext uri="{FF2B5EF4-FFF2-40B4-BE49-F238E27FC236}">
                <a16:creationId xmlns:a16="http://schemas.microsoft.com/office/drawing/2014/main" id="{27050912-EEC9-4B8F-A233-C748664A4EFC}"/>
              </a:ext>
            </a:extLst>
          </p:cNvPr>
          <p:cNvSpPr>
            <a:spLocks noGrp="1"/>
          </p:cNvSpPr>
          <p:nvPr>
            <p:ph sz="half" idx="2"/>
          </p:nvPr>
        </p:nvSpPr>
        <p:spPr>
          <a:xfrm>
            <a:off x="6172200" y="1306286"/>
            <a:ext cx="5181600" cy="4870677"/>
          </a:xfrm>
        </p:spPr>
        <p:txBody>
          <a:bodyPr>
            <a:noAutofit/>
          </a:bodyPr>
          <a:lstStyle/>
          <a:p>
            <a:pPr marL="0" lvl="0" indent="0">
              <a:buNone/>
            </a:pPr>
            <a:endParaRPr lang="en-US" sz="2400" dirty="0">
              <a:latin typeface="+mj-lt"/>
              <a:cs typeface="Arial" panose="020B0604020202020204" pitchFamily="34" charset="0"/>
            </a:endParaRPr>
          </a:p>
          <a:p>
            <a:r>
              <a:rPr lang="en-US" sz="2400" dirty="0">
                <a:latin typeface="+mj-lt"/>
                <a:cs typeface="Arial" panose="020B0604020202020204" pitchFamily="34" charset="0"/>
              </a:rPr>
              <a:t>Peer Support Services</a:t>
            </a:r>
          </a:p>
          <a:p>
            <a:pPr lvl="0"/>
            <a:r>
              <a:rPr lang="en-US" sz="2400" dirty="0">
                <a:latin typeface="+mj-lt"/>
                <a:cs typeface="Arial" panose="020B0604020202020204" pitchFamily="34" charset="0"/>
              </a:rPr>
              <a:t>Mental Health Targeted Case Management (intensive case management, resource coordination, blended)</a:t>
            </a:r>
          </a:p>
          <a:p>
            <a:pPr lvl="0"/>
            <a:r>
              <a:rPr lang="en-US" sz="2400" dirty="0">
                <a:latin typeface="+mj-lt"/>
                <a:cs typeface="Arial" panose="020B0604020202020204" pitchFamily="34" charset="0"/>
              </a:rPr>
              <a:t>Laboratory and Diagnostic Services </a:t>
            </a:r>
          </a:p>
          <a:p>
            <a:pPr lvl="0"/>
            <a:r>
              <a:rPr lang="en-US" sz="2400" dirty="0">
                <a:latin typeface="+mj-lt"/>
                <a:cs typeface="Arial" panose="020B0604020202020204" pitchFamily="34" charset="0"/>
              </a:rPr>
              <a:t>Tobacco Cessation Counseling Services</a:t>
            </a:r>
          </a:p>
          <a:p>
            <a:pPr lvl="0"/>
            <a:r>
              <a:rPr lang="en-US" sz="2400" dirty="0">
                <a:latin typeface="+mj-lt"/>
                <a:cs typeface="Arial" panose="020B0604020202020204" pitchFamily="34" charset="0"/>
              </a:rPr>
              <a:t>Mental Health Crisis Intervention</a:t>
            </a:r>
          </a:p>
          <a:p>
            <a:pPr marL="0" lvl="0" indent="0">
              <a:buNone/>
            </a:pPr>
            <a:endParaRPr lang="en-US" sz="2400" dirty="0">
              <a:latin typeface="+mj-lt"/>
              <a:cs typeface="Arial" panose="020B0604020202020204" pitchFamily="34" charset="0"/>
            </a:endParaRPr>
          </a:p>
          <a:p>
            <a:pPr marL="0" lvl="0" indent="0">
              <a:buNone/>
            </a:pPr>
            <a:endParaRPr lang="en-US" sz="2400" dirty="0">
              <a:latin typeface="+mj-lt"/>
              <a:cs typeface="Arial" panose="020B0604020202020204" pitchFamily="34" charset="0"/>
            </a:endParaRPr>
          </a:p>
        </p:txBody>
      </p:sp>
      <p:sp>
        <p:nvSpPr>
          <p:cNvPr id="4" name="Slide Number Placeholder 3">
            <a:extLst>
              <a:ext uri="{FF2B5EF4-FFF2-40B4-BE49-F238E27FC236}">
                <a16:creationId xmlns:a16="http://schemas.microsoft.com/office/drawing/2014/main" id="{06AD049E-FEFD-4796-8B38-18ED8D8B3E40}"/>
              </a:ext>
            </a:extLst>
          </p:cNvPr>
          <p:cNvSpPr>
            <a:spLocks noGrp="1"/>
          </p:cNvSpPr>
          <p:nvPr>
            <p:ph type="sldNum" sz="quarter" idx="12"/>
          </p:nvPr>
        </p:nvSpPr>
        <p:spPr/>
        <p:txBody>
          <a:bodyPr/>
          <a:lstStyle/>
          <a:p>
            <a:fld id="{C85EB908-D14B-4B79-9273-27B0AA618532}" type="slidenum">
              <a:rPr lang="en-US" smtClean="0"/>
              <a:t>25</a:t>
            </a:fld>
            <a:endParaRPr lang="en-US" dirty="0"/>
          </a:p>
        </p:txBody>
      </p:sp>
    </p:spTree>
    <p:extLst>
      <p:ext uri="{BB962C8B-B14F-4D97-AF65-F5344CB8AC3E}">
        <p14:creationId xmlns:p14="http://schemas.microsoft.com/office/powerpoint/2010/main" val="385010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5CBA67-2CDF-4FD3-9911-8D5BEA159EC3}"/>
              </a:ext>
            </a:extLst>
          </p:cNvPr>
          <p:cNvSpPr>
            <a:spLocks noGrp="1"/>
          </p:cNvSpPr>
          <p:nvPr>
            <p:ph type="title"/>
          </p:nvPr>
        </p:nvSpPr>
        <p:spPr>
          <a:xfrm>
            <a:off x="838200" y="365125"/>
            <a:ext cx="10515600" cy="858033"/>
          </a:xfrm>
        </p:spPr>
        <p:txBody>
          <a:bodyPr>
            <a:normAutofit/>
          </a:bodyPr>
          <a:lstStyle/>
          <a:p>
            <a:r>
              <a:rPr lang="en-US" sz="3200" dirty="0">
                <a:solidFill>
                  <a:srgbClr val="002060"/>
                </a:solidFill>
                <a:latin typeface="Arial Black" panose="020B0A04020102020204" pitchFamily="34" charset="0"/>
                <a:cs typeface="Arial" panose="020B0604020202020204" pitchFamily="34" charset="0"/>
              </a:rPr>
              <a:t>BH Services</a:t>
            </a:r>
            <a:endParaRPr lang="en-US" sz="3200" dirty="0">
              <a:solidFill>
                <a:srgbClr val="002060"/>
              </a:solidFill>
              <a:latin typeface="Arial Black" panose="020B0A04020102020204" pitchFamily="34" charset="0"/>
            </a:endParaRPr>
          </a:p>
        </p:txBody>
      </p:sp>
      <p:sp>
        <p:nvSpPr>
          <p:cNvPr id="7" name="Content Placeholder 6">
            <a:extLst>
              <a:ext uri="{FF2B5EF4-FFF2-40B4-BE49-F238E27FC236}">
                <a16:creationId xmlns:a16="http://schemas.microsoft.com/office/drawing/2014/main" id="{EF749ACA-9E50-4C5A-A1D1-DDBF6B112907}"/>
              </a:ext>
            </a:extLst>
          </p:cNvPr>
          <p:cNvSpPr>
            <a:spLocks noGrp="1"/>
          </p:cNvSpPr>
          <p:nvPr>
            <p:ph idx="1"/>
          </p:nvPr>
        </p:nvSpPr>
        <p:spPr>
          <a:xfrm>
            <a:off x="838200" y="1472540"/>
            <a:ext cx="10515600" cy="4704423"/>
          </a:xfrm>
        </p:spPr>
        <p:txBody>
          <a:bodyPr>
            <a:normAutofit fontScale="92500" lnSpcReduction="10000"/>
          </a:bodyPr>
          <a:lstStyle/>
          <a:p>
            <a:pPr marL="0" indent="0">
              <a:buNone/>
            </a:pPr>
            <a:r>
              <a:rPr lang="en-US" sz="2600" b="1" dirty="0">
                <a:solidFill>
                  <a:schemeClr val="accent1">
                    <a:lumMod val="75000"/>
                  </a:schemeClr>
                </a:solidFill>
                <a:latin typeface="Arial Black" panose="020B0A04020102020204" pitchFamily="34" charset="0"/>
              </a:rPr>
              <a:t>Supplemental</a:t>
            </a:r>
          </a:p>
          <a:p>
            <a:pPr marL="0" indent="0">
              <a:buNone/>
            </a:pPr>
            <a:r>
              <a:rPr lang="en-US" sz="2600" dirty="0">
                <a:latin typeface="+mj-lt"/>
              </a:rPr>
              <a:t>Additionally, the BH-MCOs may provide medically necessary and cost effective alternatives to State Plan Services approved by Office of Mental Health and Substance Abuse Services (OMHSAS). The most commonly approved services include:</a:t>
            </a:r>
          </a:p>
          <a:p>
            <a:pPr lvl="0"/>
            <a:r>
              <a:rPr lang="en-US" sz="2600" dirty="0">
                <a:latin typeface="+mj-lt"/>
                <a:cs typeface="Arial" panose="020B0604020202020204" pitchFamily="34" charset="0"/>
              </a:rPr>
              <a:t>Non-Hospital Drug and Alcohol Detoxification and Rehabilitation</a:t>
            </a:r>
          </a:p>
          <a:p>
            <a:pPr lvl="0"/>
            <a:r>
              <a:rPr lang="en-US" sz="2600" dirty="0">
                <a:latin typeface="+mj-lt"/>
                <a:cs typeface="Arial" panose="020B0604020202020204" pitchFamily="34" charset="0"/>
              </a:rPr>
              <a:t>Certified Recovery Specialist </a:t>
            </a:r>
          </a:p>
          <a:p>
            <a:r>
              <a:rPr lang="en-US" sz="2600" dirty="0">
                <a:latin typeface="+mj-lt"/>
                <a:cs typeface="Arial" panose="020B0604020202020204" pitchFamily="34" charset="0"/>
              </a:rPr>
              <a:t>Halfway House</a:t>
            </a:r>
          </a:p>
          <a:p>
            <a:r>
              <a:rPr lang="en-US" sz="2600" dirty="0">
                <a:latin typeface="+mj-lt"/>
                <a:cs typeface="Arial" panose="020B0604020202020204" pitchFamily="34" charset="0"/>
              </a:rPr>
              <a:t>Psychiatric Rehabilitation Services</a:t>
            </a:r>
          </a:p>
          <a:p>
            <a:r>
              <a:rPr lang="en-US" sz="2600" dirty="0">
                <a:latin typeface="+mj-lt"/>
                <a:cs typeface="Arial" panose="020B0604020202020204" pitchFamily="34" charset="0"/>
              </a:rPr>
              <a:t>Mobile Medication </a:t>
            </a:r>
          </a:p>
          <a:p>
            <a:r>
              <a:rPr lang="en-US" sz="2600" dirty="0">
                <a:latin typeface="+mj-lt"/>
                <a:cs typeface="Arial" panose="020B0604020202020204" pitchFamily="34" charset="0"/>
              </a:rPr>
              <a:t>Licensed Psychologist, LSW, LPC</a:t>
            </a:r>
          </a:p>
          <a:p>
            <a:pPr lvl="0"/>
            <a:r>
              <a:rPr lang="en-US" sz="2600" dirty="0">
                <a:latin typeface="+mj-lt"/>
                <a:cs typeface="Arial" panose="020B0604020202020204" pitchFamily="34" charset="0"/>
              </a:rPr>
              <a:t>Assertive Community Treatment Teams (ACT)</a:t>
            </a:r>
          </a:p>
          <a:p>
            <a:pPr marL="0" indent="0">
              <a:buNone/>
            </a:pPr>
            <a:endParaRPr lang="en-US" dirty="0"/>
          </a:p>
        </p:txBody>
      </p:sp>
      <p:sp>
        <p:nvSpPr>
          <p:cNvPr id="5" name="Slide Number Placeholder 4">
            <a:extLst>
              <a:ext uri="{FF2B5EF4-FFF2-40B4-BE49-F238E27FC236}">
                <a16:creationId xmlns:a16="http://schemas.microsoft.com/office/drawing/2014/main" id="{4EFFE9A7-2761-4D81-9ACA-8B66F263006F}"/>
              </a:ext>
            </a:extLst>
          </p:cNvPr>
          <p:cNvSpPr>
            <a:spLocks noGrp="1"/>
          </p:cNvSpPr>
          <p:nvPr>
            <p:ph type="sldNum" sz="quarter" idx="12"/>
          </p:nvPr>
        </p:nvSpPr>
        <p:spPr/>
        <p:txBody>
          <a:bodyPr/>
          <a:lstStyle/>
          <a:p>
            <a:fld id="{C85EB908-D14B-4B79-9273-27B0AA618532}" type="slidenum">
              <a:rPr lang="en-US" smtClean="0"/>
              <a:t>26</a:t>
            </a:fld>
            <a:endParaRPr lang="en-US" dirty="0"/>
          </a:p>
        </p:txBody>
      </p:sp>
    </p:spTree>
    <p:extLst>
      <p:ext uri="{BB962C8B-B14F-4D97-AF65-F5344CB8AC3E}">
        <p14:creationId xmlns:p14="http://schemas.microsoft.com/office/powerpoint/2010/main" val="642150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latin typeface="Arial Black" panose="020B0A04020102020204" pitchFamily="34" charset="0"/>
              </a:rPr>
              <a:t>Coordination</a:t>
            </a:r>
          </a:p>
        </p:txBody>
      </p:sp>
      <p:sp>
        <p:nvSpPr>
          <p:cNvPr id="3" name="Content Placeholder 2"/>
          <p:cNvSpPr>
            <a:spLocks noGrp="1"/>
          </p:cNvSpPr>
          <p:nvPr>
            <p:ph idx="1"/>
          </p:nvPr>
        </p:nvSpPr>
        <p:spPr>
          <a:xfrm>
            <a:off x="838200" y="1406769"/>
            <a:ext cx="10369062" cy="4770194"/>
          </a:xfrm>
        </p:spPr>
        <p:txBody>
          <a:bodyPr>
            <a:normAutofit/>
          </a:bodyPr>
          <a:lstStyle/>
          <a:p>
            <a:pPr marL="0" indent="0">
              <a:buNone/>
            </a:pPr>
            <a:endParaRPr lang="en-US" dirty="0"/>
          </a:p>
          <a:p>
            <a:pPr marL="0" indent="0">
              <a:buNone/>
            </a:pPr>
            <a:r>
              <a:rPr lang="en-US" sz="2400" dirty="0">
                <a:solidFill>
                  <a:srgbClr val="569FD3"/>
                </a:solidFill>
                <a:latin typeface="Arial Black" panose="020B0A04020102020204" pitchFamily="34" charset="0"/>
              </a:rPr>
              <a:t>Medicare and Medicare Providers</a:t>
            </a:r>
          </a:p>
          <a:p>
            <a:pPr marL="0" indent="0">
              <a:buNone/>
            </a:pPr>
            <a:endParaRPr lang="en-US" sz="2400" dirty="0">
              <a:solidFill>
                <a:schemeClr val="accent5"/>
              </a:solidFill>
              <a:latin typeface="Arial Black" panose="020B0A04020102020204" pitchFamily="34" charset="0"/>
            </a:endParaRPr>
          </a:p>
          <a:p>
            <a:r>
              <a:rPr lang="en-US" sz="2400" dirty="0">
                <a:latin typeface="+mj-lt"/>
              </a:rPr>
              <a:t>Dually eligible participants will continue to have all of the Medicare options they have today.  Their Medicare will not change unless they decide to change it.</a:t>
            </a:r>
          </a:p>
          <a:p>
            <a:pPr>
              <a:spcBef>
                <a:spcPts val="1800"/>
              </a:spcBef>
            </a:pPr>
            <a:r>
              <a:rPr lang="en-US" sz="2400" dirty="0">
                <a:latin typeface="+mj-lt"/>
              </a:rPr>
              <a:t>Medicare will continue to be the primary </a:t>
            </a:r>
            <a:r>
              <a:rPr lang="en-US" sz="2400" dirty="0" err="1">
                <a:latin typeface="+mj-lt"/>
              </a:rPr>
              <a:t>payor</a:t>
            </a:r>
            <a:r>
              <a:rPr lang="en-US" sz="2400" dirty="0">
                <a:latin typeface="+mj-lt"/>
              </a:rPr>
              <a:t> for any service covered by Medicare.  </a:t>
            </a:r>
          </a:p>
          <a:p>
            <a:pPr>
              <a:spcBef>
                <a:spcPts val="1800"/>
              </a:spcBef>
            </a:pPr>
            <a:r>
              <a:rPr lang="en-US" sz="2400" dirty="0">
                <a:latin typeface="+mj-lt"/>
              </a:rPr>
              <a:t>If a NF resident is dually eligible, they may choose a Medicare provider instead of a provider in their CHC-MCO’s network. </a:t>
            </a:r>
          </a:p>
          <a:p>
            <a:pPr marL="0" indent="0">
              <a:buNone/>
            </a:pPr>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27</a:t>
            </a:fld>
            <a:endParaRPr lang="en-US" dirty="0"/>
          </a:p>
        </p:txBody>
      </p:sp>
    </p:spTree>
    <p:extLst>
      <p:ext uri="{BB962C8B-B14F-4D97-AF65-F5344CB8AC3E}">
        <p14:creationId xmlns:p14="http://schemas.microsoft.com/office/powerpoint/2010/main" val="286118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Communications</a:t>
            </a:r>
            <a:endParaRPr lang="en-US" sz="3200" b="1" dirty="0">
              <a:solidFill>
                <a:srgbClr val="FF0000"/>
              </a:solidFill>
              <a:latin typeface="Arial Black" panose="020B0A04020102020204" pitchFamily="34" charset="0"/>
            </a:endParaRP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For Participants</a:t>
            </a:r>
          </a:p>
          <a:p>
            <a:pPr marL="0" indent="0">
              <a:buNone/>
            </a:pPr>
            <a:r>
              <a:rPr lang="en-US" sz="2400" dirty="0">
                <a:latin typeface="+mj-lt"/>
              </a:rPr>
              <a:t>August 2019</a:t>
            </a:r>
          </a:p>
          <a:p>
            <a:pPr lvl="1"/>
            <a:r>
              <a:rPr lang="en-US" dirty="0">
                <a:latin typeface="+mj-lt"/>
              </a:rPr>
              <a:t>Pre-transition notices and CHC enrollment information sent to L/C, NW, NE participants</a:t>
            </a:r>
          </a:p>
          <a:p>
            <a:pPr lvl="1"/>
            <a:r>
              <a:rPr lang="en-US" dirty="0">
                <a:latin typeface="+mj-lt"/>
              </a:rPr>
              <a:t>Letter instructs participants that the Independent Enrollment Broker will send them information about selecting a CHC-MCO</a:t>
            </a:r>
          </a:p>
          <a:p>
            <a:pPr marL="0" indent="0">
              <a:buNone/>
            </a:pPr>
            <a:r>
              <a:rPr lang="en-US" sz="2400" dirty="0">
                <a:latin typeface="+mj-lt"/>
              </a:rPr>
              <a:t>August to October 2019</a:t>
            </a:r>
          </a:p>
          <a:p>
            <a:pPr marL="685800"/>
            <a:r>
              <a:rPr lang="en-US" sz="2400" dirty="0">
                <a:latin typeface="+mj-lt"/>
              </a:rPr>
              <a:t>Aging Well Sessions for Participants</a:t>
            </a:r>
          </a:p>
          <a:p>
            <a:pPr marL="0" indent="0">
              <a:buNone/>
            </a:pPr>
            <a:r>
              <a:rPr lang="en-US" sz="2400" dirty="0">
                <a:latin typeface="+mj-lt"/>
              </a:rPr>
              <a:t>September to November 2019</a:t>
            </a:r>
          </a:p>
          <a:p>
            <a:pPr lvl="1"/>
            <a:r>
              <a:rPr lang="en-US" dirty="0">
                <a:latin typeface="+mj-lt"/>
              </a:rPr>
              <a:t>L/C, NW, NE participants will select their plan</a:t>
            </a:r>
          </a:p>
          <a:p>
            <a:pPr marL="457200" indent="0">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28</a:t>
            </a:fld>
            <a:endParaRPr lang="en-US" dirty="0"/>
          </a:p>
        </p:txBody>
      </p:sp>
    </p:spTree>
    <p:extLst>
      <p:ext uri="{BB962C8B-B14F-4D97-AF65-F5344CB8AC3E}">
        <p14:creationId xmlns:p14="http://schemas.microsoft.com/office/powerpoint/2010/main" val="3946543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Independent Enrollment Broker (IEB)</a:t>
            </a:r>
            <a:endParaRPr lang="en-US" sz="3200" b="1" dirty="0">
              <a:solidFill>
                <a:srgbClr val="FF0000"/>
              </a:solidFill>
              <a:latin typeface="Arial Black" panose="020B0A04020102020204" pitchFamily="34" charset="0"/>
            </a:endParaRPr>
          </a:p>
          <a:p>
            <a:pPr marL="0" indent="0">
              <a:buNone/>
            </a:pPr>
            <a:r>
              <a:rPr lang="en-US" sz="2400" dirty="0">
                <a:solidFill>
                  <a:srgbClr val="5B9BD5"/>
                </a:solidFill>
                <a:latin typeface="Arial Black" panose="020B0A04020102020204" pitchFamily="34" charset="0"/>
              </a:rPr>
              <a:t>The IEB is responsible for the following activities:</a:t>
            </a:r>
          </a:p>
          <a:p>
            <a:r>
              <a:rPr lang="en-US" sz="2400" dirty="0">
                <a:latin typeface="+mj-lt"/>
              </a:rPr>
              <a:t>Educate individuals on their rights and responsibilities in LTSS, opportunities for self-direction, appeal rights, and provider choices within the CHC-MCO network.</a:t>
            </a:r>
          </a:p>
          <a:p>
            <a:r>
              <a:rPr lang="en-US" sz="2400" dirty="0">
                <a:latin typeface="+mj-lt"/>
              </a:rPr>
              <a:t>Provide applicants with choice of receiving NF institutional services; home and community-based waiver services; services through the Living Independence for the Elderly (LIFE) program for individuals aged 55 and over; or no services, and electronically document the applicant’s choice.</a:t>
            </a:r>
          </a:p>
          <a:p>
            <a:r>
              <a:rPr lang="en-US" sz="2400" dirty="0">
                <a:latin typeface="+mj-lt"/>
              </a:rPr>
              <a:t>Respond to questions about CHC announcement and plan assignment/selection letters.</a:t>
            </a:r>
          </a:p>
          <a:p>
            <a:r>
              <a:rPr lang="en-US" sz="2400" dirty="0">
                <a:latin typeface="+mj-lt"/>
              </a:rPr>
              <a:t>Respond to questions about how CHC enrollment and benefits interrelate with Medicare coverage, and refer applicants to the State Health Insurance Assistance Program (APPRISE) as necessary.</a:t>
            </a: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29</a:t>
            </a:fld>
            <a:endParaRPr lang="en-US" dirty="0"/>
          </a:p>
        </p:txBody>
      </p:sp>
    </p:spTree>
    <p:extLst>
      <p:ext uri="{BB962C8B-B14F-4D97-AF65-F5344CB8AC3E}">
        <p14:creationId xmlns:p14="http://schemas.microsoft.com/office/powerpoint/2010/main" val="214366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Any Willing Provider</a:t>
            </a:r>
          </a:p>
          <a:p>
            <a:pPr marL="0" indent="0">
              <a:lnSpc>
                <a:spcPct val="100000"/>
              </a:lnSpc>
              <a:buNone/>
            </a:pPr>
            <a:endParaRPr lang="en-US" sz="1800" dirty="0"/>
          </a:p>
          <a:p>
            <a:pPr marL="0" indent="0">
              <a:buNone/>
            </a:pPr>
            <a:endParaRPr lang="en-US" sz="2400" dirty="0">
              <a:solidFill>
                <a:srgbClr val="569FD3"/>
              </a:solidFill>
              <a:latin typeface="+mj-lt"/>
            </a:endParaRPr>
          </a:p>
          <a:p>
            <a:pPr marL="0" indent="0">
              <a:buNone/>
            </a:pPr>
            <a:r>
              <a:rPr lang="en-US" sz="2400" dirty="0">
                <a:latin typeface="+mj-lt"/>
              </a:rPr>
              <a:t>Each CHC managed care organization (MCO) must contract for at least 18 months with any existing Medicaid NF that:</a:t>
            </a:r>
          </a:p>
          <a:p>
            <a:r>
              <a:rPr lang="en-US" sz="2400" dirty="0">
                <a:latin typeface="+mj-lt"/>
              </a:rPr>
              <a:t>Accepts CHC-MCO’s payment rates and</a:t>
            </a:r>
          </a:p>
          <a:p>
            <a:r>
              <a:rPr lang="en-US" sz="2400" dirty="0">
                <a:latin typeface="+mj-lt"/>
              </a:rPr>
              <a:t>Complies with quality and other standards and terms established by DHS and the CHC-MCO</a:t>
            </a:r>
          </a:p>
          <a:p>
            <a:r>
              <a:rPr lang="en-US" sz="2400" dirty="0">
                <a:latin typeface="+mj-lt"/>
              </a:rPr>
              <a:t>For Phase III (L/C, NW, NE Zone): January 1, 2020 – June 30, 2021</a:t>
            </a:r>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2650770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Independent Enrollment Broker (IEB)</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The IEB is responsible for the following activities:</a:t>
            </a:r>
          </a:p>
          <a:p>
            <a:r>
              <a:rPr lang="en-US" sz="2400" dirty="0">
                <a:latin typeface="+mj-lt"/>
              </a:rPr>
              <a:t>If they select CHC, provide applicants with a choice of MCOs.</a:t>
            </a:r>
          </a:p>
          <a:p>
            <a:r>
              <a:rPr lang="en-US" sz="2400" dirty="0">
                <a:latin typeface="+mj-lt"/>
              </a:rPr>
              <a:t>Assist the applicant to obtain a completed physician certification form (MA-51) from the individual’s physician.</a:t>
            </a:r>
          </a:p>
          <a:p>
            <a:r>
              <a:rPr lang="en-US" sz="2400" dirty="0">
                <a:latin typeface="+mj-lt"/>
              </a:rPr>
              <a:t>Refer the applicant to the independent assessment entity for the Functional Eligibility Determination.</a:t>
            </a:r>
          </a:p>
          <a:p>
            <a:r>
              <a:rPr lang="en-US" sz="2400" dirty="0">
                <a:latin typeface="+mj-lt"/>
              </a:rPr>
              <a:t>Assist the participant to complete the financial eligibility determination paperwork.</a:t>
            </a:r>
          </a:p>
          <a:p>
            <a:r>
              <a:rPr lang="en-US" sz="2400" dirty="0">
                <a:latin typeface="+mj-lt"/>
              </a:rPr>
              <a:t>Facilitate the transfer of the new enrollee to their selected MCO, including sending copies of all completed assessments and forms.</a:t>
            </a: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30</a:t>
            </a:fld>
            <a:endParaRPr lang="en-US" dirty="0"/>
          </a:p>
        </p:txBody>
      </p:sp>
    </p:spTree>
    <p:extLst>
      <p:ext uri="{BB962C8B-B14F-4D97-AF65-F5344CB8AC3E}">
        <p14:creationId xmlns:p14="http://schemas.microsoft.com/office/powerpoint/2010/main" val="3996260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Independent Enrollment Broker (IEB)</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NF &amp; IEB Interaction:</a:t>
            </a:r>
          </a:p>
          <a:p>
            <a:pPr marL="0" indent="0">
              <a:buNone/>
            </a:pPr>
            <a:endParaRPr lang="en-US" sz="2400" dirty="0">
              <a:solidFill>
                <a:srgbClr val="569FD3"/>
              </a:solidFill>
              <a:latin typeface="Arial Black" panose="020B0A04020102020204" pitchFamily="34" charset="0"/>
            </a:endParaRPr>
          </a:p>
          <a:p>
            <a:pPr marL="0" indent="0">
              <a:buNone/>
            </a:pPr>
            <a:r>
              <a:rPr lang="en-US" sz="2400" dirty="0">
                <a:latin typeface="+mj-lt"/>
              </a:rPr>
              <a:t>NF may make referral to IEB.</a:t>
            </a:r>
          </a:p>
          <a:p>
            <a:pPr marL="0" indent="0">
              <a:buNone/>
            </a:pPr>
            <a:endParaRPr lang="en-US" sz="2400" dirty="0">
              <a:latin typeface="+mj-lt"/>
            </a:endParaRPr>
          </a:p>
          <a:p>
            <a:pPr marL="0" indent="0">
              <a:buNone/>
            </a:pPr>
            <a:r>
              <a:rPr lang="en-US" sz="2400" dirty="0">
                <a:latin typeface="+mj-lt"/>
              </a:rPr>
              <a:t>IEB works with NF to schedule and conduct phone consultation for plan counseling with POA, Spouse, etc. within 5 business days if not already enrolled in CHC.</a:t>
            </a:r>
          </a:p>
          <a:p>
            <a:pPr marL="0" indent="0">
              <a:buNone/>
            </a:pPr>
            <a:endParaRPr lang="en-US" sz="2400" dirty="0">
              <a:latin typeface="+mj-lt"/>
            </a:endParaRPr>
          </a:p>
          <a:p>
            <a:pPr marL="0" indent="0">
              <a:buNone/>
            </a:pPr>
            <a:r>
              <a:rPr lang="en-US" sz="2400" dirty="0">
                <a:latin typeface="+mj-lt"/>
              </a:rPr>
              <a:t>See </a:t>
            </a:r>
            <a:r>
              <a:rPr lang="en-US" sz="2400" i="1" dirty="0">
                <a:latin typeface="+mj-lt"/>
              </a:rPr>
              <a:t>CHC Related Nursing Facility Eligibility and Enrollment Process Flows (</a:t>
            </a:r>
            <a:r>
              <a:rPr lang="en-US" sz="2400" dirty="0">
                <a:latin typeface="+mj-lt"/>
              </a:rPr>
              <a:t>Slide 34) for more information.</a:t>
            </a: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31</a:t>
            </a:fld>
            <a:endParaRPr lang="en-US" dirty="0"/>
          </a:p>
        </p:txBody>
      </p:sp>
    </p:spTree>
    <p:extLst>
      <p:ext uri="{BB962C8B-B14F-4D97-AF65-F5344CB8AC3E}">
        <p14:creationId xmlns:p14="http://schemas.microsoft.com/office/powerpoint/2010/main" val="345489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Transitions</a:t>
            </a: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Transitioning Between CHC-MCOs</a:t>
            </a:r>
          </a:p>
          <a:p>
            <a:pPr marL="0" indent="0">
              <a:buNone/>
            </a:pPr>
            <a:endParaRPr lang="en-US" sz="2400" dirty="0">
              <a:solidFill>
                <a:srgbClr val="569FD3"/>
              </a:solidFill>
              <a:latin typeface="Arial Black" panose="020B0A04020102020204" pitchFamily="34" charset="0"/>
            </a:endParaRPr>
          </a:p>
          <a:p>
            <a:r>
              <a:rPr lang="en-US" sz="2400" dirty="0">
                <a:latin typeface="+mj-lt"/>
              </a:rPr>
              <a:t>Transition between CHC-MCOs is facilitated by participant’s service coordinator.</a:t>
            </a:r>
          </a:p>
          <a:p>
            <a:endParaRPr lang="en-US" sz="2400" dirty="0">
              <a:latin typeface="+mj-lt"/>
            </a:endParaRPr>
          </a:p>
          <a:p>
            <a:r>
              <a:rPr lang="en-US" sz="2400" dirty="0">
                <a:latin typeface="+mj-lt"/>
              </a:rPr>
              <a:t>CHC-MCOs must provide MA services to participants in accordance with the eligibility information included on the Monthly Participant File and/or Daily Participant File provided by DHS to each MCO.</a:t>
            </a:r>
          </a:p>
          <a:p>
            <a:endParaRPr lang="en-US" sz="2400" dirty="0">
              <a:latin typeface="+mj-lt"/>
            </a:endParaRPr>
          </a:p>
          <a:p>
            <a:r>
              <a:rPr lang="en-US" sz="2400" dirty="0">
                <a:latin typeface="+mj-lt"/>
              </a:rPr>
              <a:t>NFs should check the Eligibility Verification System to determine a resident’s MCO.</a:t>
            </a: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32</a:t>
            </a:fld>
            <a:endParaRPr lang="en-US" dirty="0"/>
          </a:p>
        </p:txBody>
      </p:sp>
    </p:spTree>
    <p:extLst>
      <p:ext uri="{BB962C8B-B14F-4D97-AF65-F5344CB8AC3E}">
        <p14:creationId xmlns:p14="http://schemas.microsoft.com/office/powerpoint/2010/main" val="321692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Transitions</a:t>
            </a:r>
            <a:endParaRPr lang="en-US" sz="3200" b="1" dirty="0">
              <a:solidFill>
                <a:srgbClr val="FF0000"/>
              </a:solidFill>
              <a:latin typeface="Arial Black" panose="020B0A04020102020204" pitchFamily="34" charset="0"/>
            </a:endParaRPr>
          </a:p>
          <a:p>
            <a:pPr marL="0" indent="0">
              <a:buNone/>
            </a:pPr>
            <a:endParaRPr lang="en-US" sz="1800" dirty="0">
              <a:latin typeface="+mj-lt"/>
            </a:endParaRPr>
          </a:p>
          <a:p>
            <a:pPr marL="0" indent="0">
              <a:buNone/>
            </a:pPr>
            <a:r>
              <a:rPr lang="en-US" sz="2400" dirty="0">
                <a:solidFill>
                  <a:srgbClr val="569FD3"/>
                </a:solidFill>
                <a:latin typeface="Arial Black" panose="020B0A04020102020204" pitchFamily="34" charset="0"/>
              </a:rPr>
              <a:t>Termination by Network Provider</a:t>
            </a:r>
          </a:p>
          <a:p>
            <a:pPr marL="0" indent="0">
              <a:buNone/>
            </a:pPr>
            <a:r>
              <a:rPr lang="en-US" sz="2400" dirty="0">
                <a:latin typeface="+mj-lt"/>
              </a:rPr>
              <a:t>When a CHC-MCO terminates a network provider or when a network provider informs the CHC-MCO that it no longer intends to participate in the CHC-MCO’s network, </a:t>
            </a:r>
            <a:r>
              <a:rPr lang="en-US" sz="2400" b="1" dirty="0">
                <a:latin typeface="+mj-lt"/>
              </a:rPr>
              <a:t>the CHC-MCO must</a:t>
            </a:r>
            <a:r>
              <a:rPr lang="en-US" sz="2400" dirty="0">
                <a:latin typeface="+mj-lt"/>
              </a:rPr>
              <a:t>:</a:t>
            </a:r>
          </a:p>
          <a:p>
            <a:r>
              <a:rPr lang="en-US" sz="2400" dirty="0">
                <a:latin typeface="+mj-lt"/>
              </a:rPr>
              <a:t>notify DHS in writing 90 days in advance</a:t>
            </a:r>
          </a:p>
          <a:p>
            <a:r>
              <a:rPr lang="en-US" sz="2400" dirty="0">
                <a:latin typeface="+mj-lt"/>
              </a:rPr>
              <a:t>submit to DHS a provider termination work plan within 10 days of the notice   </a:t>
            </a:r>
          </a:p>
          <a:p>
            <a:r>
              <a:rPr lang="en-US" sz="2400" dirty="0">
                <a:latin typeface="+mj-lt"/>
              </a:rPr>
              <a:t>notify the resident 45 days prior to the effective date of the provider’s termination</a:t>
            </a:r>
          </a:p>
          <a:p>
            <a:r>
              <a:rPr lang="en-US" sz="2400" dirty="0">
                <a:latin typeface="+mj-lt"/>
              </a:rPr>
              <a:t>pay provider for up to 60 days or until alternative network provider begins to deliver same services</a:t>
            </a:r>
          </a:p>
          <a:p>
            <a:pPr marL="0" indent="0">
              <a:lnSpc>
                <a:spcPct val="100000"/>
              </a:lnSpc>
              <a:spcBef>
                <a:spcPts val="2400"/>
              </a:spcBef>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33</a:t>
            </a:fld>
            <a:endParaRPr lang="en-US" dirty="0"/>
          </a:p>
        </p:txBody>
      </p:sp>
    </p:spTree>
    <p:extLst>
      <p:ext uri="{BB962C8B-B14F-4D97-AF65-F5344CB8AC3E}">
        <p14:creationId xmlns:p14="http://schemas.microsoft.com/office/powerpoint/2010/main" val="208807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F302-AC60-47D0-A2FC-D1F1F32878B9}"/>
              </a:ext>
            </a:extLst>
          </p:cNvPr>
          <p:cNvSpPr>
            <a:spLocks noGrp="1"/>
          </p:cNvSpPr>
          <p:nvPr>
            <p:ph type="title"/>
          </p:nvPr>
        </p:nvSpPr>
        <p:spPr>
          <a:xfrm>
            <a:off x="838200" y="329499"/>
            <a:ext cx="10515600" cy="1325563"/>
          </a:xfrm>
        </p:spPr>
        <p:txBody>
          <a:bodyPr>
            <a:normAutofit/>
          </a:bodyPr>
          <a:lstStyle/>
          <a:p>
            <a:r>
              <a:rPr lang="en-US" sz="3200" b="1" dirty="0">
                <a:solidFill>
                  <a:srgbClr val="002060"/>
                </a:solidFill>
                <a:latin typeface="Arial Black" panose="020B0A04020102020204" pitchFamily="34" charset="0"/>
                <a:cs typeface="Arial" panose="020B0604020202020204" pitchFamily="34" charset="0"/>
              </a:rPr>
              <a:t>CHC Trainings</a:t>
            </a:r>
          </a:p>
        </p:txBody>
      </p:sp>
      <p:sp>
        <p:nvSpPr>
          <p:cNvPr id="3" name="Content Placeholder 2">
            <a:extLst>
              <a:ext uri="{FF2B5EF4-FFF2-40B4-BE49-F238E27FC236}">
                <a16:creationId xmlns:a16="http://schemas.microsoft.com/office/drawing/2014/main" id="{16096B3F-AA01-4664-B4EA-0DE54753B8E5}"/>
              </a:ext>
            </a:extLst>
          </p:cNvPr>
          <p:cNvSpPr>
            <a:spLocks noGrp="1"/>
          </p:cNvSpPr>
          <p:nvPr>
            <p:ph idx="1"/>
          </p:nvPr>
        </p:nvSpPr>
        <p:spPr>
          <a:xfrm>
            <a:off x="838200" y="1330036"/>
            <a:ext cx="10515600" cy="4846927"/>
          </a:xfrm>
        </p:spPr>
        <p:txBody>
          <a:bodyPr>
            <a:normAutofit/>
          </a:bodyPr>
          <a:lstStyle/>
          <a:p>
            <a:r>
              <a:rPr lang="en-US" sz="2400" dirty="0">
                <a:latin typeface="+mj-lt"/>
                <a:cs typeface="Arial" panose="020B0604020202020204" pitchFamily="34" charset="0"/>
              </a:rPr>
              <a:t>CHC trainings available on the DHS website at </a:t>
            </a:r>
            <a:r>
              <a:rPr lang="en-US" sz="2400" dirty="0">
                <a:latin typeface="+mj-lt"/>
                <a:cs typeface="Arial" panose="020B0604020202020204" pitchFamily="34" charset="0"/>
                <a:hlinkClick r:id="rId3"/>
              </a:rPr>
              <a:t>www.healthchoices.pa.gov</a:t>
            </a:r>
            <a:r>
              <a:rPr lang="en-US" sz="2400" dirty="0">
                <a:latin typeface="+mj-lt"/>
                <a:cs typeface="Arial" panose="020B0604020202020204" pitchFamily="34" charset="0"/>
              </a:rPr>
              <a:t> </a:t>
            </a:r>
          </a:p>
          <a:p>
            <a:r>
              <a:rPr lang="en-US" sz="2400" dirty="0">
                <a:latin typeface="+mj-lt"/>
                <a:cs typeface="Arial" panose="020B0604020202020204" pitchFamily="34" charset="0"/>
              </a:rPr>
              <a:t>Click “Provider Resources” and then “Community HealthChoices”.</a:t>
            </a:r>
          </a:p>
          <a:p>
            <a:r>
              <a:rPr lang="en-US" sz="2400" dirty="0">
                <a:latin typeface="+mj-lt"/>
                <a:cs typeface="Arial" panose="020B0604020202020204" pitchFamily="34" charset="0"/>
              </a:rPr>
              <a:t>From the Community HealthChoices page, scroll down TRAINING.</a:t>
            </a:r>
          </a:p>
        </p:txBody>
      </p:sp>
      <p:sp>
        <p:nvSpPr>
          <p:cNvPr id="4" name="Slide Number Placeholder 3">
            <a:extLst>
              <a:ext uri="{FF2B5EF4-FFF2-40B4-BE49-F238E27FC236}">
                <a16:creationId xmlns:a16="http://schemas.microsoft.com/office/drawing/2014/main" id="{0DB38F8B-246E-4F56-8A85-4F2A001975B1}"/>
              </a:ext>
            </a:extLst>
          </p:cNvPr>
          <p:cNvSpPr>
            <a:spLocks noGrp="1"/>
          </p:cNvSpPr>
          <p:nvPr>
            <p:ph type="sldNum" sz="quarter" idx="12"/>
          </p:nvPr>
        </p:nvSpPr>
        <p:spPr/>
        <p:txBody>
          <a:bodyPr/>
          <a:lstStyle/>
          <a:p>
            <a:fld id="{C85EB908-D14B-4B79-9273-27B0AA618532}" type="slidenum">
              <a:rPr lang="en-US" smtClean="0"/>
              <a:t>34</a:t>
            </a:fld>
            <a:endParaRPr lang="en-US" dirty="0"/>
          </a:p>
        </p:txBody>
      </p:sp>
      <p:pic>
        <p:nvPicPr>
          <p:cNvPr id="5" name="Picture 4"/>
          <p:cNvPicPr>
            <a:picLocks noChangeAspect="1"/>
          </p:cNvPicPr>
          <p:nvPr/>
        </p:nvPicPr>
        <p:blipFill rotWithShape="1">
          <a:blip r:embed="rId4"/>
          <a:srcRect b="48100"/>
          <a:stretch/>
        </p:blipFill>
        <p:spPr>
          <a:xfrm>
            <a:off x="1478306" y="2796851"/>
            <a:ext cx="8187638" cy="3122937"/>
          </a:xfrm>
          <a:prstGeom prst="rect">
            <a:avLst/>
          </a:prstGeom>
          <a:ln w="28575">
            <a:solidFill>
              <a:schemeClr val="tx1"/>
            </a:solidFill>
          </a:ln>
        </p:spPr>
      </p:pic>
    </p:spTree>
    <p:extLst>
      <p:ext uri="{BB962C8B-B14F-4D97-AF65-F5344CB8AC3E}">
        <p14:creationId xmlns:p14="http://schemas.microsoft.com/office/powerpoint/2010/main" val="229856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E400-33B1-4A07-92D2-FDAD4DFAE186}"/>
              </a:ext>
            </a:extLst>
          </p:cNvPr>
          <p:cNvSpPr>
            <a:spLocks noGrp="1"/>
          </p:cNvSpPr>
          <p:nvPr>
            <p:ph type="title"/>
          </p:nvPr>
        </p:nvSpPr>
        <p:spPr/>
        <p:txBody>
          <a:bodyPr>
            <a:normAutofit/>
          </a:bodyPr>
          <a:lstStyle/>
          <a:p>
            <a:r>
              <a:rPr lang="en-US" sz="3200" dirty="0">
                <a:solidFill>
                  <a:srgbClr val="002060"/>
                </a:solidFill>
                <a:latin typeface="Arial Black" panose="020B0A04020102020204" pitchFamily="34" charset="0"/>
                <a:cs typeface="Arial" panose="020B0604020202020204" pitchFamily="34" charset="0"/>
              </a:rPr>
              <a:t>CHC Question and Answer Document</a:t>
            </a:r>
          </a:p>
        </p:txBody>
      </p:sp>
      <p:sp>
        <p:nvSpPr>
          <p:cNvPr id="3" name="Content Placeholder 2">
            <a:extLst>
              <a:ext uri="{FF2B5EF4-FFF2-40B4-BE49-F238E27FC236}">
                <a16:creationId xmlns:a16="http://schemas.microsoft.com/office/drawing/2014/main" id="{CDD185B0-08AB-4C9F-B751-83777E3670F6}"/>
              </a:ext>
            </a:extLst>
          </p:cNvPr>
          <p:cNvSpPr>
            <a:spLocks noGrp="1"/>
          </p:cNvSpPr>
          <p:nvPr>
            <p:ph idx="1"/>
          </p:nvPr>
        </p:nvSpPr>
        <p:spPr>
          <a:xfrm>
            <a:off x="428624" y="1375507"/>
            <a:ext cx="3609975" cy="4660169"/>
          </a:xfrm>
        </p:spPr>
        <p:txBody>
          <a:bodyPr>
            <a:normAutofit/>
          </a:bodyPr>
          <a:lstStyle/>
          <a:p>
            <a:r>
              <a:rPr lang="en-US" sz="2000" dirty="0">
                <a:latin typeface="+mj-lt"/>
                <a:cs typeface="Arial" panose="020B0604020202020204" pitchFamily="34" charset="0"/>
              </a:rPr>
              <a:t>CHC question and answer document is available on </a:t>
            </a:r>
            <a:r>
              <a:rPr lang="en-US" sz="2000" dirty="0">
                <a:latin typeface="+mj-lt"/>
                <a:cs typeface="Arial" panose="020B0604020202020204" pitchFamily="34" charset="0"/>
                <a:hlinkClick r:id="rId3"/>
              </a:rPr>
              <a:t>www.healthchoices.pa.gov</a:t>
            </a:r>
            <a:r>
              <a:rPr lang="en-US" sz="2000" dirty="0">
                <a:latin typeface="+mj-lt"/>
                <a:cs typeface="Arial" panose="020B0604020202020204" pitchFamily="34" charset="0"/>
              </a:rPr>
              <a:t>.</a:t>
            </a:r>
          </a:p>
          <a:p>
            <a:r>
              <a:rPr lang="en-US" sz="2000" dirty="0">
                <a:latin typeface="+mj-lt"/>
                <a:cs typeface="Arial" panose="020B0604020202020204" pitchFamily="34" charset="0"/>
              </a:rPr>
              <a:t>Click “Provider Resources” and then “Community HealthChoices”.</a:t>
            </a:r>
          </a:p>
          <a:p>
            <a:r>
              <a:rPr lang="en-US" sz="2000" dirty="0">
                <a:latin typeface="+mj-lt"/>
                <a:cs typeface="Arial" panose="020B0604020202020204" pitchFamily="34" charset="0"/>
              </a:rPr>
              <a:t>Includes provider and participant related questions and answers organized by topics.</a:t>
            </a:r>
          </a:p>
          <a:p>
            <a:pPr marL="0" indent="0">
              <a:buNone/>
            </a:pP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B1F96B9-EECA-4EC5-B814-F67772754321}"/>
              </a:ext>
            </a:extLst>
          </p:cNvPr>
          <p:cNvSpPr>
            <a:spLocks noGrp="1"/>
          </p:cNvSpPr>
          <p:nvPr>
            <p:ph type="sldNum" sz="quarter" idx="12"/>
          </p:nvPr>
        </p:nvSpPr>
        <p:spPr/>
        <p:txBody>
          <a:bodyPr/>
          <a:lstStyle/>
          <a:p>
            <a:fld id="{C85EB908-D14B-4B79-9273-27B0AA618532}" type="slidenum">
              <a:rPr lang="en-US" smtClean="0"/>
              <a:t>35</a:t>
            </a:fld>
            <a:endParaRPr lang="en-US" dirty="0"/>
          </a:p>
        </p:txBody>
      </p:sp>
      <p:pic>
        <p:nvPicPr>
          <p:cNvPr id="9" name="Picture 8"/>
          <p:cNvPicPr>
            <a:picLocks noChangeAspect="1"/>
          </p:cNvPicPr>
          <p:nvPr/>
        </p:nvPicPr>
        <p:blipFill rotWithShape="1">
          <a:blip r:embed="rId4"/>
          <a:srcRect l="49977" r="2773" b="12679"/>
          <a:stretch/>
        </p:blipFill>
        <p:spPr>
          <a:xfrm>
            <a:off x="4199967" y="1314438"/>
            <a:ext cx="7706283" cy="4406056"/>
          </a:xfrm>
          <a:prstGeom prst="rect">
            <a:avLst/>
          </a:prstGeom>
          <a:ln w="19050">
            <a:solidFill>
              <a:schemeClr val="tx1"/>
            </a:solidFill>
          </a:ln>
        </p:spPr>
      </p:pic>
      <p:sp>
        <p:nvSpPr>
          <p:cNvPr id="10" name="Left Arrow 9"/>
          <p:cNvSpPr/>
          <p:nvPr/>
        </p:nvSpPr>
        <p:spPr>
          <a:xfrm>
            <a:off x="6100483" y="4724400"/>
            <a:ext cx="1952625" cy="638175"/>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725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2"/>
          <p:cNvSpPr>
            <a:spLocks noGrp="1"/>
          </p:cNvSpPr>
          <p:nvPr>
            <p:ph sz="quarter" idx="4294967295"/>
          </p:nvPr>
        </p:nvSpPr>
        <p:spPr>
          <a:xfrm>
            <a:off x="590551" y="919067"/>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MANAGED CARE ORGANIZATIONS</a:t>
            </a:r>
          </a:p>
        </p:txBody>
      </p:sp>
      <p:sp>
        <p:nvSpPr>
          <p:cNvPr id="6" name="Rectangle 5"/>
          <p:cNvSpPr/>
          <p:nvPr/>
        </p:nvSpPr>
        <p:spPr>
          <a:xfrm>
            <a:off x="0" y="1004793"/>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558024"/>
            <a:ext cx="10300657" cy="382743"/>
          </a:xfrm>
          <a:prstGeom prst="rect">
            <a:avLst/>
          </a:prstGeom>
        </p:spPr>
        <p:txBody>
          <a:bodyPr>
            <a:normAutofit/>
          </a:bodyPr>
          <a:lstStyle/>
          <a:p>
            <a:pPr>
              <a:lnSpc>
                <a:spcPct val="100000"/>
              </a:lnSpc>
            </a:pPr>
            <a:r>
              <a:rPr lang="en-US" sz="1800" dirty="0">
                <a:latin typeface="+mj-lt"/>
              </a:rPr>
              <a:t>The selected offerors were announced on August 30, 2016.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32" y="3814518"/>
            <a:ext cx="2267528" cy="5963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81" y="5262465"/>
            <a:ext cx="3845516" cy="2763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793" y="2421539"/>
            <a:ext cx="2294067" cy="884551"/>
          </a:xfrm>
          <a:prstGeom prst="rect">
            <a:avLst/>
          </a:prstGeom>
        </p:spPr>
      </p:pic>
      <p:cxnSp>
        <p:nvCxnSpPr>
          <p:cNvPr id="12" name="Straight Connector 11"/>
          <p:cNvCxnSpPr/>
          <p:nvPr/>
        </p:nvCxnSpPr>
        <p:spPr>
          <a:xfrm>
            <a:off x="5017051" y="2230016"/>
            <a:ext cx="0" cy="3526972"/>
          </a:xfrm>
          <a:prstGeom prst="line">
            <a:avLst/>
          </a:prstGeom>
        </p:spPr>
        <p:style>
          <a:lnRef idx="1">
            <a:schemeClr val="dk1"/>
          </a:lnRef>
          <a:fillRef idx="0">
            <a:schemeClr val="dk1"/>
          </a:fillRef>
          <a:effectRef idx="0">
            <a:schemeClr val="dk1"/>
          </a:effectRef>
          <a:fontRef idx="minor">
            <a:schemeClr val="tx1"/>
          </a:fontRef>
        </p:style>
      </p:cxnSp>
      <p:sp>
        <p:nvSpPr>
          <p:cNvPr id="16" name="Content Placeholder 5"/>
          <p:cNvSpPr>
            <a:spLocks noGrp="1"/>
          </p:cNvSpPr>
          <p:nvPr>
            <p:ph sz="quarter" idx="4294967295"/>
          </p:nvPr>
        </p:nvSpPr>
        <p:spPr>
          <a:xfrm>
            <a:off x="5029101" y="2719930"/>
            <a:ext cx="5492439" cy="1171108"/>
          </a:xfrm>
          <a:prstGeom prst="rect">
            <a:avLst/>
          </a:prstGeom>
        </p:spPr>
        <p:txBody>
          <a:bodyPr>
            <a:normAutofit/>
          </a:bodyPr>
          <a:lstStyle/>
          <a:p>
            <a:pPr marL="342900" indent="-342900" algn="just">
              <a:buFont typeface="Wingdings" panose="05000000000000000000" pitchFamily="2" charset="2"/>
              <a:buChar char="Ø"/>
            </a:pPr>
            <a:r>
              <a:rPr lang="en-US" sz="1800" b="1" u="sng" dirty="0">
                <a:solidFill>
                  <a:schemeClr val="accent1">
                    <a:lumMod val="75000"/>
                  </a:schemeClr>
                </a:solidFill>
              </a:rPr>
              <a:t>www.AmerihealthCaritasCHC.com </a:t>
            </a:r>
          </a:p>
          <a:p>
            <a:pPr marL="342900" indent="-342900" algn="just">
              <a:buFont typeface="Wingdings" panose="05000000000000000000" pitchFamily="2" charset="2"/>
              <a:buChar char="Ø"/>
            </a:pPr>
            <a:endParaRPr lang="en-US" sz="2000" b="1" dirty="0">
              <a:solidFill>
                <a:srgbClr val="000000"/>
              </a:solidFill>
            </a:endParaRPr>
          </a:p>
        </p:txBody>
      </p:sp>
      <p:sp>
        <p:nvSpPr>
          <p:cNvPr id="17" name="Content Placeholder 5"/>
          <p:cNvSpPr>
            <a:spLocks noGrp="1"/>
          </p:cNvSpPr>
          <p:nvPr>
            <p:ph sz="quarter" idx="4294967295"/>
          </p:nvPr>
        </p:nvSpPr>
        <p:spPr>
          <a:xfrm>
            <a:off x="5056299" y="3974191"/>
            <a:ext cx="5107578" cy="782536"/>
          </a:xfrm>
          <a:prstGeom prst="rect">
            <a:avLst/>
          </a:prstGeom>
        </p:spPr>
        <p:txBody>
          <a:bodyPr>
            <a:normAutofit/>
          </a:bodyPr>
          <a:lstStyle/>
          <a:p>
            <a:pPr marL="342900" indent="-342900">
              <a:buFont typeface="Wingdings" panose="05000000000000000000" pitchFamily="2" charset="2"/>
              <a:buChar char="Ø"/>
            </a:pPr>
            <a:r>
              <a:rPr lang="en-US" sz="1800" b="1" dirty="0">
                <a:solidFill>
                  <a:srgbClr val="000000"/>
                </a:solidFill>
                <a:hlinkClick r:id="rId6"/>
              </a:rPr>
              <a:t>www.PAHealthWellness.com</a:t>
            </a:r>
            <a:endParaRPr lang="en-US" sz="1800" b="1" dirty="0">
              <a:solidFill>
                <a:srgbClr val="000000"/>
              </a:solidFill>
            </a:endParaRPr>
          </a:p>
          <a:p>
            <a:pPr marL="342900" indent="-342900">
              <a:buFont typeface="Wingdings" panose="05000000000000000000" pitchFamily="2" charset="2"/>
              <a:buChar char="Ø"/>
            </a:pPr>
            <a:endParaRPr lang="en-US" sz="1800" b="1" dirty="0">
              <a:solidFill>
                <a:srgbClr val="000000"/>
              </a:solidFill>
            </a:endParaRPr>
          </a:p>
        </p:txBody>
      </p:sp>
      <p:sp>
        <p:nvSpPr>
          <p:cNvPr id="18" name="Content Placeholder 5"/>
          <p:cNvSpPr>
            <a:spLocks noGrp="1"/>
          </p:cNvSpPr>
          <p:nvPr>
            <p:ph sz="quarter" idx="4294967295"/>
          </p:nvPr>
        </p:nvSpPr>
        <p:spPr>
          <a:xfrm>
            <a:off x="5095548" y="5194782"/>
            <a:ext cx="5296495" cy="382743"/>
          </a:xfrm>
          <a:prstGeom prst="rect">
            <a:avLst/>
          </a:prstGeom>
        </p:spPr>
        <p:txBody>
          <a:bodyPr>
            <a:normAutofit/>
          </a:bodyPr>
          <a:lstStyle/>
          <a:p>
            <a:pPr marL="342900" indent="-342900">
              <a:buFont typeface="Wingdings" panose="05000000000000000000" pitchFamily="2" charset="2"/>
              <a:buChar char="Ø"/>
            </a:pPr>
            <a:r>
              <a:rPr lang="en-US" sz="1800" b="1" u="sng" dirty="0">
                <a:solidFill>
                  <a:srgbClr val="000000"/>
                </a:solidFill>
                <a:hlinkClick r:id="rId7"/>
              </a:rPr>
              <a:t>www.upmchealthplan.com/chc</a:t>
            </a:r>
            <a:endParaRPr lang="en-US" sz="1800" b="1" u="sng" dirty="0">
              <a:solidFill>
                <a:srgbClr val="000000"/>
              </a:solidFill>
            </a:endParaRPr>
          </a:p>
          <a:p>
            <a:pPr marL="342900" indent="-342900">
              <a:buFont typeface="Wingdings" panose="05000000000000000000" pitchFamily="2" charset="2"/>
              <a:buChar char="Ø"/>
            </a:pPr>
            <a:endParaRPr lang="en-US" sz="1800" b="1" u="sng" dirty="0">
              <a:solidFill>
                <a:srgbClr val="000000"/>
              </a:solidFill>
            </a:endParaRPr>
          </a:p>
          <a:p>
            <a:pPr marL="0" indent="0">
              <a:lnSpc>
                <a:spcPct val="100000"/>
              </a:lnSpc>
              <a:buNone/>
            </a:pPr>
            <a:endParaRPr lang="en-US" sz="1800" dirty="0">
              <a:solidFill>
                <a:schemeClr val="accent5">
                  <a:lumMod val="75000"/>
                </a:schemeClr>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9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D60E-749C-4153-8B6B-E047D79600BF}"/>
              </a:ext>
            </a:extLst>
          </p:cNvPr>
          <p:cNvSpPr>
            <a:spLocks noGrp="1"/>
          </p:cNvSpPr>
          <p:nvPr>
            <p:ph type="title"/>
          </p:nvPr>
        </p:nvSpPr>
        <p:spPr/>
        <p:txBody>
          <a:bodyPr>
            <a:normAutofit/>
          </a:bodyPr>
          <a:lstStyle/>
          <a:p>
            <a:r>
              <a:rPr lang="en-US" sz="3200" b="1" dirty="0">
                <a:solidFill>
                  <a:srgbClr val="002060"/>
                </a:solidFill>
                <a:latin typeface="Arial Black" panose="020B0A04020102020204" pitchFamily="34" charset="0"/>
              </a:rPr>
              <a:t>Resource Information</a:t>
            </a:r>
            <a:br>
              <a:rPr lang="en-US" b="1" dirty="0">
                <a:solidFill>
                  <a:srgbClr val="002060"/>
                </a:solidFill>
                <a:latin typeface="Arial Black" panose="020B0A04020102020204" pitchFamily="34" charset="0"/>
              </a:rPr>
            </a:br>
            <a:endParaRPr lang="en-US" dirty="0"/>
          </a:p>
        </p:txBody>
      </p:sp>
      <p:sp>
        <p:nvSpPr>
          <p:cNvPr id="3" name="Content Placeholder 2">
            <a:extLst>
              <a:ext uri="{FF2B5EF4-FFF2-40B4-BE49-F238E27FC236}">
                <a16:creationId xmlns:a16="http://schemas.microsoft.com/office/drawing/2014/main" id="{F35CE3F0-5F23-4D8B-873E-AD6376985A16}"/>
              </a:ext>
            </a:extLst>
          </p:cNvPr>
          <p:cNvSpPr>
            <a:spLocks noGrp="1"/>
          </p:cNvSpPr>
          <p:nvPr>
            <p:ph idx="1"/>
          </p:nvPr>
        </p:nvSpPr>
        <p:spPr>
          <a:xfrm>
            <a:off x="838200" y="926274"/>
            <a:ext cx="10763992" cy="5746803"/>
          </a:xfrm>
        </p:spPr>
        <p:txBody>
          <a:bodyPr>
            <a:normAutofit/>
          </a:bodyPr>
          <a:lstStyle/>
          <a:p>
            <a:pPr marL="0" indent="0">
              <a:lnSpc>
                <a:spcPct val="100000"/>
              </a:lnSpc>
              <a:spcBef>
                <a:spcPts val="2400"/>
              </a:spcBef>
              <a:buNone/>
            </a:pPr>
            <a:r>
              <a:rPr lang="en-US" sz="2000" b="1" dirty="0">
                <a:latin typeface="Calibri" panose="020F0502020204030204" pitchFamily="34" charset="0"/>
              </a:rPr>
              <a:t>CHC LISTSERV // STAY INFORMED:  </a:t>
            </a:r>
            <a:r>
              <a:rPr lang="en-US" sz="2000" b="1" dirty="0">
                <a:solidFill>
                  <a:srgbClr val="569FD3"/>
                </a:solidFill>
                <a:latin typeface="Calibri" panose="020F0502020204030204" pitchFamily="34" charset="0"/>
                <a:hlinkClick r:id="rId3"/>
              </a:rPr>
              <a:t>http://listserv.dpw.state.pa.us/oltl-community-healthchoices.html</a:t>
            </a:r>
            <a:r>
              <a:rPr lang="en-US" sz="2000" b="1" dirty="0">
                <a:solidFill>
                  <a:srgbClr val="569FD3"/>
                </a:solidFill>
                <a:latin typeface="Calibri" panose="020F0502020204030204" pitchFamily="34" charset="0"/>
              </a:rPr>
              <a:t> </a:t>
            </a:r>
          </a:p>
          <a:p>
            <a:pPr marL="0" indent="0">
              <a:lnSpc>
                <a:spcPct val="100000"/>
              </a:lnSpc>
              <a:spcBef>
                <a:spcPts val="2400"/>
              </a:spcBef>
              <a:buNone/>
            </a:pPr>
            <a:r>
              <a:rPr lang="en-US" sz="2000" b="1" dirty="0">
                <a:latin typeface="Calibri" panose="020F0502020204030204" pitchFamily="34" charset="0"/>
              </a:rPr>
              <a:t>COMMUNITY HEALTHCHOICES WEBSITE: </a:t>
            </a:r>
            <a:r>
              <a:rPr lang="en-US" sz="2000" b="1" dirty="0">
                <a:solidFill>
                  <a:schemeClr val="accent5">
                    <a:lumMod val="75000"/>
                  </a:schemeClr>
                </a:solidFill>
                <a:latin typeface="Calibri" panose="020F0502020204030204" pitchFamily="34" charset="0"/>
              </a:rPr>
              <a:t>www.healthchoices.pa.gov</a:t>
            </a:r>
            <a:endParaRPr lang="en-US" sz="2000" b="1" dirty="0">
              <a:latin typeface="Calibri" panose="020F0502020204030204" pitchFamily="34" charset="0"/>
            </a:endParaRPr>
          </a:p>
          <a:p>
            <a:pPr marL="0" indent="0">
              <a:lnSpc>
                <a:spcPct val="100000"/>
              </a:lnSpc>
              <a:spcBef>
                <a:spcPts val="2400"/>
              </a:spcBef>
              <a:buNone/>
            </a:pPr>
            <a:r>
              <a:rPr lang="en-US" sz="2000" b="1" dirty="0">
                <a:latin typeface="Calibri" panose="020F0502020204030204" pitchFamily="34" charset="0"/>
              </a:rPr>
              <a:t>MLTSS SUBMAAC WEBSITE:  </a:t>
            </a:r>
            <a:r>
              <a:rPr lang="en-US" sz="2000" b="1" dirty="0">
                <a:solidFill>
                  <a:schemeClr val="accent5">
                    <a:lumMod val="75000"/>
                  </a:schemeClr>
                </a:solidFill>
                <a:latin typeface="Calibri" panose="020F0502020204030204" pitchFamily="34" charset="0"/>
              </a:rPr>
              <a:t>www.dhs.pa.gov/communitypartners/informationforadvocatesandstakeholders/mltss/</a:t>
            </a:r>
            <a:endParaRPr lang="en-US" sz="2000" b="1" dirty="0">
              <a:latin typeface="Calibri" panose="020F0502020204030204" pitchFamily="34" charset="0"/>
            </a:endParaRPr>
          </a:p>
          <a:p>
            <a:pPr marL="0" indent="0">
              <a:lnSpc>
                <a:spcPct val="100000"/>
              </a:lnSpc>
              <a:spcBef>
                <a:spcPts val="2400"/>
              </a:spcBef>
              <a:buNone/>
            </a:pPr>
            <a:r>
              <a:rPr lang="en-US" sz="2000" b="1" dirty="0">
                <a:latin typeface="Calibri" panose="020F0502020204030204" pitchFamily="34" charset="0"/>
              </a:rPr>
              <a:t>EMAIL COMMENTS TO</a:t>
            </a:r>
            <a:r>
              <a:rPr lang="en-US" sz="2000" b="1" dirty="0">
                <a:solidFill>
                  <a:srgbClr val="569FD3"/>
                </a:solidFill>
                <a:latin typeface="Calibri" panose="020F0502020204030204" pitchFamily="34" charset="0"/>
              </a:rPr>
              <a:t>: </a:t>
            </a:r>
            <a:r>
              <a:rPr lang="en-US" sz="2000" b="1" dirty="0">
                <a:solidFill>
                  <a:schemeClr val="accent5">
                    <a:lumMod val="75000"/>
                  </a:schemeClr>
                </a:solidFill>
                <a:latin typeface="Calibri" panose="020F0502020204030204" pitchFamily="34" charset="0"/>
              </a:rPr>
              <a:t>RA-PWCHC@pa.gov</a:t>
            </a:r>
            <a:endParaRPr lang="en-US" sz="2000" b="1" dirty="0">
              <a:solidFill>
                <a:srgbClr val="569FD3"/>
              </a:solidFill>
              <a:latin typeface="Calibri" panose="020F0502020204030204" pitchFamily="34" charset="0"/>
            </a:endParaRPr>
          </a:p>
          <a:p>
            <a:pPr marL="0" lvl="1" indent="0">
              <a:lnSpc>
                <a:spcPct val="100000"/>
              </a:lnSpc>
              <a:spcBef>
                <a:spcPts val="2400"/>
              </a:spcBef>
              <a:buNone/>
            </a:pPr>
            <a:r>
              <a:rPr lang="en-US" sz="2000" b="1" dirty="0">
                <a:latin typeface="Calibri" panose="020F0502020204030204" pitchFamily="34" charset="0"/>
              </a:rPr>
              <a:t>OLTL PROVIDER LINE: </a:t>
            </a:r>
            <a:r>
              <a:rPr lang="en-US" sz="2000" b="1" dirty="0">
                <a:solidFill>
                  <a:schemeClr val="accent5">
                    <a:lumMod val="75000"/>
                  </a:schemeClr>
                </a:solidFill>
                <a:latin typeface="Calibri" panose="020F0502020204030204" pitchFamily="34" charset="0"/>
              </a:rPr>
              <a:t>1-800-932-0939</a:t>
            </a:r>
            <a:endParaRPr lang="en-US" sz="2000" b="1" dirty="0">
              <a:solidFill>
                <a:srgbClr val="569FD3"/>
              </a:solidFill>
              <a:latin typeface="Calibri" panose="020F0502020204030204" pitchFamily="34" charset="0"/>
            </a:endParaRPr>
          </a:p>
          <a:p>
            <a:pPr marL="0" lvl="1" indent="0">
              <a:lnSpc>
                <a:spcPct val="100000"/>
              </a:lnSpc>
              <a:spcBef>
                <a:spcPts val="2400"/>
              </a:spcBef>
              <a:buNone/>
            </a:pPr>
            <a:r>
              <a:rPr lang="en-US" sz="2000" b="1" dirty="0">
                <a:latin typeface="Calibri" panose="020F0502020204030204" pitchFamily="34" charset="0"/>
              </a:rPr>
              <a:t>OLTL PARTICIPANT LINE: </a:t>
            </a:r>
            <a:r>
              <a:rPr lang="en-US" sz="2000" b="1" dirty="0">
                <a:solidFill>
                  <a:schemeClr val="accent5">
                    <a:lumMod val="75000"/>
                  </a:schemeClr>
                </a:solidFill>
                <a:latin typeface="Calibri" panose="020F0502020204030204" pitchFamily="34" charset="0"/>
              </a:rPr>
              <a:t>1-800-757-5042</a:t>
            </a:r>
            <a:endParaRPr lang="en-US" sz="2000" b="1" dirty="0">
              <a:solidFill>
                <a:srgbClr val="569FD3"/>
              </a:solidFill>
              <a:latin typeface="Calibri" panose="020F0502020204030204" pitchFamily="34" charset="0"/>
            </a:endParaRPr>
          </a:p>
          <a:p>
            <a:pPr marL="0" lvl="1" indent="0">
              <a:lnSpc>
                <a:spcPct val="100000"/>
              </a:lnSpc>
              <a:spcBef>
                <a:spcPts val="2400"/>
              </a:spcBef>
              <a:buNone/>
            </a:pPr>
            <a:r>
              <a:rPr lang="en-US" sz="2000" b="1" dirty="0">
                <a:latin typeface="Calibri" panose="020F0502020204030204" pitchFamily="34" charset="0"/>
              </a:rPr>
              <a:t>INDEPENDENT ENROLLMENT BROKER: </a:t>
            </a:r>
            <a:r>
              <a:rPr lang="en-US" sz="2000" b="1" dirty="0">
                <a:solidFill>
                  <a:schemeClr val="accent5">
                    <a:lumMod val="75000"/>
                  </a:schemeClr>
                </a:solidFill>
                <a:latin typeface="Calibri" panose="020F0502020204030204" pitchFamily="34" charset="0"/>
              </a:rPr>
              <a:t>1-844-824-3655 or (TTY 1-833-254-0690)</a:t>
            </a:r>
          </a:p>
          <a:p>
            <a:pPr marL="0" lvl="1" indent="0">
              <a:lnSpc>
                <a:spcPct val="100000"/>
              </a:lnSpc>
              <a:spcBef>
                <a:spcPts val="600"/>
              </a:spcBef>
              <a:buNone/>
            </a:pPr>
            <a:r>
              <a:rPr lang="en-US" sz="2000" b="1" dirty="0">
                <a:solidFill>
                  <a:schemeClr val="accent5">
                    <a:lumMod val="75000"/>
                  </a:schemeClr>
                </a:solidFill>
                <a:latin typeface="Calibri" panose="020F0502020204030204" pitchFamily="34" charset="0"/>
              </a:rPr>
              <a:t>				        or visit </a:t>
            </a:r>
            <a:r>
              <a:rPr lang="en-US" sz="2000" b="1" dirty="0">
                <a:solidFill>
                  <a:schemeClr val="accent5">
                    <a:lumMod val="75000"/>
                  </a:schemeClr>
                </a:solidFill>
                <a:latin typeface="Calibri" panose="020F0502020204030204" pitchFamily="34" charset="0"/>
                <a:hlinkClick r:id="rId4"/>
              </a:rPr>
              <a:t>www.enrollchc.com</a:t>
            </a:r>
            <a:endParaRPr lang="en-US" sz="2000" b="1" dirty="0">
              <a:solidFill>
                <a:schemeClr val="accent5">
                  <a:lumMod val="75000"/>
                </a:schemeClr>
              </a:solidFill>
              <a:latin typeface="Calibri" panose="020F050202020403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FB2AB947-8A83-4A92-A6DE-E2CA2C649070}"/>
              </a:ext>
            </a:extLst>
          </p:cNvPr>
          <p:cNvSpPr>
            <a:spLocks noGrp="1"/>
          </p:cNvSpPr>
          <p:nvPr>
            <p:ph type="sldNum" sz="quarter" idx="12"/>
          </p:nvPr>
        </p:nvSpPr>
        <p:spPr/>
        <p:txBody>
          <a:bodyPr/>
          <a:lstStyle/>
          <a:p>
            <a:fld id="{C85EB908-D14B-4B79-9273-27B0AA618532}" type="slidenum">
              <a:rPr lang="en-US" smtClean="0"/>
              <a:t>37</a:t>
            </a:fld>
            <a:endParaRPr lang="en-US" dirty="0"/>
          </a:p>
        </p:txBody>
      </p:sp>
    </p:spTree>
    <p:extLst>
      <p:ext uri="{BB962C8B-B14F-4D97-AF65-F5344CB8AC3E}">
        <p14:creationId xmlns:p14="http://schemas.microsoft.com/office/powerpoint/2010/main" val="47858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38</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a:p>
            <a:pPr marL="0" indent="0">
              <a:lnSpc>
                <a:spcPct val="100000"/>
              </a:lnSpc>
              <a:buNone/>
            </a:pPr>
            <a:endParaRPr lang="en-US" sz="1800" dirty="0"/>
          </a:p>
          <a:p>
            <a:pPr marL="0" indent="0">
              <a:lnSpc>
                <a:spcPct val="100000"/>
              </a:lnSpc>
              <a:buNone/>
            </a:pPr>
            <a:r>
              <a:rPr lang="en-US" sz="2400" dirty="0">
                <a:solidFill>
                  <a:srgbClr val="569FD3"/>
                </a:solidFill>
                <a:latin typeface="Arial Black" panose="020B0A04020102020204" pitchFamily="34" charset="0"/>
              </a:rPr>
              <a:t>For Nursing Facilities</a:t>
            </a:r>
          </a:p>
          <a:p>
            <a:pPr marL="0" indent="0">
              <a:buNone/>
            </a:pPr>
            <a:r>
              <a:rPr lang="en-US" sz="2400" dirty="0">
                <a:latin typeface="+mj-lt"/>
              </a:rPr>
              <a:t>A participant who resides in a NF located in the CHC zone on the implementation date must be allowed by Federal regulation to receive NF services from the same NF until the earliest date any of the following occur:</a:t>
            </a:r>
          </a:p>
          <a:p>
            <a:r>
              <a:rPr lang="en-US" sz="2400" dirty="0">
                <a:latin typeface="+mj-lt"/>
              </a:rPr>
              <a:t>The participant’s stay in the NF ends</a:t>
            </a:r>
          </a:p>
          <a:p>
            <a:r>
              <a:rPr lang="en-US" sz="2400" dirty="0">
                <a:latin typeface="+mj-lt"/>
              </a:rPr>
              <a:t>The participant is dis-enrolled from CHC</a:t>
            </a:r>
          </a:p>
          <a:p>
            <a:r>
              <a:rPr lang="en-US" sz="2400" dirty="0">
                <a:latin typeface="+mj-lt"/>
              </a:rPr>
              <a:t>The NF is no longer enrolled in the MA Program</a:t>
            </a:r>
          </a:p>
          <a:p>
            <a:endParaRPr lang="en-US" sz="2400" dirty="0">
              <a:latin typeface="+mj-lt"/>
            </a:endParaRPr>
          </a:p>
          <a:p>
            <a:pPr marL="0" indent="0">
              <a:buNone/>
            </a:pPr>
            <a:r>
              <a:rPr lang="en-US" sz="2400" dirty="0">
                <a:latin typeface="+mj-lt"/>
              </a:rPr>
              <a:t>A change in CHC-MCO, a temporary hospitalization, or therapeutic leave does not change or terminate this continuity of care period as long as the participant remains a resident of the NF.</a:t>
            </a:r>
          </a:p>
        </p:txBody>
      </p:sp>
      <p:sp>
        <p:nvSpPr>
          <p:cNvPr id="2" name="Slide Number Placeholder 1"/>
          <p:cNvSpPr>
            <a:spLocks noGrp="1"/>
          </p:cNvSpPr>
          <p:nvPr>
            <p:ph type="sldNum" sz="quarter" idx="12"/>
          </p:nvPr>
        </p:nvSpPr>
        <p:spPr/>
        <p:txBody>
          <a:bodyPr/>
          <a:lstStyle/>
          <a:p>
            <a:fld id="{C85EB908-D14B-4B79-9273-27B0AA618532}" type="slidenum">
              <a:rPr lang="en-US" smtClean="0"/>
              <a:t>4</a:t>
            </a:fld>
            <a:endParaRPr lang="en-US" dirty="0"/>
          </a:p>
        </p:txBody>
      </p:sp>
    </p:spTree>
    <p:extLst>
      <p:ext uri="{BB962C8B-B14F-4D97-AF65-F5344CB8AC3E}">
        <p14:creationId xmlns:p14="http://schemas.microsoft.com/office/powerpoint/2010/main" val="103621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a:p>
            <a:pPr marL="0" indent="0">
              <a:lnSpc>
                <a:spcPct val="100000"/>
              </a:lnSpc>
              <a:buNone/>
            </a:pPr>
            <a:endParaRPr lang="en-US" sz="1800" dirty="0"/>
          </a:p>
          <a:p>
            <a:pPr marL="0" indent="0">
              <a:lnSpc>
                <a:spcPct val="100000"/>
              </a:lnSpc>
              <a:buNone/>
            </a:pPr>
            <a:r>
              <a:rPr lang="en-US" sz="2400" dirty="0">
                <a:solidFill>
                  <a:srgbClr val="5B9BD5"/>
                </a:solidFill>
                <a:latin typeface="Arial Black" panose="020B0A04020102020204" pitchFamily="34" charset="0"/>
              </a:rPr>
              <a:t>For Nursing Facilities</a:t>
            </a:r>
          </a:p>
          <a:p>
            <a:r>
              <a:rPr lang="en-US" sz="2400" dirty="0">
                <a:latin typeface="+mj-lt"/>
              </a:rPr>
              <a:t>Participants who are admitted to a NF after the start date for the CHC-MCO, or who do not qualify for the extended continuity of care period, will receive the standard continuity of care available for all Medicaid participants.</a:t>
            </a:r>
          </a:p>
          <a:p>
            <a:endParaRPr lang="en-US" sz="2400" dirty="0">
              <a:latin typeface="+mj-lt"/>
            </a:endParaRPr>
          </a:p>
          <a:p>
            <a:r>
              <a:rPr lang="en-US" sz="2400" dirty="0">
                <a:latin typeface="+mj-lt"/>
              </a:rPr>
              <a:t>For all participants, the CHC-MCO must comply with continuity of care requirements for continuation of providers, services, and any ongoing course of treatment outlined in MA Bulletin 99-03-13, </a:t>
            </a:r>
            <a:r>
              <a:rPr lang="en-US" sz="2400" i="1" dirty="0">
                <a:latin typeface="+mj-lt"/>
              </a:rPr>
              <a:t>Continuity of Care for Recipients Transferring Between and Among Fee-for-Service and Managed Care Organizations.</a:t>
            </a: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Tree>
    <p:extLst>
      <p:ext uri="{BB962C8B-B14F-4D97-AF65-F5344CB8AC3E}">
        <p14:creationId xmlns:p14="http://schemas.microsoft.com/office/powerpoint/2010/main" val="271376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a:p>
            <a:pPr marL="0" indent="0">
              <a:lnSpc>
                <a:spcPct val="100000"/>
              </a:lnSpc>
              <a:buNone/>
            </a:pPr>
            <a:endParaRPr lang="en-US" sz="1800" dirty="0"/>
          </a:p>
          <a:p>
            <a:pPr marL="0" indent="0">
              <a:lnSpc>
                <a:spcPct val="100000"/>
              </a:lnSpc>
              <a:buNone/>
            </a:pPr>
            <a:r>
              <a:rPr lang="en-US" sz="2400" dirty="0">
                <a:solidFill>
                  <a:srgbClr val="5B9BD5"/>
                </a:solidFill>
                <a:latin typeface="Arial Black" panose="020B0A04020102020204" pitchFamily="34" charset="0"/>
              </a:rPr>
              <a:t>For Nursing Facilities</a:t>
            </a:r>
          </a:p>
          <a:p>
            <a:r>
              <a:rPr lang="en-US" sz="2400" dirty="0">
                <a:latin typeface="+mj-lt"/>
              </a:rPr>
              <a:t>If the NF leaves the network and a participant is not eligible to receive an extended continuity of care period, the participant may continue to receive NF services, if eligible, from the NF for up to 60 days from whichever is greater</a:t>
            </a:r>
          </a:p>
          <a:p>
            <a:pPr lvl="1">
              <a:buFont typeface="Courier New" panose="02070309020205020404" pitchFamily="49" charset="0"/>
              <a:buChar char="o"/>
            </a:pPr>
            <a:r>
              <a:rPr lang="en-US" dirty="0">
                <a:latin typeface="+mj-lt"/>
              </a:rPr>
              <a:t>the date the participant is notified by the CHC-MCO of the termination or pending termination of the provider </a:t>
            </a:r>
          </a:p>
          <a:p>
            <a:pPr marL="457200" lvl="1" indent="0">
              <a:buNone/>
            </a:pPr>
            <a:r>
              <a:rPr lang="en-US" dirty="0">
                <a:latin typeface="+mj-lt"/>
              </a:rPr>
              <a:t>		or</a:t>
            </a:r>
          </a:p>
          <a:p>
            <a:pPr lvl="1">
              <a:buFont typeface="Courier New" panose="02070309020205020404" pitchFamily="49" charset="0"/>
              <a:buChar char="o"/>
            </a:pPr>
            <a:r>
              <a:rPr lang="en-US" dirty="0">
                <a:latin typeface="+mj-lt"/>
              </a:rPr>
              <a:t>the date of the provider termination</a:t>
            </a:r>
          </a:p>
          <a:p>
            <a:endParaRPr lang="en-US" sz="2400" dirty="0">
              <a:latin typeface="+mj-lt"/>
            </a:endParaRPr>
          </a:p>
          <a:p>
            <a:r>
              <a:rPr lang="en-US" sz="2400" dirty="0">
                <a:latin typeface="+mj-lt"/>
              </a:rPr>
              <a:t>Exception – Provider is being terminated for cause as described in 40 P.S. § 991.2117(b) </a:t>
            </a:r>
          </a:p>
        </p:txBody>
      </p:sp>
      <p:sp>
        <p:nvSpPr>
          <p:cNvPr id="2" name="Slide Number Placeholder 1"/>
          <p:cNvSpPr>
            <a:spLocks noGrp="1"/>
          </p:cNvSpPr>
          <p:nvPr>
            <p:ph type="sldNum" sz="quarter" idx="12"/>
          </p:nvPr>
        </p:nvSpPr>
        <p:spPr/>
        <p:txBody>
          <a:bodyPr/>
          <a:lstStyle/>
          <a:p>
            <a:fld id="{C85EB908-D14B-4B79-9273-27B0AA618532}" type="slidenum">
              <a:rPr lang="en-US" smtClean="0"/>
              <a:t>6</a:t>
            </a:fld>
            <a:endParaRPr lang="en-US" dirty="0"/>
          </a:p>
        </p:txBody>
      </p:sp>
    </p:spTree>
    <p:extLst>
      <p:ext uri="{BB962C8B-B14F-4D97-AF65-F5344CB8AC3E}">
        <p14:creationId xmlns:p14="http://schemas.microsoft.com/office/powerpoint/2010/main" val="196885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r>
              <a:rPr lang="en-US" sz="2400" dirty="0">
                <a:solidFill>
                  <a:srgbClr val="569FD3"/>
                </a:solidFill>
                <a:latin typeface="Arial Black" panose="020B0A04020102020204" pitchFamily="34" charset="0"/>
              </a:rPr>
              <a:t>NF resident moves from HealthChoices (HC) to CHC</a:t>
            </a:r>
          </a:p>
          <a:p>
            <a:r>
              <a:rPr lang="en-US" sz="2400" dirty="0">
                <a:latin typeface="+mj-lt"/>
              </a:rPr>
              <a:t>HC-MCO will pay for 30 days as a physical health benefit.</a:t>
            </a:r>
          </a:p>
          <a:p>
            <a:r>
              <a:rPr lang="en-US" sz="2400" dirty="0">
                <a:latin typeface="+mj-lt"/>
              </a:rPr>
              <a:t>HC-MCO will pay for day 31 through the date the CHC eligibility determination is made that the resident is found functionally and financially eligible to receive NF services.</a:t>
            </a:r>
          </a:p>
          <a:p>
            <a:r>
              <a:rPr lang="en-US" sz="2400" dirty="0">
                <a:latin typeface="+mj-lt"/>
              </a:rPr>
              <a:t>CHC-MCO will pay beginning the day after resident is found eligible to receive NF services.</a:t>
            </a:r>
          </a:p>
          <a:p>
            <a:pPr marL="0" indent="0">
              <a:buNone/>
            </a:pPr>
            <a:r>
              <a:rPr lang="en-US" sz="2400" dirty="0">
                <a:solidFill>
                  <a:srgbClr val="5B9BD5"/>
                </a:solidFill>
                <a:latin typeface="Arial Black" panose="020B0A04020102020204" pitchFamily="34" charset="0"/>
              </a:rPr>
              <a:t>NF resident moves from FFS to CHC</a:t>
            </a:r>
          </a:p>
          <a:p>
            <a:pPr marL="0" indent="0">
              <a:buNone/>
            </a:pPr>
            <a:r>
              <a:rPr lang="en-US" sz="2400" dirty="0">
                <a:latin typeface="+mj-lt"/>
              </a:rPr>
              <a:t> If the resident is determined functionally and financially eligible to receive NF services,</a:t>
            </a:r>
          </a:p>
          <a:p>
            <a:r>
              <a:rPr lang="en-US" sz="2400" dirty="0">
                <a:latin typeface="+mj-lt"/>
              </a:rPr>
              <a:t>FFS will pay for the retroactive period from </a:t>
            </a:r>
            <a:r>
              <a:rPr lang="en-US" sz="2400" dirty="0">
                <a:latin typeface="Calibri Light" panose="020F0302020204030204" pitchFamily="34" charset="0"/>
              </a:rPr>
              <a:t>date of application to the date CHC eligibility is determined</a:t>
            </a:r>
          </a:p>
          <a:p>
            <a:r>
              <a:rPr lang="en-US" sz="2400" dirty="0">
                <a:latin typeface="+mj-lt"/>
              </a:rPr>
              <a:t>CHC-MCO will pay beginning the day after resident is found eligible to receive NF services</a:t>
            </a:r>
          </a:p>
        </p:txBody>
      </p: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spTree>
    <p:extLst>
      <p:ext uri="{BB962C8B-B14F-4D97-AF65-F5344CB8AC3E}">
        <p14:creationId xmlns:p14="http://schemas.microsoft.com/office/powerpoint/2010/main" val="208404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B9BD5"/>
                </a:solidFill>
                <a:latin typeface="Arial Black" panose="020B0A04020102020204" pitchFamily="34" charset="0"/>
              </a:rPr>
              <a:t>CHC Community Participant Needs NF Services</a:t>
            </a:r>
          </a:p>
          <a:p>
            <a:r>
              <a:rPr lang="en-US" sz="2400" dirty="0">
                <a:latin typeface="+mj-lt"/>
              </a:rPr>
              <a:t>CHC-MCO is responsible for payment for medically necessary NF services, including bed hold days (15 per hospitalization) and up to 30 Therapeutic Leave (TL) days per calendar year.</a:t>
            </a:r>
          </a:p>
          <a:p>
            <a:r>
              <a:rPr lang="en-US" sz="2400" dirty="0">
                <a:latin typeface="+mj-lt"/>
              </a:rPr>
              <a:t>The NF must meet the 85% occupancy rate to be eligible for bed hold payments through the CHC-MCO.</a:t>
            </a:r>
          </a:p>
          <a:p>
            <a:r>
              <a:rPr lang="en-US" sz="2400" dirty="0">
                <a:latin typeface="+mj-lt"/>
              </a:rPr>
              <a:t>The rate which the CHC-MCO will pay for bed holds and TL will be determine through the contracting process.</a:t>
            </a:r>
          </a:p>
          <a:p>
            <a:r>
              <a:rPr lang="en-US" sz="2400" dirty="0">
                <a:latin typeface="+mj-lt"/>
              </a:rPr>
              <a:t>The CHC-MCO must, in coordination with the Department, monitor for completion of all NF-related processes, including PASRR, specialized services, Participant’s rights, patient pay liability, personal care accounts, or other identified processes.</a:t>
            </a:r>
          </a:p>
          <a:p>
            <a:r>
              <a:rPr lang="en-US" sz="2400" dirty="0">
                <a:latin typeface="+mj-lt"/>
              </a:rPr>
              <a:t>The CHC-MCO shall not pay for services that a participant is not eligible to receive.</a:t>
            </a:r>
          </a:p>
        </p:txBody>
      </p: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Tree>
    <p:extLst>
      <p:ext uri="{BB962C8B-B14F-4D97-AF65-F5344CB8AC3E}">
        <p14:creationId xmlns:p14="http://schemas.microsoft.com/office/powerpoint/2010/main" val="2396056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Payment for NF Services</a:t>
            </a:r>
          </a:p>
          <a:p>
            <a:pPr marL="0" indent="0">
              <a:buNone/>
            </a:pPr>
            <a:endParaRPr lang="en-US" sz="1800" dirty="0">
              <a:latin typeface="+mj-lt"/>
            </a:endParaRPr>
          </a:p>
          <a:p>
            <a:pPr marL="0" indent="0">
              <a:buNone/>
            </a:pPr>
            <a:r>
              <a:rPr lang="en-US" sz="2400" dirty="0">
                <a:solidFill>
                  <a:srgbClr val="5B9BD5"/>
                </a:solidFill>
                <a:latin typeface="Arial Black" panose="020B0A04020102020204" pitchFamily="34" charset="0"/>
              </a:rPr>
              <a:t>NF Rates for the First 36 Months Per Zone</a:t>
            </a:r>
          </a:p>
          <a:p>
            <a:r>
              <a:rPr lang="en-US" sz="2400" dirty="0">
                <a:latin typeface="+mj-lt"/>
              </a:rPr>
              <a:t>Average of each NF’s FFS rates in effect for the four quarters prior to implementation.</a:t>
            </a:r>
          </a:p>
          <a:p>
            <a:r>
              <a:rPr lang="en-US" sz="2400" dirty="0">
                <a:latin typeface="+mj-lt"/>
              </a:rPr>
              <a:t>Lehigh/Capital, Northwest and Northeast  – Calendar Year 2019 quarters.</a:t>
            </a:r>
          </a:p>
          <a:p>
            <a:r>
              <a:rPr lang="en-US" sz="2400" dirty="0">
                <a:latin typeface="+mj-lt"/>
              </a:rPr>
              <a:t>These rates will not be adjusted over the 36 month timeframe.</a:t>
            </a:r>
          </a:p>
          <a:p>
            <a:r>
              <a:rPr lang="en-US" sz="2400" dirty="0">
                <a:latin typeface="+mj-lt"/>
              </a:rPr>
              <a:t>The CHC-MCOs and NFs may agree to different rates as per their contract negotiation process.</a:t>
            </a:r>
          </a:p>
          <a:p>
            <a:r>
              <a:rPr lang="en-US" sz="2400" dirty="0">
                <a:latin typeface="+mj-lt"/>
              </a:rPr>
              <a:t>The payments funded through Appendix 4 of the agreement between DHS and each CHC-MCO (relating to nursing facility access to care payments) and Exceptional durable medical equipment (DME) shall be in addition to a NF’s rate.</a:t>
            </a:r>
          </a:p>
          <a:p>
            <a:pPr marL="0" indent="0">
              <a:buNone/>
            </a:pPr>
            <a:endParaRPr lang="en-US" sz="24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9</a:t>
            </a:fld>
            <a:endParaRPr lang="en-US" dirty="0"/>
          </a:p>
        </p:txBody>
      </p:sp>
    </p:spTree>
    <p:extLst>
      <p:ext uri="{BB962C8B-B14F-4D97-AF65-F5344CB8AC3E}">
        <p14:creationId xmlns:p14="http://schemas.microsoft.com/office/powerpoint/2010/main" val="1388870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BE0110-0E67-4DCE-A53D-79A76F8BCD11}"/>
</file>

<file path=customXml/itemProps2.xml><?xml version="1.0" encoding="utf-8"?>
<ds:datastoreItem xmlns:ds="http://schemas.openxmlformats.org/officeDocument/2006/customXml" ds:itemID="{49C9A590-7BBF-42B4-B492-E6AAD6264701}"/>
</file>

<file path=customXml/itemProps3.xml><?xml version="1.0" encoding="utf-8"?>
<ds:datastoreItem xmlns:ds="http://schemas.openxmlformats.org/officeDocument/2006/customXml" ds:itemID="{77F6FCB8-4EEF-49C7-BA32-BEC7D0C93CAC}"/>
</file>

<file path=docProps/app.xml><?xml version="1.0" encoding="utf-8"?>
<Properties xmlns="http://schemas.openxmlformats.org/officeDocument/2006/extended-properties" xmlns:vt="http://schemas.openxmlformats.org/officeDocument/2006/docPropsVTypes">
  <TotalTime>0</TotalTime>
  <Words>3113</Words>
  <Application>Microsoft Office PowerPoint</Application>
  <PresentationFormat>Widescreen</PresentationFormat>
  <Paragraphs>387</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BH-MCOs </vt:lpstr>
      <vt:lpstr>BH Services</vt:lpstr>
      <vt:lpstr>BH Services</vt:lpstr>
      <vt:lpstr>Coordination</vt:lpstr>
      <vt:lpstr>PowerPoint Presentation</vt:lpstr>
      <vt:lpstr>PowerPoint Presentation</vt:lpstr>
      <vt:lpstr>PowerPoint Presentation</vt:lpstr>
      <vt:lpstr>PowerPoint Presentation</vt:lpstr>
      <vt:lpstr>PowerPoint Presentation</vt:lpstr>
      <vt:lpstr>PowerPoint Presentation</vt:lpstr>
      <vt:lpstr>CHC Trainings</vt:lpstr>
      <vt:lpstr>CHC Question and Answer Document</vt:lpstr>
      <vt:lpstr>PowerPoint Presentation</vt:lpstr>
      <vt:lpstr>Resource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2018-05-23T14:32:43Z</dcterms:created>
  <dcterms:modified xsi:type="dcterms:W3CDTF">2019-05-09T14:00:52Z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