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rawings/drawing1.xml" ContentType="application/vnd.openxmlformats-officedocument.drawingml.chartshap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colors3.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colors2.xml" ContentType="application/vnd.openxmlformats-officedocument.drawingml.diagramColors+xml"/>
  <Override PartName="/ppt/diagrams/drawing3.xml" ContentType="application/vnd.ms-office.drawingml.diagramDrawing+xml"/>
  <Override PartName="/ppt/charts/chart6.xml" ContentType="application/vnd.openxmlformats-officedocument.drawingml.chart+xml"/>
  <Override PartName="/ppt/diagrams/drawing2.xml" ContentType="application/vnd.ms-office.drawingml.diagramDrawing+xml"/>
  <Override PartName="/ppt/charts/style6.xml" ContentType="application/vnd.ms-office.chartstyle+xml"/>
  <Override PartName="/ppt/diagrams/quickStyle2.xml" ContentType="application/vnd.openxmlformats-officedocument.drawingml.diagramStyle+xml"/>
  <Override PartName="/ppt/charts/colors6.xml" ContentType="application/vnd.ms-office.chartcolorstyle+xml"/>
  <Override PartName="/ppt/theme/themeOverride1.xml" ContentType="application/vnd.openxmlformats-officedocument.themeOverrid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54"/>
  </p:notesMasterIdLst>
  <p:sldIdLst>
    <p:sldId id="256" r:id="rId5"/>
    <p:sldId id="257" r:id="rId6"/>
    <p:sldId id="295" r:id="rId7"/>
    <p:sldId id="259" r:id="rId8"/>
    <p:sldId id="338" r:id="rId9"/>
    <p:sldId id="337" r:id="rId10"/>
    <p:sldId id="267" r:id="rId11"/>
    <p:sldId id="312" r:id="rId12"/>
    <p:sldId id="323" r:id="rId13"/>
    <p:sldId id="326" r:id="rId14"/>
    <p:sldId id="327" r:id="rId15"/>
    <p:sldId id="260" r:id="rId16"/>
    <p:sldId id="278" r:id="rId17"/>
    <p:sldId id="262" r:id="rId18"/>
    <p:sldId id="301" r:id="rId19"/>
    <p:sldId id="284" r:id="rId20"/>
    <p:sldId id="306" r:id="rId21"/>
    <p:sldId id="264" r:id="rId22"/>
    <p:sldId id="265" r:id="rId23"/>
    <p:sldId id="285" r:id="rId24"/>
    <p:sldId id="330" r:id="rId25"/>
    <p:sldId id="303" r:id="rId26"/>
    <p:sldId id="329" r:id="rId27"/>
    <p:sldId id="291" r:id="rId28"/>
    <p:sldId id="282" r:id="rId29"/>
    <p:sldId id="294" r:id="rId30"/>
    <p:sldId id="293" r:id="rId31"/>
    <p:sldId id="283" r:id="rId32"/>
    <p:sldId id="292" r:id="rId33"/>
    <p:sldId id="298" r:id="rId34"/>
    <p:sldId id="331" r:id="rId35"/>
    <p:sldId id="332" r:id="rId36"/>
    <p:sldId id="270" r:id="rId37"/>
    <p:sldId id="307" r:id="rId38"/>
    <p:sldId id="309" r:id="rId39"/>
    <p:sldId id="308" r:id="rId40"/>
    <p:sldId id="310" r:id="rId41"/>
    <p:sldId id="273" r:id="rId42"/>
    <p:sldId id="272" r:id="rId43"/>
    <p:sldId id="334" r:id="rId44"/>
    <p:sldId id="296" r:id="rId45"/>
    <p:sldId id="318" r:id="rId46"/>
    <p:sldId id="316" r:id="rId47"/>
    <p:sldId id="340" r:id="rId48"/>
    <p:sldId id="341" r:id="rId49"/>
    <p:sldId id="335" r:id="rId50"/>
    <p:sldId id="339" r:id="rId51"/>
    <p:sldId id="342" r:id="rId52"/>
    <p:sldId id="281"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6133A1-E1F8-4E61-B5E0-702D75A0E5DC}">
          <p14:sldIdLst>
            <p14:sldId id="256"/>
            <p14:sldId id="257"/>
            <p14:sldId id="295"/>
            <p14:sldId id="259"/>
            <p14:sldId id="338"/>
            <p14:sldId id="337"/>
            <p14:sldId id="267"/>
            <p14:sldId id="312"/>
            <p14:sldId id="323"/>
            <p14:sldId id="326"/>
            <p14:sldId id="327"/>
            <p14:sldId id="260"/>
            <p14:sldId id="278"/>
            <p14:sldId id="262"/>
            <p14:sldId id="301"/>
            <p14:sldId id="284"/>
            <p14:sldId id="306"/>
            <p14:sldId id="264"/>
            <p14:sldId id="265"/>
            <p14:sldId id="285"/>
            <p14:sldId id="330"/>
            <p14:sldId id="303"/>
            <p14:sldId id="329"/>
            <p14:sldId id="291"/>
            <p14:sldId id="282"/>
            <p14:sldId id="294"/>
            <p14:sldId id="293"/>
            <p14:sldId id="283"/>
            <p14:sldId id="292"/>
            <p14:sldId id="298"/>
            <p14:sldId id="331"/>
            <p14:sldId id="332"/>
            <p14:sldId id="270"/>
            <p14:sldId id="307"/>
            <p14:sldId id="309"/>
            <p14:sldId id="308"/>
            <p14:sldId id="310"/>
            <p14:sldId id="273"/>
            <p14:sldId id="272"/>
            <p14:sldId id="334"/>
            <p14:sldId id="296"/>
            <p14:sldId id="318"/>
            <p14:sldId id="316"/>
            <p14:sldId id="340"/>
            <p14:sldId id="341"/>
            <p14:sldId id="335"/>
            <p14:sldId id="339"/>
            <p14:sldId id="342"/>
            <p14:sldId id="2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cock, Kevin" initials="HK" lastIdx="6" clrIdx="0">
    <p:extLst>
      <p:ext uri="{19B8F6BF-5375-455C-9EA6-DF929625EA0E}">
        <p15:presenceInfo xmlns:p15="http://schemas.microsoft.com/office/powerpoint/2012/main" userId="Hancock, Kevin" providerId="None"/>
      </p:ext>
    </p:extLst>
  </p:cmAuthor>
  <p:cmAuthor id="2" name="Wachter, Derek" initials="WD" lastIdx="3" clrIdx="1">
    <p:extLst>
      <p:ext uri="{19B8F6BF-5375-455C-9EA6-DF929625EA0E}">
        <p15:presenceInfo xmlns:p15="http://schemas.microsoft.com/office/powerpoint/2012/main" userId="Wachter, Derek" providerId="None"/>
      </p:ext>
    </p:extLst>
  </p:cmAuthor>
  <p:cmAuthor id="3" name="Pat Brady" initials="PB" lastIdx="11" clrIdx="3">
    <p:extLst>
      <p:ext uri="{19B8F6BF-5375-455C-9EA6-DF929625EA0E}">
        <p15:presenceInfo xmlns:p15="http://schemas.microsoft.com/office/powerpoint/2012/main" userId="8226d2bec95dbf01" providerId="Windows Live"/>
      </p:ext>
    </p:extLst>
  </p:cmAuthor>
  <p:cmAuthor id="4" name="Vovakes, Jill" initials="VJ" lastIdx="26" clrIdx="4">
    <p:extLst>
      <p:ext uri="{19B8F6BF-5375-455C-9EA6-DF929625EA0E}">
        <p15:presenceInfo xmlns:p15="http://schemas.microsoft.com/office/powerpoint/2012/main" userId="Vovakes, Jill" providerId="None"/>
      </p:ext>
    </p:extLst>
  </p:cmAuthor>
  <p:cmAuthor id="5" name="Hale, Jennifer" initials="HJ" lastIdx="14" clrIdx="5">
    <p:extLst>
      <p:ext uri="{19B8F6BF-5375-455C-9EA6-DF929625EA0E}">
        <p15:presenceInfo xmlns:p15="http://schemas.microsoft.com/office/powerpoint/2012/main" userId="Hale, Jennifer" providerId="None"/>
      </p:ext>
    </p:extLst>
  </p:cmAuthor>
  <p:cmAuthor id="6" name="Wierman, Kristen" initials="WK" lastIdx="1" clrIdx="6">
    <p:extLst>
      <p:ext uri="{19B8F6BF-5375-455C-9EA6-DF929625EA0E}">
        <p15:presenceInfo xmlns:p15="http://schemas.microsoft.com/office/powerpoint/2012/main" userId="Wierman, Kris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52A6"/>
    <a:srgbClr val="70AD47"/>
    <a:srgbClr val="7AA9DA"/>
    <a:srgbClr val="5694CB"/>
    <a:srgbClr val="4C84B6"/>
    <a:srgbClr val="41719C"/>
    <a:srgbClr val="B4C7E7"/>
    <a:srgbClr val="A4C0E3"/>
    <a:srgbClr val="569FD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25" autoAdjust="0"/>
    <p:restoredTop sz="94660"/>
  </p:normalViewPr>
  <p:slideViewPr>
    <p:cSldViewPr snapToGrid="0">
      <p:cViewPr varScale="1">
        <p:scale>
          <a:sx n="70" d="100"/>
          <a:sy n="70" d="100"/>
        </p:scale>
        <p:origin x="78"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customXml" Target="../customXml/item2.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1.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85212414005705"/>
          <c:y val="1.1718749279112373E-2"/>
          <c:w val="0.5715382878501285"/>
          <c:h val="0.94500640102076761"/>
        </c:manualLayout>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C03-4225-B676-BE5BDF05CD9B}"/>
              </c:ext>
            </c:extLst>
          </c:dPt>
          <c:dPt>
            <c:idx val="1"/>
            <c:bubble3D val="0"/>
            <c:spPr>
              <a:solidFill>
                <a:schemeClr val="accent5">
                  <a:lumMod val="40000"/>
                  <a:lumOff val="60000"/>
                </a:schemeClr>
              </a:solidFill>
              <a:ln w="19050">
                <a:noFill/>
              </a:ln>
              <a:effectLst/>
            </c:spPr>
            <c:extLst>
              <c:ext xmlns:c16="http://schemas.microsoft.com/office/drawing/2014/chart" uri="{C3380CC4-5D6E-409C-BE32-E72D297353CC}">
                <c16:uniqueId val="{00000005-46F7-4527-BA79-F8FB7C7F9D59}"/>
              </c:ext>
            </c:extLst>
          </c:dPt>
          <c:dPt>
            <c:idx val="2"/>
            <c:bubble3D val="0"/>
            <c:spPr>
              <a:solidFill>
                <a:schemeClr val="accent2"/>
              </a:solidFill>
              <a:ln w="19050">
                <a:noFill/>
              </a:ln>
              <a:effectLst/>
            </c:spPr>
            <c:extLst>
              <c:ext xmlns:c16="http://schemas.microsoft.com/office/drawing/2014/chart" uri="{C3380CC4-5D6E-409C-BE32-E72D297353CC}">
                <c16:uniqueId val="{00000004-46F7-4527-BA79-F8FB7C7F9D59}"/>
              </c:ext>
            </c:extLst>
          </c:dPt>
          <c:dPt>
            <c:idx val="3"/>
            <c:bubble3D val="0"/>
            <c:spPr>
              <a:solidFill>
                <a:schemeClr val="accent2">
                  <a:lumMod val="60000"/>
                  <a:lumOff val="40000"/>
                </a:schemeClr>
              </a:solidFill>
              <a:ln w="19050">
                <a:noFill/>
              </a:ln>
              <a:effectLst/>
            </c:spPr>
            <c:extLst>
              <c:ext xmlns:c16="http://schemas.microsoft.com/office/drawing/2014/chart" uri="{C3380CC4-5D6E-409C-BE32-E72D297353CC}">
                <c16:uniqueId val="{00000003-46F7-4527-BA79-F8FB7C7F9D59}"/>
              </c:ext>
            </c:extLst>
          </c:dPt>
          <c:dPt>
            <c:idx val="4"/>
            <c:bubble3D val="0"/>
            <c:spPr>
              <a:solidFill>
                <a:schemeClr val="accent5">
                  <a:lumMod val="75000"/>
                </a:schemeClr>
              </a:solidFill>
              <a:ln w="19050">
                <a:noFill/>
              </a:ln>
              <a:effectLst/>
            </c:spPr>
            <c:extLst>
              <c:ext xmlns:c16="http://schemas.microsoft.com/office/drawing/2014/chart" uri="{C3380CC4-5D6E-409C-BE32-E72D297353CC}">
                <c16:uniqueId val="{00000002-46F7-4527-BA79-F8FB7C7F9D59}"/>
              </c:ext>
            </c:extLst>
          </c:dPt>
          <c:dPt>
            <c:idx val="5"/>
            <c:bubble3D val="0"/>
            <c:spPr>
              <a:solidFill>
                <a:schemeClr val="accent6"/>
              </a:solidFill>
              <a:ln w="19050">
                <a:noFill/>
              </a:ln>
              <a:effectLst/>
            </c:spPr>
            <c:extLst>
              <c:ext xmlns:c16="http://schemas.microsoft.com/office/drawing/2014/chart" uri="{C3380CC4-5D6E-409C-BE32-E72D297353CC}">
                <c16:uniqueId val="{0000000B-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Sheet1!$B$2:$B$7</c:f>
              <c:numCache>
                <c:formatCode>#,##0</c:formatCode>
                <c:ptCount val="6"/>
                <c:pt idx="0">
                  <c:v>66561</c:v>
                </c:pt>
                <c:pt idx="1">
                  <c:v>69036</c:v>
                </c:pt>
                <c:pt idx="2" formatCode="General">
                  <c:v>26293</c:v>
                </c:pt>
                <c:pt idx="3">
                  <c:v>7137</c:v>
                </c:pt>
                <c:pt idx="4" formatCode="General">
                  <c:v>285018</c:v>
                </c:pt>
              </c:numCache>
            </c:numRef>
          </c:val>
          <c:extLst>
            <c:ext xmlns:c16="http://schemas.microsoft.com/office/drawing/2014/chart" uri="{C3380CC4-5D6E-409C-BE32-E72D297353CC}">
              <c16:uniqueId val="{00000000-46F7-4527-BA79-F8FB7C7F9D59}"/>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D-DC03-4225-B676-BE5BDF05CD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F-DC03-4225-B676-BE5BDF05CD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1-DC03-4225-B676-BE5BDF05CD9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3-DC03-4225-B676-BE5BDF05CD9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5-DC03-4225-B676-BE5BDF05CD9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7-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Sheet1!$C$2:$C$7</c:f>
              <c:numCache>
                <c:formatCode>General</c:formatCode>
                <c:ptCount val="6"/>
              </c:numCache>
            </c:numRef>
          </c:val>
          <c:extLst>
            <c:ext xmlns:c16="http://schemas.microsoft.com/office/drawing/2014/chart" uri="{C3380CC4-5D6E-409C-BE32-E72D297353CC}">
              <c16:uniqueId val="{00000001-46F7-4527-BA79-F8FB7C7F9D5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85212414005705"/>
          <c:y val="1.1718749279112373E-2"/>
          <c:w val="0.5715382878501285"/>
          <c:h val="0.94500640102076761"/>
        </c:manualLayout>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C03-4225-B676-BE5BDF05CD9B}"/>
              </c:ext>
            </c:extLst>
          </c:dPt>
          <c:dPt>
            <c:idx val="1"/>
            <c:bubble3D val="0"/>
            <c:spPr>
              <a:solidFill>
                <a:schemeClr val="accent5">
                  <a:lumMod val="40000"/>
                  <a:lumOff val="60000"/>
                </a:schemeClr>
              </a:solidFill>
              <a:ln w="19050">
                <a:noFill/>
              </a:ln>
              <a:effectLst/>
            </c:spPr>
            <c:extLst>
              <c:ext xmlns:c16="http://schemas.microsoft.com/office/drawing/2014/chart" uri="{C3380CC4-5D6E-409C-BE32-E72D297353CC}">
                <c16:uniqueId val="{00000005-46F7-4527-BA79-F8FB7C7F9D59}"/>
              </c:ext>
            </c:extLst>
          </c:dPt>
          <c:dPt>
            <c:idx val="2"/>
            <c:bubble3D val="0"/>
            <c:spPr>
              <a:solidFill>
                <a:schemeClr val="accent2"/>
              </a:solidFill>
              <a:ln w="19050">
                <a:noFill/>
              </a:ln>
              <a:effectLst/>
            </c:spPr>
            <c:extLst>
              <c:ext xmlns:c16="http://schemas.microsoft.com/office/drawing/2014/chart" uri="{C3380CC4-5D6E-409C-BE32-E72D297353CC}">
                <c16:uniqueId val="{00000004-46F7-4527-BA79-F8FB7C7F9D59}"/>
              </c:ext>
            </c:extLst>
          </c:dPt>
          <c:dPt>
            <c:idx val="3"/>
            <c:bubble3D val="0"/>
            <c:spPr>
              <a:solidFill>
                <a:schemeClr val="accent2">
                  <a:lumMod val="60000"/>
                  <a:lumOff val="40000"/>
                </a:schemeClr>
              </a:solidFill>
              <a:ln w="19050">
                <a:noFill/>
              </a:ln>
              <a:effectLst/>
            </c:spPr>
            <c:extLst>
              <c:ext xmlns:c16="http://schemas.microsoft.com/office/drawing/2014/chart" uri="{C3380CC4-5D6E-409C-BE32-E72D297353CC}">
                <c16:uniqueId val="{00000003-46F7-4527-BA79-F8FB7C7F9D59}"/>
              </c:ext>
            </c:extLst>
          </c:dPt>
          <c:dPt>
            <c:idx val="4"/>
            <c:bubble3D val="0"/>
            <c:spPr>
              <a:solidFill>
                <a:schemeClr val="accent5">
                  <a:lumMod val="75000"/>
                </a:schemeClr>
              </a:solidFill>
              <a:ln w="19050">
                <a:noFill/>
              </a:ln>
              <a:effectLst/>
            </c:spPr>
            <c:extLst>
              <c:ext xmlns:c16="http://schemas.microsoft.com/office/drawing/2014/chart" uri="{C3380CC4-5D6E-409C-BE32-E72D297353CC}">
                <c16:uniqueId val="{00000002-46F7-4527-BA79-F8FB7C7F9D59}"/>
              </c:ext>
            </c:extLst>
          </c:dPt>
          <c:dPt>
            <c:idx val="5"/>
            <c:bubble3D val="0"/>
            <c:spPr>
              <a:solidFill>
                <a:schemeClr val="accent6"/>
              </a:solidFill>
              <a:ln w="19050">
                <a:noFill/>
              </a:ln>
              <a:effectLst/>
            </c:spPr>
            <c:extLst>
              <c:ext xmlns:c16="http://schemas.microsoft.com/office/drawing/2014/chart" uri="{C3380CC4-5D6E-409C-BE32-E72D297353CC}">
                <c16:uniqueId val="{0000000B-DC03-4225-B676-BE5BDF05CD9B}"/>
              </c:ext>
            </c:extLst>
          </c:dPt>
          <c:cat>
            <c:strRef>
              <c:f>Sheet1!$A$2:$A$7</c:f>
              <c:strCache>
                <c:ptCount val="5"/>
                <c:pt idx="0">
                  <c:v>Duals in Waivers</c:v>
                </c:pt>
                <c:pt idx="1">
                  <c:v>Duals in Nursing Facilities</c:v>
                </c:pt>
                <c:pt idx="2">
                  <c:v>Non-Duals in Waivers</c:v>
                </c:pt>
                <c:pt idx="3">
                  <c:v>Non-Duals in Nursing Facilities</c:v>
                </c:pt>
                <c:pt idx="4">
                  <c:v>Community Well Duals</c:v>
                </c:pt>
              </c:strCache>
            </c:strRef>
          </c:cat>
          <c:val>
            <c:numRef>
              <c:f>Sheet1!$B$2:$B$7</c:f>
              <c:numCache>
                <c:formatCode>General</c:formatCode>
                <c:ptCount val="6"/>
                <c:pt idx="0">
                  <c:v>14609</c:v>
                </c:pt>
                <c:pt idx="1">
                  <c:v>23323</c:v>
                </c:pt>
                <c:pt idx="2">
                  <c:v>4089</c:v>
                </c:pt>
                <c:pt idx="3">
                  <c:v>1096</c:v>
                </c:pt>
                <c:pt idx="4">
                  <c:v>99887</c:v>
                </c:pt>
              </c:numCache>
            </c:numRef>
          </c:val>
          <c:extLst>
            <c:ext xmlns:c16="http://schemas.microsoft.com/office/drawing/2014/chart" uri="{C3380CC4-5D6E-409C-BE32-E72D297353CC}">
              <c16:uniqueId val="{00000000-46F7-4527-BA79-F8FB7C7F9D59}"/>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D-DC03-4225-B676-BE5BDF05CD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F-DC03-4225-B676-BE5BDF05CD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1-DC03-4225-B676-BE5BDF05CD9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3-DC03-4225-B676-BE5BDF05CD9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5-DC03-4225-B676-BE5BDF05CD9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7-DC03-4225-B676-BE5BDF05CD9B}"/>
              </c:ext>
            </c:extLst>
          </c:dPt>
          <c:cat>
            <c:strRef>
              <c:f>Sheet1!$A$2:$A$7</c:f>
              <c:strCache>
                <c:ptCount val="5"/>
                <c:pt idx="0">
                  <c:v>Duals in Waivers</c:v>
                </c:pt>
                <c:pt idx="1">
                  <c:v>Duals in Nursing Facilities</c:v>
                </c:pt>
                <c:pt idx="2">
                  <c:v>Non-Duals in Waivers</c:v>
                </c:pt>
                <c:pt idx="3">
                  <c:v>Non-Duals in Nursing Facilities</c:v>
                </c:pt>
                <c:pt idx="4">
                  <c:v>Community Well Duals</c:v>
                </c:pt>
              </c:strCache>
            </c:strRef>
          </c:cat>
          <c:val>
            <c:numRef>
              <c:f>Sheet1!$C$2:$C$7</c:f>
              <c:numCache>
                <c:formatCode>General</c:formatCode>
                <c:ptCount val="6"/>
              </c:numCache>
            </c:numRef>
          </c:val>
          <c:extLst>
            <c:ext xmlns:c16="http://schemas.microsoft.com/office/drawing/2014/chart" uri="{C3380CC4-5D6E-409C-BE32-E72D297353CC}">
              <c16:uniqueId val="{00000001-46F7-4527-BA79-F8FB7C7F9D5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785212414005705"/>
          <c:y val="1.1718749279112373E-2"/>
          <c:w val="0.5715382878501285"/>
          <c:h val="0.94500640102076761"/>
        </c:manualLayout>
      </c:layout>
      <c:doughnutChart>
        <c:varyColors val="1"/>
        <c:ser>
          <c:idx val="0"/>
          <c:order val="0"/>
          <c:tx>
            <c:strRef>
              <c:f>Sheet1!$B$1</c:f>
              <c:strCache>
                <c:ptCount val="1"/>
                <c:pt idx="0">
                  <c:v>Sales</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1-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5-46F7-4527-BA79-F8FB7C7F9D59}"/>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04-46F7-4527-BA79-F8FB7C7F9D59}"/>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03-46F7-4527-BA79-F8FB7C7F9D59}"/>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02-46F7-4527-BA79-F8FB7C7F9D59}"/>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0B-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Sheet1!$B$2:$B$7</c:f>
              <c:numCache>
                <c:formatCode>General</c:formatCode>
                <c:ptCount val="6"/>
                <c:pt idx="0">
                  <c:v>6269</c:v>
                </c:pt>
                <c:pt idx="1">
                  <c:v>10861</c:v>
                </c:pt>
                <c:pt idx="2">
                  <c:v>1996</c:v>
                </c:pt>
                <c:pt idx="3">
                  <c:v>507</c:v>
                </c:pt>
                <c:pt idx="4">
                  <c:v>46411</c:v>
                </c:pt>
              </c:numCache>
            </c:numRef>
          </c:val>
          <c:extLst>
            <c:ext xmlns:c16="http://schemas.microsoft.com/office/drawing/2014/chart" uri="{C3380CC4-5D6E-409C-BE32-E72D297353CC}">
              <c16:uniqueId val="{00000000-46F7-4527-BA79-F8FB7C7F9D59}"/>
            </c:ext>
          </c:extLst>
        </c:ser>
        <c:ser>
          <c:idx val="1"/>
          <c:order val="1"/>
          <c:tx>
            <c:strRef>
              <c:f>Sheet1!$C$1</c:f>
              <c:strCache>
                <c:ptCount val="1"/>
                <c:pt idx="0">
                  <c:v>Column1</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D-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F-DC03-4225-B676-BE5BDF05CD9B}"/>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11-DC03-4225-B676-BE5BDF05CD9B}"/>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13-DC03-4225-B676-BE5BDF05CD9B}"/>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15-DC03-4225-B676-BE5BDF05CD9B}"/>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17-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Sheet1!$C$2:$C$7</c:f>
              <c:numCache>
                <c:formatCode>General</c:formatCode>
                <c:ptCount val="6"/>
              </c:numCache>
            </c:numRef>
          </c:val>
          <c:extLst>
            <c:ext xmlns:c16="http://schemas.microsoft.com/office/drawing/2014/chart" uri="{C3380CC4-5D6E-409C-BE32-E72D297353CC}">
              <c16:uniqueId val="{00000001-46F7-4527-BA79-F8FB7C7F9D5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785212414005705"/>
          <c:y val="1.1718749279112373E-2"/>
          <c:w val="0.5715382878501285"/>
          <c:h val="0.94500640102076761"/>
        </c:manualLayout>
      </c:layout>
      <c:doughnutChart>
        <c:varyColors val="1"/>
        <c:ser>
          <c:idx val="0"/>
          <c:order val="0"/>
          <c:tx>
            <c:strRef>
              <c:f>Sheet1!$B$1</c:f>
              <c:strCache>
                <c:ptCount val="1"/>
                <c:pt idx="0">
                  <c:v>Sales</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1-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5-46F7-4527-BA79-F8FB7C7F9D59}"/>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04-46F7-4527-BA79-F8FB7C7F9D59}"/>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03-46F7-4527-BA79-F8FB7C7F9D59}"/>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02-46F7-4527-BA79-F8FB7C7F9D59}"/>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0B-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Sheet1!$B$2:$B$7</c:f>
              <c:numCache>
                <c:formatCode>General</c:formatCode>
                <c:ptCount val="6"/>
                <c:pt idx="0">
                  <c:v>3671</c:v>
                </c:pt>
                <c:pt idx="1">
                  <c:v>4053</c:v>
                </c:pt>
                <c:pt idx="2">
                  <c:v>1080</c:v>
                </c:pt>
                <c:pt idx="3">
                  <c:v>189</c:v>
                </c:pt>
                <c:pt idx="4">
                  <c:v>18737</c:v>
                </c:pt>
              </c:numCache>
            </c:numRef>
          </c:val>
          <c:extLst>
            <c:ext xmlns:c16="http://schemas.microsoft.com/office/drawing/2014/chart" uri="{C3380CC4-5D6E-409C-BE32-E72D297353CC}">
              <c16:uniqueId val="{00000000-46F7-4527-BA79-F8FB7C7F9D59}"/>
            </c:ext>
          </c:extLst>
        </c:ser>
        <c:ser>
          <c:idx val="1"/>
          <c:order val="1"/>
          <c:tx>
            <c:strRef>
              <c:f>Sheet1!$C$1</c:f>
              <c:strCache>
                <c:ptCount val="1"/>
                <c:pt idx="0">
                  <c:v>Column1</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D-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F-DC03-4225-B676-BE5BDF05CD9B}"/>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11-DC03-4225-B676-BE5BDF05CD9B}"/>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13-DC03-4225-B676-BE5BDF05CD9B}"/>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15-DC03-4225-B676-BE5BDF05CD9B}"/>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17-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Sheet1!$C$2:$C$7</c:f>
              <c:numCache>
                <c:formatCode>General</c:formatCode>
                <c:ptCount val="6"/>
              </c:numCache>
            </c:numRef>
          </c:val>
          <c:extLst>
            <c:ext xmlns:c16="http://schemas.microsoft.com/office/drawing/2014/chart" uri="{C3380CC4-5D6E-409C-BE32-E72D297353CC}">
              <c16:uniqueId val="{00000001-46F7-4527-BA79-F8FB7C7F9D5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785212414005705"/>
          <c:y val="1.1718749279112373E-2"/>
          <c:w val="0.5715382878501285"/>
          <c:h val="0.94500640102076761"/>
        </c:manualLayout>
      </c:layout>
      <c:doughnutChart>
        <c:varyColors val="1"/>
        <c:ser>
          <c:idx val="0"/>
          <c:order val="0"/>
          <c:tx>
            <c:strRef>
              <c:f>Sheet1!$B$1</c:f>
              <c:strCache>
                <c:ptCount val="1"/>
                <c:pt idx="0">
                  <c:v>Sales</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1-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5-46F7-4527-BA79-F8FB7C7F9D59}"/>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04-46F7-4527-BA79-F8FB7C7F9D59}"/>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03-46F7-4527-BA79-F8FB7C7F9D59}"/>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02-46F7-4527-BA79-F8FB7C7F9D59}"/>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0B-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Sheet1!$B$2:$B$7</c:f>
              <c:numCache>
                <c:formatCode>General</c:formatCode>
                <c:ptCount val="6"/>
                <c:pt idx="0">
                  <c:v>4664</c:v>
                </c:pt>
                <c:pt idx="1">
                  <c:v>8397</c:v>
                </c:pt>
                <c:pt idx="2">
                  <c:v>1007</c:v>
                </c:pt>
                <c:pt idx="3">
                  <c:v>400</c:v>
                </c:pt>
                <c:pt idx="4">
                  <c:v>34727</c:v>
                </c:pt>
              </c:numCache>
            </c:numRef>
          </c:val>
          <c:extLst>
            <c:ext xmlns:c16="http://schemas.microsoft.com/office/drawing/2014/chart" uri="{C3380CC4-5D6E-409C-BE32-E72D297353CC}">
              <c16:uniqueId val="{00000000-46F7-4527-BA79-F8FB7C7F9D59}"/>
            </c:ext>
          </c:extLst>
        </c:ser>
        <c:ser>
          <c:idx val="1"/>
          <c:order val="1"/>
          <c:tx>
            <c:strRef>
              <c:f>Sheet1!$C$1</c:f>
              <c:strCache>
                <c:ptCount val="1"/>
                <c:pt idx="0">
                  <c:v>Column1</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D-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F-DC03-4225-B676-BE5BDF05CD9B}"/>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11-DC03-4225-B676-BE5BDF05CD9B}"/>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13-DC03-4225-B676-BE5BDF05CD9B}"/>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15-DC03-4225-B676-BE5BDF05CD9B}"/>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17-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Sheet1!$C$2:$C$7</c:f>
              <c:numCache>
                <c:formatCode>General</c:formatCode>
                <c:ptCount val="6"/>
              </c:numCache>
            </c:numRef>
          </c:val>
          <c:extLst>
            <c:ext xmlns:c16="http://schemas.microsoft.com/office/drawing/2014/chart" uri="{C3380CC4-5D6E-409C-BE32-E72D297353CC}">
              <c16:uniqueId val="{00000001-46F7-4527-BA79-F8FB7C7F9D5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442038495188108E-2"/>
          <c:y val="0.21159635915041791"/>
          <c:w val="0.89722222222222214"/>
          <c:h val="0.53674587464789936"/>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8F09-47C9-B4E0-9D119BCE5CD6}"/>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8F09-47C9-B4E0-9D119BCE5CD6}"/>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8F09-47C9-B4E0-9D119BCE5CD6}"/>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8F09-47C9-B4E0-9D119BCE5CD6}"/>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8F09-47C9-B4E0-9D119BCE5CD6}"/>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'NQF scores--QQRM'!$B$35:$B$39</c:f>
              <c:strCache>
                <c:ptCount val="5"/>
                <c:pt idx="0">
                  <c:v>Could contact SC when needed</c:v>
                </c:pt>
                <c:pt idx="1">
                  <c:v>Staff knew what was on your PCSP including things important to you</c:v>
                </c:pt>
                <c:pt idx="2">
                  <c:v>SC worked to get other changes to services when you asked for help</c:v>
                </c:pt>
                <c:pt idx="3">
                  <c:v>SC worked to get/fix equipment when you asked for help </c:v>
                </c:pt>
                <c:pt idx="4">
                  <c:v>PCSP included all the things important to you</c:v>
                </c:pt>
              </c:strCache>
            </c:strRef>
          </c:cat>
          <c:val>
            <c:numRef>
              <c:f>'NQF scores--QQRM'!$C$35:$C$39</c:f>
              <c:numCache>
                <c:formatCode>0.0%</c:formatCode>
                <c:ptCount val="5"/>
                <c:pt idx="0">
                  <c:v>0.95195008605851972</c:v>
                </c:pt>
                <c:pt idx="1">
                  <c:v>0.93471485148514866</c:v>
                </c:pt>
                <c:pt idx="2">
                  <c:v>0.92781981981981987</c:v>
                </c:pt>
                <c:pt idx="3">
                  <c:v>0.84770967741935488</c:v>
                </c:pt>
                <c:pt idx="4">
                  <c:v>0.57556696428571419</c:v>
                </c:pt>
              </c:numCache>
            </c:numRef>
          </c:val>
          <c:extLst>
            <c:ext xmlns:c16="http://schemas.microsoft.com/office/drawing/2014/chart" uri="{C3380CC4-5D6E-409C-BE32-E72D297353CC}">
              <c16:uniqueId val="{0000000A-8F09-47C9-B4E0-9D119BCE5CD6}"/>
            </c:ext>
          </c:extLst>
        </c:ser>
        <c:dLbls>
          <c:dLblPos val="outEnd"/>
          <c:showLegendKey val="0"/>
          <c:showVal val="1"/>
          <c:showCatName val="0"/>
          <c:showSerName val="0"/>
          <c:showPercent val="0"/>
          <c:showBubbleSize val="0"/>
        </c:dLbls>
        <c:gapWidth val="219"/>
        <c:overlap val="-27"/>
        <c:axId val="455586792"/>
        <c:axId val="455584168"/>
      </c:barChart>
      <c:catAx>
        <c:axId val="45558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5584168"/>
        <c:crosses val="autoZero"/>
        <c:auto val="1"/>
        <c:lblAlgn val="ctr"/>
        <c:lblOffset val="100"/>
        <c:noMultiLvlLbl val="0"/>
      </c:catAx>
      <c:valAx>
        <c:axId val="4555841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558679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FA4FF-328C-4933-A5CD-DFA278C47DB9}" type="doc">
      <dgm:prSet loTypeId="urn:microsoft.com/office/officeart/2005/8/layout/process1" loCatId="process" qsTypeId="urn:microsoft.com/office/officeart/2005/8/quickstyle/simple3" qsCatId="simple" csTypeId="urn:microsoft.com/office/officeart/2005/8/colors/accent2_3" csCatId="accent2" phldr="1"/>
      <dgm:spPr/>
      <dgm:t>
        <a:bodyPr/>
        <a:lstStyle/>
        <a:p>
          <a:endParaRPr lang="en-US"/>
        </a:p>
      </dgm:t>
    </dgm:pt>
    <dgm:pt modelId="{A04DD29C-A4F3-4FC2-AE9F-E603A7072B2E}">
      <dgm:prSet phldrT="[Text]" custT="1"/>
      <dgm:spPr>
        <a:solidFill>
          <a:schemeClr val="bg1">
            <a:lumMod val="95000"/>
          </a:schemeClr>
        </a:solidFill>
        <a:ln>
          <a:noFill/>
        </a:ln>
      </dgm:spPr>
      <dgm:t>
        <a:bodyPr/>
        <a:lstStyle/>
        <a:p>
          <a:r>
            <a:rPr lang="en-US" sz="1800" dirty="0">
              <a:latin typeface="Arial Black" panose="020B0A04020102020204" pitchFamily="34" charset="0"/>
            </a:rPr>
            <a:t>FEE-FOR-SERVICE</a:t>
          </a:r>
        </a:p>
      </dgm:t>
    </dgm:pt>
    <dgm:pt modelId="{3F3BF6DB-E30F-4833-9169-5AF806C10474}" type="parTrans" cxnId="{76C68BEE-ACA3-4082-969D-7C569FDEF51E}">
      <dgm:prSet/>
      <dgm:spPr/>
      <dgm:t>
        <a:bodyPr/>
        <a:lstStyle/>
        <a:p>
          <a:endParaRPr lang="en-US"/>
        </a:p>
      </dgm:t>
    </dgm:pt>
    <dgm:pt modelId="{66E57165-3BF8-4F74-8677-C39730F0FEDB}" type="sibTrans" cxnId="{76C68BEE-ACA3-4082-969D-7C569FDEF51E}">
      <dgm:prSet/>
      <dgm:spPr>
        <a:solidFill>
          <a:schemeClr val="accent5">
            <a:lumMod val="75000"/>
          </a:schemeClr>
        </a:solidFill>
      </dgm:spPr>
      <dgm:t>
        <a:bodyPr/>
        <a:lstStyle/>
        <a:p>
          <a:endParaRPr lang="en-US"/>
        </a:p>
      </dgm:t>
    </dgm:pt>
    <dgm:pt modelId="{9596F7C6-C4EA-4B84-B497-DF9FCA8F555D}">
      <dgm:prSet phldrT="[Text]" custT="1"/>
      <dgm:spPr>
        <a:solidFill>
          <a:schemeClr val="bg1">
            <a:lumMod val="95000"/>
          </a:schemeClr>
        </a:solidFill>
        <a:ln>
          <a:noFill/>
        </a:ln>
      </dgm:spPr>
      <dgm:t>
        <a:bodyPr/>
        <a:lstStyle/>
        <a:p>
          <a:r>
            <a:rPr lang="en-US" sz="1800" dirty="0">
              <a:latin typeface="+mj-lt"/>
            </a:rPr>
            <a:t>Providers enroll as Medicaid providers</a:t>
          </a:r>
        </a:p>
      </dgm:t>
    </dgm:pt>
    <dgm:pt modelId="{EDC521C7-D72A-46AD-AD9A-5C28E42F0FED}" type="sibTrans" cxnId="{EB0A4F21-726A-4DB8-AA14-1D43E9E0FC0F}">
      <dgm:prSet/>
      <dgm:spPr/>
      <dgm:t>
        <a:bodyPr/>
        <a:lstStyle/>
        <a:p>
          <a:endParaRPr lang="en-US"/>
        </a:p>
      </dgm:t>
    </dgm:pt>
    <dgm:pt modelId="{5661CFD4-FE35-408C-829F-D4CCE2762E99}" type="parTrans" cxnId="{EB0A4F21-726A-4DB8-AA14-1D43E9E0FC0F}">
      <dgm:prSet/>
      <dgm:spPr/>
      <dgm:t>
        <a:bodyPr/>
        <a:lstStyle/>
        <a:p>
          <a:endParaRPr lang="en-US"/>
        </a:p>
      </dgm:t>
    </dgm:pt>
    <dgm:pt modelId="{85DA5377-701C-42EA-AE8E-DF2893F3B980}">
      <dgm:prSet phldrT="[Text]" custT="1"/>
      <dgm:spPr>
        <a:solidFill>
          <a:schemeClr val="bg1">
            <a:lumMod val="95000"/>
          </a:schemeClr>
        </a:solidFill>
        <a:ln>
          <a:noFill/>
        </a:ln>
      </dgm:spPr>
      <dgm:t>
        <a:bodyPr/>
        <a:lstStyle/>
        <a:p>
          <a:r>
            <a:rPr lang="en-US" sz="1800" dirty="0">
              <a:latin typeface="+mj-lt"/>
            </a:rPr>
            <a:t>Providers contract with </a:t>
          </a:r>
          <a:br>
            <a:rPr lang="en-US" sz="1800" dirty="0">
              <a:latin typeface="+mj-lt"/>
            </a:rPr>
          </a:br>
          <a:r>
            <a:rPr lang="en-US" sz="1800" dirty="0">
              <a:latin typeface="+mj-lt"/>
            </a:rPr>
            <a:t>the Commonwealth</a:t>
          </a:r>
        </a:p>
      </dgm:t>
    </dgm:pt>
    <dgm:pt modelId="{7BE75069-218B-4E1D-83C4-8CF5C8CD8946}" type="parTrans" cxnId="{911B2518-5813-498D-8825-712315C01848}">
      <dgm:prSet/>
      <dgm:spPr/>
      <dgm:t>
        <a:bodyPr/>
        <a:lstStyle/>
        <a:p>
          <a:endParaRPr lang="en-US"/>
        </a:p>
      </dgm:t>
    </dgm:pt>
    <dgm:pt modelId="{4A2381E0-8344-4293-992A-D83DB8F34B0D}" type="sibTrans" cxnId="{911B2518-5813-498D-8825-712315C01848}">
      <dgm:prSet/>
      <dgm:spPr/>
      <dgm:t>
        <a:bodyPr/>
        <a:lstStyle/>
        <a:p>
          <a:endParaRPr lang="en-US"/>
        </a:p>
      </dgm:t>
    </dgm:pt>
    <dgm:pt modelId="{8B31EC87-82CF-4105-9421-2495665CBF66}">
      <dgm:prSet phldrT="[Text]" custT="1"/>
      <dgm:spPr>
        <a:solidFill>
          <a:schemeClr val="bg1">
            <a:lumMod val="95000"/>
          </a:schemeClr>
        </a:solidFill>
        <a:ln>
          <a:noFill/>
        </a:ln>
      </dgm:spPr>
      <dgm:t>
        <a:bodyPr/>
        <a:lstStyle/>
        <a:p>
          <a:r>
            <a:rPr lang="en-US" sz="1800" dirty="0">
              <a:latin typeface="+mj-lt"/>
            </a:rPr>
            <a:t>Providers bill PROMISe</a:t>
          </a:r>
        </a:p>
      </dgm:t>
    </dgm:pt>
    <dgm:pt modelId="{0D237840-1896-47E0-9C14-36E4C3C6160C}" type="parTrans" cxnId="{EC6CF18E-6A1F-4CD1-8D6A-263947761A5F}">
      <dgm:prSet/>
      <dgm:spPr/>
      <dgm:t>
        <a:bodyPr/>
        <a:lstStyle/>
        <a:p>
          <a:endParaRPr lang="en-US"/>
        </a:p>
      </dgm:t>
    </dgm:pt>
    <dgm:pt modelId="{6A3C3D78-0511-4A53-A5C7-4C045E208FD2}" type="sibTrans" cxnId="{EC6CF18E-6A1F-4CD1-8D6A-263947761A5F}">
      <dgm:prSet/>
      <dgm:spPr/>
      <dgm:t>
        <a:bodyPr/>
        <a:lstStyle/>
        <a:p>
          <a:endParaRPr lang="en-US"/>
        </a:p>
      </dgm:t>
    </dgm:pt>
    <dgm:pt modelId="{338F5A32-392C-49EF-941E-D5C23150B6D3}" type="pres">
      <dgm:prSet presAssocID="{8DEFA4FF-328C-4933-A5CD-DFA278C47DB9}" presName="Name0" presStyleCnt="0">
        <dgm:presLayoutVars>
          <dgm:dir/>
          <dgm:resizeHandles val="exact"/>
        </dgm:presLayoutVars>
      </dgm:prSet>
      <dgm:spPr/>
    </dgm:pt>
    <dgm:pt modelId="{0709432B-DD41-4E25-B853-4A5E6CDE42FE}" type="pres">
      <dgm:prSet presAssocID="{A04DD29C-A4F3-4FC2-AE9F-E603A7072B2E}" presName="node" presStyleLbl="node1" presStyleIdx="0" presStyleCnt="1" custLinFactX="37849" custLinFactNeighborX="100000">
        <dgm:presLayoutVars>
          <dgm:bulletEnabled val="1"/>
        </dgm:presLayoutVars>
      </dgm:prSet>
      <dgm:spPr/>
    </dgm:pt>
  </dgm:ptLst>
  <dgm:cxnLst>
    <dgm:cxn modelId="{F6321B11-AD8F-4EB4-9816-0BD6ED4EC6FA}" type="presOf" srcId="{9596F7C6-C4EA-4B84-B497-DF9FCA8F555D}" destId="{0709432B-DD41-4E25-B853-4A5E6CDE42FE}" srcOrd="0" destOrd="1" presId="urn:microsoft.com/office/officeart/2005/8/layout/process1"/>
    <dgm:cxn modelId="{911B2518-5813-498D-8825-712315C01848}" srcId="{A04DD29C-A4F3-4FC2-AE9F-E603A7072B2E}" destId="{85DA5377-701C-42EA-AE8E-DF2893F3B980}" srcOrd="1" destOrd="0" parTransId="{7BE75069-218B-4E1D-83C4-8CF5C8CD8946}" sibTransId="{4A2381E0-8344-4293-992A-D83DB8F34B0D}"/>
    <dgm:cxn modelId="{EB0A4F21-726A-4DB8-AA14-1D43E9E0FC0F}" srcId="{A04DD29C-A4F3-4FC2-AE9F-E603A7072B2E}" destId="{9596F7C6-C4EA-4B84-B497-DF9FCA8F555D}" srcOrd="0" destOrd="0" parTransId="{5661CFD4-FE35-408C-829F-D4CCE2762E99}" sibTransId="{EDC521C7-D72A-46AD-AD9A-5C28E42F0FED}"/>
    <dgm:cxn modelId="{7163F32D-50E9-4145-B6B6-C2ECB3C96DA5}" type="presOf" srcId="{8B31EC87-82CF-4105-9421-2495665CBF66}" destId="{0709432B-DD41-4E25-B853-4A5E6CDE42FE}" srcOrd="0" destOrd="3" presId="urn:microsoft.com/office/officeart/2005/8/layout/process1"/>
    <dgm:cxn modelId="{EC6CF18E-6A1F-4CD1-8D6A-263947761A5F}" srcId="{A04DD29C-A4F3-4FC2-AE9F-E603A7072B2E}" destId="{8B31EC87-82CF-4105-9421-2495665CBF66}" srcOrd="2" destOrd="0" parTransId="{0D237840-1896-47E0-9C14-36E4C3C6160C}" sibTransId="{6A3C3D78-0511-4A53-A5C7-4C045E208FD2}"/>
    <dgm:cxn modelId="{E6BBEBA5-160E-4E85-8272-795F1F6F67E8}" type="presOf" srcId="{8DEFA4FF-328C-4933-A5CD-DFA278C47DB9}" destId="{338F5A32-392C-49EF-941E-D5C23150B6D3}" srcOrd="0" destOrd="0" presId="urn:microsoft.com/office/officeart/2005/8/layout/process1"/>
    <dgm:cxn modelId="{88919BCB-2636-4BCC-B33A-6F8145D98558}" type="presOf" srcId="{A04DD29C-A4F3-4FC2-AE9F-E603A7072B2E}" destId="{0709432B-DD41-4E25-B853-4A5E6CDE42FE}" srcOrd="0" destOrd="0" presId="urn:microsoft.com/office/officeart/2005/8/layout/process1"/>
    <dgm:cxn modelId="{2D159BEA-0E25-43B2-B1B6-54A90A2298E8}" type="presOf" srcId="{85DA5377-701C-42EA-AE8E-DF2893F3B980}" destId="{0709432B-DD41-4E25-B853-4A5E6CDE42FE}" srcOrd="0" destOrd="2" presId="urn:microsoft.com/office/officeart/2005/8/layout/process1"/>
    <dgm:cxn modelId="{76C68BEE-ACA3-4082-969D-7C569FDEF51E}" srcId="{8DEFA4FF-328C-4933-A5CD-DFA278C47DB9}" destId="{A04DD29C-A4F3-4FC2-AE9F-E603A7072B2E}" srcOrd="0" destOrd="0" parTransId="{3F3BF6DB-E30F-4833-9169-5AF806C10474}" sibTransId="{66E57165-3BF8-4F74-8677-C39730F0FEDB}"/>
    <dgm:cxn modelId="{7E1CBC06-13FF-4916-AEDD-B801A637A010}" type="presParOf" srcId="{338F5A32-392C-49EF-941E-D5C23150B6D3}" destId="{0709432B-DD41-4E25-B853-4A5E6CDE42FE}"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DEFA4FF-328C-4933-A5CD-DFA278C47DB9}" type="doc">
      <dgm:prSet loTypeId="urn:microsoft.com/office/officeart/2005/8/layout/process1" loCatId="process" qsTypeId="urn:microsoft.com/office/officeart/2005/8/quickstyle/simple3" qsCatId="simple" csTypeId="urn:microsoft.com/office/officeart/2005/8/colors/accent2_3" csCatId="accent2" phldr="1"/>
      <dgm:spPr/>
      <dgm:t>
        <a:bodyPr/>
        <a:lstStyle/>
        <a:p>
          <a:endParaRPr lang="en-US"/>
        </a:p>
      </dgm:t>
    </dgm:pt>
    <dgm:pt modelId="{A04DD29C-A4F3-4FC2-AE9F-E603A7072B2E}">
      <dgm:prSet phldrT="[Text]" custT="1"/>
      <dgm:spPr>
        <a:solidFill>
          <a:schemeClr val="bg1">
            <a:lumMod val="95000"/>
          </a:schemeClr>
        </a:solidFill>
        <a:ln>
          <a:noFill/>
        </a:ln>
      </dgm:spPr>
      <dgm:t>
        <a:bodyPr/>
        <a:lstStyle/>
        <a:p>
          <a:r>
            <a:rPr lang="en-US" sz="1800" dirty="0">
              <a:latin typeface="Arial Black" panose="020B0A04020102020204" pitchFamily="34" charset="0"/>
            </a:rPr>
            <a:t>READINESS </a:t>
          </a:r>
          <a:br>
            <a:rPr lang="en-US" sz="1800" dirty="0">
              <a:latin typeface="Arial Black" panose="020B0A04020102020204" pitchFamily="34" charset="0"/>
            </a:rPr>
          </a:br>
          <a:r>
            <a:rPr lang="en-US" sz="1800" dirty="0">
              <a:latin typeface="Arial Black" panose="020B0A04020102020204" pitchFamily="34" charset="0"/>
            </a:rPr>
            <a:t>REVIEW</a:t>
          </a:r>
        </a:p>
      </dgm:t>
    </dgm:pt>
    <dgm:pt modelId="{3F3BF6DB-E30F-4833-9169-5AF806C10474}" type="parTrans" cxnId="{76C68BEE-ACA3-4082-969D-7C569FDEF51E}">
      <dgm:prSet/>
      <dgm:spPr/>
      <dgm:t>
        <a:bodyPr/>
        <a:lstStyle/>
        <a:p>
          <a:endParaRPr lang="en-US"/>
        </a:p>
      </dgm:t>
    </dgm:pt>
    <dgm:pt modelId="{66E57165-3BF8-4F74-8677-C39730F0FEDB}" type="sibTrans" cxnId="{76C68BEE-ACA3-4082-969D-7C569FDEF51E}">
      <dgm:prSet/>
      <dgm:spPr>
        <a:solidFill>
          <a:schemeClr val="accent5">
            <a:lumMod val="75000"/>
          </a:schemeClr>
        </a:solidFill>
      </dgm:spPr>
      <dgm:t>
        <a:bodyPr/>
        <a:lstStyle/>
        <a:p>
          <a:endParaRPr lang="en-US" dirty="0"/>
        </a:p>
      </dgm:t>
    </dgm:pt>
    <dgm:pt modelId="{2856DEFD-789F-480A-8260-E2AD44B6C33E}">
      <dgm:prSet phldrT="[Text]" custT="1"/>
      <dgm:spPr>
        <a:solidFill>
          <a:schemeClr val="bg1">
            <a:lumMod val="95000"/>
          </a:schemeClr>
        </a:solidFill>
      </dgm:spPr>
      <dgm:t>
        <a:bodyPr/>
        <a:lstStyle/>
        <a:p>
          <a:r>
            <a:rPr lang="en-US" sz="1800" dirty="0">
              <a:latin typeface="Arial Black" panose="020B0A04020102020204" pitchFamily="34" charset="0"/>
            </a:rPr>
            <a:t>STAKEHOLDER</a:t>
          </a:r>
          <a:br>
            <a:rPr lang="en-US" sz="1800" dirty="0">
              <a:latin typeface="Arial Black" panose="020B0A04020102020204" pitchFamily="34" charset="0"/>
            </a:rPr>
          </a:br>
          <a:r>
            <a:rPr lang="en-US" sz="1800" dirty="0">
              <a:latin typeface="Arial Black" panose="020B0A04020102020204" pitchFamily="34" charset="0"/>
            </a:rPr>
            <a:t>COMMUNICATION</a:t>
          </a:r>
        </a:p>
      </dgm:t>
    </dgm:pt>
    <dgm:pt modelId="{C3EEB1D1-7A22-4DC9-9B3C-468757104683}" type="parTrans" cxnId="{C1716F27-D7A5-48FE-8C65-308FA0378571}">
      <dgm:prSet/>
      <dgm:spPr/>
      <dgm:t>
        <a:bodyPr/>
        <a:lstStyle/>
        <a:p>
          <a:endParaRPr lang="en-US"/>
        </a:p>
      </dgm:t>
    </dgm:pt>
    <dgm:pt modelId="{3ABB2165-F216-453D-A430-FF3092FBF44B}" type="sibTrans" cxnId="{C1716F27-D7A5-48FE-8C65-308FA0378571}">
      <dgm:prSet/>
      <dgm:spPr>
        <a:solidFill>
          <a:schemeClr val="accent5">
            <a:lumMod val="75000"/>
          </a:schemeClr>
        </a:solidFill>
      </dgm:spPr>
      <dgm:t>
        <a:bodyPr/>
        <a:lstStyle/>
        <a:p>
          <a:endParaRPr lang="en-US" dirty="0"/>
        </a:p>
      </dgm:t>
    </dgm:pt>
    <dgm:pt modelId="{90FDC69B-5863-4182-9BA9-FE4C5C9CE73B}">
      <dgm:prSet phldrT="[Text]" custT="1"/>
      <dgm:spPr>
        <a:solidFill>
          <a:schemeClr val="bg1">
            <a:lumMod val="95000"/>
          </a:schemeClr>
        </a:solidFill>
      </dgm:spPr>
      <dgm:t>
        <a:bodyPr/>
        <a:lstStyle/>
        <a:p>
          <a:r>
            <a:rPr lang="en-US" sz="1800" dirty="0">
              <a:latin typeface="+mj-lt"/>
            </a:rPr>
            <a:t>Participants </a:t>
          </a:r>
          <a:br>
            <a:rPr lang="en-US" sz="1800" dirty="0">
              <a:latin typeface="+mj-lt"/>
            </a:rPr>
          </a:br>
          <a:r>
            <a:rPr lang="en-US" sz="1800" dirty="0">
              <a:latin typeface="+mj-lt"/>
            </a:rPr>
            <a:t>and caregivers</a:t>
          </a:r>
        </a:p>
      </dgm:t>
    </dgm:pt>
    <dgm:pt modelId="{FF606948-68B8-4176-A375-883F343EEAFC}" type="parTrans" cxnId="{D8F6066D-94A2-4F88-B132-2E3C23B92660}">
      <dgm:prSet/>
      <dgm:spPr/>
      <dgm:t>
        <a:bodyPr/>
        <a:lstStyle/>
        <a:p>
          <a:endParaRPr lang="en-US"/>
        </a:p>
      </dgm:t>
    </dgm:pt>
    <dgm:pt modelId="{5B14971F-9CBB-49A9-93F3-9C2760AAB3DC}" type="sibTrans" cxnId="{D8F6066D-94A2-4F88-B132-2E3C23B92660}">
      <dgm:prSet/>
      <dgm:spPr/>
      <dgm:t>
        <a:bodyPr/>
        <a:lstStyle/>
        <a:p>
          <a:endParaRPr lang="en-US"/>
        </a:p>
      </dgm:t>
    </dgm:pt>
    <dgm:pt modelId="{94D980A2-F38B-4A6C-91CB-381BCA651226}">
      <dgm:prSet phldrT="[Text]" custT="1"/>
      <dgm:spPr>
        <a:solidFill>
          <a:schemeClr val="bg1">
            <a:lumMod val="95000"/>
          </a:schemeClr>
        </a:solidFill>
      </dgm:spPr>
      <dgm:t>
        <a:bodyPr/>
        <a:lstStyle/>
        <a:p>
          <a:r>
            <a:rPr lang="en-US" sz="1800" dirty="0">
              <a:latin typeface="Arial Black" panose="020B0A04020102020204" pitchFamily="34" charset="0"/>
            </a:rPr>
            <a:t>DHS PREPAREDNESS</a:t>
          </a:r>
        </a:p>
      </dgm:t>
    </dgm:pt>
    <dgm:pt modelId="{D9285736-0242-48A1-B364-A00842A78ADC}" type="parTrans" cxnId="{B2D14B82-99E1-4825-BCAB-355315F08505}">
      <dgm:prSet/>
      <dgm:spPr/>
      <dgm:t>
        <a:bodyPr/>
        <a:lstStyle/>
        <a:p>
          <a:endParaRPr lang="en-US"/>
        </a:p>
      </dgm:t>
    </dgm:pt>
    <dgm:pt modelId="{0CAEB7A6-65DC-4C68-8A51-3571A5B05E40}" type="sibTrans" cxnId="{B2D14B82-99E1-4825-BCAB-355315F08505}">
      <dgm:prSet/>
      <dgm:spPr/>
      <dgm:t>
        <a:bodyPr/>
        <a:lstStyle/>
        <a:p>
          <a:endParaRPr lang="en-US"/>
        </a:p>
      </dgm:t>
    </dgm:pt>
    <dgm:pt modelId="{33C8C79A-BB9D-447A-B02E-B42301330E1C}">
      <dgm:prSet phldrT="[Text]" custT="1"/>
      <dgm:spPr>
        <a:solidFill>
          <a:schemeClr val="bg1">
            <a:lumMod val="95000"/>
          </a:schemeClr>
        </a:solidFill>
      </dgm:spPr>
      <dgm:t>
        <a:bodyPr/>
        <a:lstStyle/>
        <a:p>
          <a:r>
            <a:rPr lang="en-US" sz="1800" dirty="0">
              <a:latin typeface="+mj-lt"/>
            </a:rPr>
            <a:t>Quality Oversight</a:t>
          </a:r>
        </a:p>
      </dgm:t>
    </dgm:pt>
    <dgm:pt modelId="{BF515824-B3BB-45B7-8D9D-7C162539A4C9}" type="parTrans" cxnId="{D5F1EAA4-8313-44A4-8F85-DB5C44A25FF1}">
      <dgm:prSet/>
      <dgm:spPr/>
      <dgm:t>
        <a:bodyPr/>
        <a:lstStyle/>
        <a:p>
          <a:endParaRPr lang="en-US"/>
        </a:p>
      </dgm:t>
    </dgm:pt>
    <dgm:pt modelId="{32BC264F-3161-46F7-80C6-B1DB36829642}" type="sibTrans" cxnId="{D5F1EAA4-8313-44A4-8F85-DB5C44A25FF1}">
      <dgm:prSet/>
      <dgm:spPr/>
      <dgm:t>
        <a:bodyPr/>
        <a:lstStyle/>
        <a:p>
          <a:endParaRPr lang="en-US"/>
        </a:p>
      </dgm:t>
    </dgm:pt>
    <dgm:pt modelId="{9596F7C6-C4EA-4B84-B497-DF9FCA8F555D}">
      <dgm:prSet phldrT="[Text]" custT="1"/>
      <dgm:spPr>
        <a:solidFill>
          <a:schemeClr val="bg1">
            <a:lumMod val="95000"/>
          </a:schemeClr>
        </a:solidFill>
        <a:ln>
          <a:noFill/>
        </a:ln>
      </dgm:spPr>
      <dgm:t>
        <a:bodyPr/>
        <a:lstStyle/>
        <a:p>
          <a:r>
            <a:rPr lang="en-US" sz="1800" dirty="0">
              <a:latin typeface="+mj-lt"/>
            </a:rPr>
            <a:t>Network Development</a:t>
          </a:r>
        </a:p>
      </dgm:t>
    </dgm:pt>
    <dgm:pt modelId="{EDC521C7-D72A-46AD-AD9A-5C28E42F0FED}" type="sibTrans" cxnId="{EB0A4F21-726A-4DB8-AA14-1D43E9E0FC0F}">
      <dgm:prSet/>
      <dgm:spPr/>
      <dgm:t>
        <a:bodyPr/>
        <a:lstStyle/>
        <a:p>
          <a:endParaRPr lang="en-US"/>
        </a:p>
      </dgm:t>
    </dgm:pt>
    <dgm:pt modelId="{5661CFD4-FE35-408C-829F-D4CCE2762E99}" type="parTrans" cxnId="{EB0A4F21-726A-4DB8-AA14-1D43E9E0FC0F}">
      <dgm:prSet/>
      <dgm:spPr/>
      <dgm:t>
        <a:bodyPr/>
        <a:lstStyle/>
        <a:p>
          <a:endParaRPr lang="en-US"/>
        </a:p>
      </dgm:t>
    </dgm:pt>
    <dgm:pt modelId="{F9109101-AA11-436A-8B72-06F70921A096}">
      <dgm:prSet phldrT="[Text]" custT="1"/>
      <dgm:spPr>
        <a:solidFill>
          <a:schemeClr val="bg1">
            <a:lumMod val="95000"/>
          </a:schemeClr>
        </a:solidFill>
        <a:ln>
          <a:noFill/>
        </a:ln>
      </dgm:spPr>
      <dgm:t>
        <a:bodyPr/>
        <a:lstStyle/>
        <a:p>
          <a:r>
            <a:rPr lang="en-US" sz="1800" dirty="0">
              <a:latin typeface="+mj-lt"/>
            </a:rPr>
            <a:t>Network adequacy</a:t>
          </a:r>
        </a:p>
      </dgm:t>
    </dgm:pt>
    <dgm:pt modelId="{FB6116E6-F896-49E2-B2CC-C0B1375CEF27}" type="parTrans" cxnId="{4272A96F-A833-48F2-BD79-5D9B76E6C9AA}">
      <dgm:prSet/>
      <dgm:spPr/>
      <dgm:t>
        <a:bodyPr/>
        <a:lstStyle/>
        <a:p>
          <a:endParaRPr lang="en-US"/>
        </a:p>
      </dgm:t>
    </dgm:pt>
    <dgm:pt modelId="{F2E29732-F8EE-4F5A-9B88-823E0858F554}" type="sibTrans" cxnId="{4272A96F-A833-48F2-BD79-5D9B76E6C9AA}">
      <dgm:prSet/>
      <dgm:spPr/>
      <dgm:t>
        <a:bodyPr/>
        <a:lstStyle/>
        <a:p>
          <a:endParaRPr lang="en-US"/>
        </a:p>
      </dgm:t>
    </dgm:pt>
    <dgm:pt modelId="{A980ABB1-464A-44AF-9F33-710BC07A392A}">
      <dgm:prSet phldrT="[Text]" custT="1"/>
      <dgm:spPr>
        <a:solidFill>
          <a:schemeClr val="bg1">
            <a:lumMod val="95000"/>
          </a:schemeClr>
        </a:solidFill>
        <a:ln>
          <a:noFill/>
        </a:ln>
      </dgm:spPr>
      <dgm:t>
        <a:bodyPr/>
        <a:lstStyle/>
        <a:p>
          <a:r>
            <a:rPr lang="en-US" sz="1800" dirty="0">
              <a:latin typeface="+mj-lt"/>
            </a:rPr>
            <a:t>Provider Outreach</a:t>
          </a:r>
        </a:p>
      </dgm:t>
    </dgm:pt>
    <dgm:pt modelId="{A62E565B-6C08-4181-B005-F9CECF877E25}" type="parTrans" cxnId="{43EF6847-946C-49E0-949E-CBD44A11A90C}">
      <dgm:prSet/>
      <dgm:spPr/>
      <dgm:t>
        <a:bodyPr/>
        <a:lstStyle/>
        <a:p>
          <a:endParaRPr lang="en-US"/>
        </a:p>
      </dgm:t>
    </dgm:pt>
    <dgm:pt modelId="{B2C64963-4088-4F65-9990-A979FF4A62A8}" type="sibTrans" cxnId="{43EF6847-946C-49E0-949E-CBD44A11A90C}">
      <dgm:prSet/>
      <dgm:spPr/>
      <dgm:t>
        <a:bodyPr/>
        <a:lstStyle/>
        <a:p>
          <a:endParaRPr lang="en-US"/>
        </a:p>
      </dgm:t>
    </dgm:pt>
    <dgm:pt modelId="{3177134A-7BE1-480D-B8AF-FF47ACEC0A07}">
      <dgm:prSet phldrT="[Text]" custT="1"/>
      <dgm:spPr>
        <a:solidFill>
          <a:schemeClr val="bg1">
            <a:lumMod val="95000"/>
          </a:schemeClr>
        </a:solidFill>
      </dgm:spPr>
      <dgm:t>
        <a:bodyPr/>
        <a:lstStyle/>
        <a:p>
          <a:r>
            <a:rPr lang="en-US" sz="1800" dirty="0">
              <a:latin typeface="+mj-lt"/>
            </a:rPr>
            <a:t>Providers</a:t>
          </a:r>
        </a:p>
      </dgm:t>
    </dgm:pt>
    <dgm:pt modelId="{D20B539C-4551-4885-9E9D-B913CE83E2E6}" type="parTrans" cxnId="{1453BF94-9C3E-4B53-B63F-0D63B72F4691}">
      <dgm:prSet/>
      <dgm:spPr/>
      <dgm:t>
        <a:bodyPr/>
        <a:lstStyle/>
        <a:p>
          <a:endParaRPr lang="en-US"/>
        </a:p>
      </dgm:t>
    </dgm:pt>
    <dgm:pt modelId="{EE610B18-5C08-4D6D-B2FF-597E7296D776}" type="sibTrans" cxnId="{1453BF94-9C3E-4B53-B63F-0D63B72F4691}">
      <dgm:prSet/>
      <dgm:spPr/>
      <dgm:t>
        <a:bodyPr/>
        <a:lstStyle/>
        <a:p>
          <a:endParaRPr lang="en-US"/>
        </a:p>
      </dgm:t>
    </dgm:pt>
    <dgm:pt modelId="{CE01F38A-DB42-4CD7-9F90-C8495C975A61}">
      <dgm:prSet phldrT="[Text]" custT="1"/>
      <dgm:spPr>
        <a:solidFill>
          <a:schemeClr val="bg1">
            <a:lumMod val="95000"/>
          </a:schemeClr>
        </a:solidFill>
      </dgm:spPr>
      <dgm:t>
        <a:bodyPr/>
        <a:lstStyle/>
        <a:p>
          <a:r>
            <a:rPr lang="en-US" sz="1800" dirty="0">
              <a:latin typeface="+mj-lt"/>
            </a:rPr>
            <a:t>Public</a:t>
          </a:r>
        </a:p>
      </dgm:t>
    </dgm:pt>
    <dgm:pt modelId="{11CEEBFB-43FC-4B7E-8C97-FC6369FB61AF}" type="parTrans" cxnId="{9FBC1EDA-F1A9-40BD-AED0-3C5343575603}">
      <dgm:prSet/>
      <dgm:spPr/>
      <dgm:t>
        <a:bodyPr/>
        <a:lstStyle/>
        <a:p>
          <a:endParaRPr lang="en-US"/>
        </a:p>
      </dgm:t>
    </dgm:pt>
    <dgm:pt modelId="{6F37F73C-D4E8-4DC7-8009-ED926E729D2C}" type="sibTrans" cxnId="{9FBC1EDA-F1A9-40BD-AED0-3C5343575603}">
      <dgm:prSet/>
      <dgm:spPr/>
      <dgm:t>
        <a:bodyPr/>
        <a:lstStyle/>
        <a:p>
          <a:endParaRPr lang="en-US"/>
        </a:p>
      </dgm:t>
    </dgm:pt>
    <dgm:pt modelId="{41F409DD-1971-46A6-82E7-8C73BDE8BC02}">
      <dgm:prSet phldrT="[Text]" custT="1"/>
      <dgm:spPr>
        <a:solidFill>
          <a:schemeClr val="bg1">
            <a:lumMod val="95000"/>
          </a:schemeClr>
        </a:solidFill>
        <a:ln>
          <a:noFill/>
        </a:ln>
      </dgm:spPr>
      <dgm:t>
        <a:bodyPr/>
        <a:lstStyle/>
        <a:p>
          <a:r>
            <a:rPr lang="en-US" sz="1800" dirty="0">
              <a:latin typeface="+mj-lt"/>
            </a:rPr>
            <a:t>MCO Operational Readiness</a:t>
          </a:r>
        </a:p>
      </dgm:t>
    </dgm:pt>
    <dgm:pt modelId="{56DF80F1-8465-4CF3-81C4-09DEAFA5D712}" type="parTrans" cxnId="{14618447-6CB7-4178-860D-80EC0D29CBE9}">
      <dgm:prSet/>
      <dgm:spPr/>
    </dgm:pt>
    <dgm:pt modelId="{FE825CC2-0329-489B-BAD0-0F68091FDAF1}" type="sibTrans" cxnId="{14618447-6CB7-4178-860D-80EC0D29CBE9}">
      <dgm:prSet/>
      <dgm:spPr/>
    </dgm:pt>
    <dgm:pt modelId="{4E1A2E61-A90C-4CFA-A96B-A59BAFF53290}">
      <dgm:prSet phldrT="[Text]" custT="1"/>
      <dgm:spPr>
        <a:solidFill>
          <a:schemeClr val="bg1">
            <a:lumMod val="95000"/>
          </a:schemeClr>
        </a:solidFill>
      </dgm:spPr>
      <dgm:t>
        <a:bodyPr/>
        <a:lstStyle/>
        <a:p>
          <a:r>
            <a:rPr lang="en-US" sz="1800" dirty="0">
              <a:latin typeface="+mj-lt"/>
            </a:rPr>
            <a:t>Launch Monitoring</a:t>
          </a:r>
        </a:p>
      </dgm:t>
    </dgm:pt>
    <dgm:pt modelId="{97854E1C-7591-4C80-8846-4E08837BA3BD}" type="parTrans" cxnId="{B90DC034-2B5C-4AE9-8342-E9CAF66E6CE3}">
      <dgm:prSet/>
      <dgm:spPr/>
    </dgm:pt>
    <dgm:pt modelId="{F7793106-DB1D-43A4-9922-8BF46C09C435}" type="sibTrans" cxnId="{B90DC034-2B5C-4AE9-8342-E9CAF66E6CE3}">
      <dgm:prSet/>
      <dgm:spPr/>
    </dgm:pt>
    <dgm:pt modelId="{F4798002-78C6-4B5F-BD9D-E9FF9E0D8466}">
      <dgm:prSet phldrT="[Text]" custT="1"/>
      <dgm:spPr>
        <a:solidFill>
          <a:schemeClr val="bg1">
            <a:lumMod val="95000"/>
          </a:schemeClr>
        </a:solidFill>
      </dgm:spPr>
      <dgm:t>
        <a:bodyPr/>
        <a:lstStyle/>
        <a:p>
          <a:r>
            <a:rPr lang="en-US" sz="1800" dirty="0">
              <a:latin typeface="+mj-lt"/>
            </a:rPr>
            <a:t>Address Emergent Issues</a:t>
          </a:r>
        </a:p>
      </dgm:t>
    </dgm:pt>
    <dgm:pt modelId="{55CB42A7-4CB8-42DD-9008-414789E60AFC}" type="parTrans" cxnId="{4C58126A-049F-4B1C-849B-5C30955EF487}">
      <dgm:prSet/>
      <dgm:spPr/>
    </dgm:pt>
    <dgm:pt modelId="{69341B6A-97B7-4C75-B824-FDAB68926E74}" type="sibTrans" cxnId="{4C58126A-049F-4B1C-849B-5C30955EF487}">
      <dgm:prSet/>
      <dgm:spPr/>
    </dgm:pt>
    <dgm:pt modelId="{338F5A32-392C-49EF-941E-D5C23150B6D3}" type="pres">
      <dgm:prSet presAssocID="{8DEFA4FF-328C-4933-A5CD-DFA278C47DB9}" presName="Name0" presStyleCnt="0">
        <dgm:presLayoutVars>
          <dgm:dir/>
          <dgm:resizeHandles val="exact"/>
        </dgm:presLayoutVars>
      </dgm:prSet>
      <dgm:spPr/>
    </dgm:pt>
    <dgm:pt modelId="{0709432B-DD41-4E25-B853-4A5E6CDE42FE}" type="pres">
      <dgm:prSet presAssocID="{A04DD29C-A4F3-4FC2-AE9F-E603A7072B2E}" presName="node" presStyleLbl="node1" presStyleIdx="0" presStyleCnt="3">
        <dgm:presLayoutVars>
          <dgm:bulletEnabled val="1"/>
        </dgm:presLayoutVars>
      </dgm:prSet>
      <dgm:spPr/>
    </dgm:pt>
    <dgm:pt modelId="{800FA30C-BFEB-4A10-8301-7F63CD056A60}" type="pres">
      <dgm:prSet presAssocID="{66E57165-3BF8-4F74-8677-C39730F0FEDB}" presName="sibTrans" presStyleLbl="sibTrans2D1" presStyleIdx="0" presStyleCnt="2"/>
      <dgm:spPr/>
    </dgm:pt>
    <dgm:pt modelId="{35A01F2D-2E1C-41E1-9EFE-D8187CB9DBD7}" type="pres">
      <dgm:prSet presAssocID="{66E57165-3BF8-4F74-8677-C39730F0FEDB}" presName="connectorText" presStyleLbl="sibTrans2D1" presStyleIdx="0" presStyleCnt="2"/>
      <dgm:spPr/>
    </dgm:pt>
    <dgm:pt modelId="{9657666B-5154-4D05-A1ED-6DEDBE8E8F26}" type="pres">
      <dgm:prSet presAssocID="{2856DEFD-789F-480A-8260-E2AD44B6C33E}" presName="node" presStyleLbl="node1" presStyleIdx="1" presStyleCnt="3">
        <dgm:presLayoutVars>
          <dgm:bulletEnabled val="1"/>
        </dgm:presLayoutVars>
      </dgm:prSet>
      <dgm:spPr/>
    </dgm:pt>
    <dgm:pt modelId="{87A3E81B-DAC5-4D7B-811F-BD837A6E2EB2}" type="pres">
      <dgm:prSet presAssocID="{3ABB2165-F216-453D-A430-FF3092FBF44B}" presName="sibTrans" presStyleLbl="sibTrans2D1" presStyleIdx="1" presStyleCnt="2"/>
      <dgm:spPr/>
    </dgm:pt>
    <dgm:pt modelId="{4D32EA02-C122-43B1-AF45-05E6C63D9B8A}" type="pres">
      <dgm:prSet presAssocID="{3ABB2165-F216-453D-A430-FF3092FBF44B}" presName="connectorText" presStyleLbl="sibTrans2D1" presStyleIdx="1" presStyleCnt="2"/>
      <dgm:spPr/>
    </dgm:pt>
    <dgm:pt modelId="{1FD874A6-1AE7-4349-B8A5-E2E1295D11A3}" type="pres">
      <dgm:prSet presAssocID="{94D980A2-F38B-4A6C-91CB-381BCA651226}" presName="node" presStyleLbl="node1" presStyleIdx="2" presStyleCnt="3">
        <dgm:presLayoutVars>
          <dgm:bulletEnabled val="1"/>
        </dgm:presLayoutVars>
      </dgm:prSet>
      <dgm:spPr/>
    </dgm:pt>
  </dgm:ptLst>
  <dgm:cxnLst>
    <dgm:cxn modelId="{F6321B11-AD8F-4EB4-9816-0BD6ED4EC6FA}" type="presOf" srcId="{9596F7C6-C4EA-4B84-B497-DF9FCA8F555D}" destId="{0709432B-DD41-4E25-B853-4A5E6CDE42FE}" srcOrd="0" destOrd="1" presId="urn:microsoft.com/office/officeart/2005/8/layout/process1"/>
    <dgm:cxn modelId="{511BF417-4AA3-46EF-8485-B8DFF54F8CCF}" type="presOf" srcId="{3ABB2165-F216-453D-A430-FF3092FBF44B}" destId="{87A3E81B-DAC5-4D7B-811F-BD837A6E2EB2}" srcOrd="0" destOrd="0" presId="urn:microsoft.com/office/officeart/2005/8/layout/process1"/>
    <dgm:cxn modelId="{84E1731D-8265-4B26-A0CB-AC18E3A18302}" type="presOf" srcId="{41F409DD-1971-46A6-82E7-8C73BDE8BC02}" destId="{0709432B-DD41-4E25-B853-4A5E6CDE42FE}" srcOrd="0" destOrd="4" presId="urn:microsoft.com/office/officeart/2005/8/layout/process1"/>
    <dgm:cxn modelId="{EB0A4F21-726A-4DB8-AA14-1D43E9E0FC0F}" srcId="{A04DD29C-A4F3-4FC2-AE9F-E603A7072B2E}" destId="{9596F7C6-C4EA-4B84-B497-DF9FCA8F555D}" srcOrd="0" destOrd="0" parTransId="{5661CFD4-FE35-408C-829F-D4CCE2762E99}" sibTransId="{EDC521C7-D72A-46AD-AD9A-5C28E42F0FED}"/>
    <dgm:cxn modelId="{CFC6A322-8141-4CEB-A97C-74EAEC056CBF}" type="presOf" srcId="{A980ABB1-464A-44AF-9F33-710BC07A392A}" destId="{0709432B-DD41-4E25-B853-4A5E6CDE42FE}" srcOrd="0" destOrd="3" presId="urn:microsoft.com/office/officeart/2005/8/layout/process1"/>
    <dgm:cxn modelId="{C1716F27-D7A5-48FE-8C65-308FA0378571}" srcId="{8DEFA4FF-328C-4933-A5CD-DFA278C47DB9}" destId="{2856DEFD-789F-480A-8260-E2AD44B6C33E}" srcOrd="1" destOrd="0" parTransId="{C3EEB1D1-7A22-4DC9-9B3C-468757104683}" sibTransId="{3ABB2165-F216-453D-A430-FF3092FBF44B}"/>
    <dgm:cxn modelId="{FE341F28-56C6-4E5A-BF39-00AB37C2CF33}" type="presOf" srcId="{3ABB2165-F216-453D-A430-FF3092FBF44B}" destId="{4D32EA02-C122-43B1-AF45-05E6C63D9B8A}" srcOrd="1" destOrd="0" presId="urn:microsoft.com/office/officeart/2005/8/layout/process1"/>
    <dgm:cxn modelId="{34AEFB2A-4B11-4D97-A011-5C4B317EAADA}" type="presOf" srcId="{90FDC69B-5863-4182-9BA9-FE4C5C9CE73B}" destId="{9657666B-5154-4D05-A1ED-6DEDBE8E8F26}" srcOrd="0" destOrd="1" presId="urn:microsoft.com/office/officeart/2005/8/layout/process1"/>
    <dgm:cxn modelId="{6A787531-3DFA-4106-98CD-183E2F3FCB24}" type="presOf" srcId="{66E57165-3BF8-4F74-8677-C39730F0FEDB}" destId="{800FA30C-BFEB-4A10-8301-7F63CD056A60}" srcOrd="0" destOrd="0" presId="urn:microsoft.com/office/officeart/2005/8/layout/process1"/>
    <dgm:cxn modelId="{C4FEA432-824C-430C-983B-53ED8A79FD7D}" type="presOf" srcId="{F4798002-78C6-4B5F-BD9D-E9FF9E0D8466}" destId="{1FD874A6-1AE7-4349-B8A5-E2E1295D11A3}" srcOrd="0" destOrd="3" presId="urn:microsoft.com/office/officeart/2005/8/layout/process1"/>
    <dgm:cxn modelId="{B90DC034-2B5C-4AE9-8342-E9CAF66E6CE3}" srcId="{94D980A2-F38B-4A6C-91CB-381BCA651226}" destId="{4E1A2E61-A90C-4CFA-A96B-A59BAFF53290}" srcOrd="1" destOrd="0" parTransId="{97854E1C-7591-4C80-8846-4E08837BA3BD}" sibTransId="{F7793106-DB1D-43A4-9922-8BF46C09C435}"/>
    <dgm:cxn modelId="{43EF6847-946C-49E0-949E-CBD44A11A90C}" srcId="{A04DD29C-A4F3-4FC2-AE9F-E603A7072B2E}" destId="{A980ABB1-464A-44AF-9F33-710BC07A392A}" srcOrd="2" destOrd="0" parTransId="{A62E565B-6C08-4181-B005-F9CECF877E25}" sibTransId="{B2C64963-4088-4F65-9990-A979FF4A62A8}"/>
    <dgm:cxn modelId="{14618447-6CB7-4178-860D-80EC0D29CBE9}" srcId="{A04DD29C-A4F3-4FC2-AE9F-E603A7072B2E}" destId="{41F409DD-1971-46A6-82E7-8C73BDE8BC02}" srcOrd="3" destOrd="0" parTransId="{56DF80F1-8465-4CF3-81C4-09DEAFA5D712}" sibTransId="{FE825CC2-0329-489B-BAD0-0F68091FDAF1}"/>
    <dgm:cxn modelId="{4C58126A-049F-4B1C-849B-5C30955EF487}" srcId="{94D980A2-F38B-4A6C-91CB-381BCA651226}" destId="{F4798002-78C6-4B5F-BD9D-E9FF9E0D8466}" srcOrd="2" destOrd="0" parTransId="{55CB42A7-4CB8-42DD-9008-414789E60AFC}" sibTransId="{69341B6A-97B7-4C75-B824-FDAB68926E74}"/>
    <dgm:cxn modelId="{69FFB74C-9663-479F-A721-162EF789AB56}" type="presOf" srcId="{4E1A2E61-A90C-4CFA-A96B-A59BAFF53290}" destId="{1FD874A6-1AE7-4349-B8A5-E2E1295D11A3}" srcOrd="0" destOrd="2" presId="urn:microsoft.com/office/officeart/2005/8/layout/process1"/>
    <dgm:cxn modelId="{D8F6066D-94A2-4F88-B132-2E3C23B92660}" srcId="{2856DEFD-789F-480A-8260-E2AD44B6C33E}" destId="{90FDC69B-5863-4182-9BA9-FE4C5C9CE73B}" srcOrd="0" destOrd="0" parTransId="{FF606948-68B8-4176-A375-883F343EEAFC}" sibTransId="{5B14971F-9CBB-49A9-93F3-9C2760AAB3DC}"/>
    <dgm:cxn modelId="{8EEA3D4F-A4B9-4087-AE5E-1F5DC57E5327}" type="presOf" srcId="{F9109101-AA11-436A-8B72-06F70921A096}" destId="{0709432B-DD41-4E25-B853-4A5E6CDE42FE}" srcOrd="0" destOrd="2" presId="urn:microsoft.com/office/officeart/2005/8/layout/process1"/>
    <dgm:cxn modelId="{4272A96F-A833-48F2-BD79-5D9B76E6C9AA}" srcId="{A04DD29C-A4F3-4FC2-AE9F-E603A7072B2E}" destId="{F9109101-AA11-436A-8B72-06F70921A096}" srcOrd="1" destOrd="0" parTransId="{FB6116E6-F896-49E2-B2CC-C0B1375CEF27}" sibTransId="{F2E29732-F8EE-4F5A-9B88-823E0858F554}"/>
    <dgm:cxn modelId="{B2D14B82-99E1-4825-BCAB-355315F08505}" srcId="{8DEFA4FF-328C-4933-A5CD-DFA278C47DB9}" destId="{94D980A2-F38B-4A6C-91CB-381BCA651226}" srcOrd="2" destOrd="0" parTransId="{D9285736-0242-48A1-B364-A00842A78ADC}" sibTransId="{0CAEB7A6-65DC-4C68-8A51-3571A5B05E40}"/>
    <dgm:cxn modelId="{8513DA8D-53B9-46D4-B999-23DCD9F3AF42}" type="presOf" srcId="{94D980A2-F38B-4A6C-91CB-381BCA651226}" destId="{1FD874A6-1AE7-4349-B8A5-E2E1295D11A3}" srcOrd="0" destOrd="0" presId="urn:microsoft.com/office/officeart/2005/8/layout/process1"/>
    <dgm:cxn modelId="{69783B8E-02BB-4021-8CF2-00C52C285B80}" type="presOf" srcId="{2856DEFD-789F-480A-8260-E2AD44B6C33E}" destId="{9657666B-5154-4D05-A1ED-6DEDBE8E8F26}" srcOrd="0" destOrd="0" presId="urn:microsoft.com/office/officeart/2005/8/layout/process1"/>
    <dgm:cxn modelId="{1453BF94-9C3E-4B53-B63F-0D63B72F4691}" srcId="{2856DEFD-789F-480A-8260-E2AD44B6C33E}" destId="{3177134A-7BE1-480D-B8AF-FF47ACEC0A07}" srcOrd="1" destOrd="0" parTransId="{D20B539C-4551-4885-9E9D-B913CE83E2E6}" sibTransId="{EE610B18-5C08-4D6D-B2FF-597E7296D776}"/>
    <dgm:cxn modelId="{557ED897-9305-4442-B951-3F2F42306ECF}" type="presOf" srcId="{66E57165-3BF8-4F74-8677-C39730F0FEDB}" destId="{35A01F2D-2E1C-41E1-9EFE-D8187CB9DBD7}" srcOrd="1" destOrd="0" presId="urn:microsoft.com/office/officeart/2005/8/layout/process1"/>
    <dgm:cxn modelId="{9F70EFA2-3332-4C60-9197-FC812F65CF21}" type="presOf" srcId="{CE01F38A-DB42-4CD7-9F90-C8495C975A61}" destId="{9657666B-5154-4D05-A1ED-6DEDBE8E8F26}" srcOrd="0" destOrd="3" presId="urn:microsoft.com/office/officeart/2005/8/layout/process1"/>
    <dgm:cxn modelId="{D5F1EAA4-8313-44A4-8F85-DB5C44A25FF1}" srcId="{94D980A2-F38B-4A6C-91CB-381BCA651226}" destId="{33C8C79A-BB9D-447A-B02E-B42301330E1C}" srcOrd="0" destOrd="0" parTransId="{BF515824-B3BB-45B7-8D9D-7C162539A4C9}" sibTransId="{32BC264F-3161-46F7-80C6-B1DB36829642}"/>
    <dgm:cxn modelId="{E6BBEBA5-160E-4E85-8272-795F1F6F67E8}" type="presOf" srcId="{8DEFA4FF-328C-4933-A5CD-DFA278C47DB9}" destId="{338F5A32-392C-49EF-941E-D5C23150B6D3}" srcOrd="0" destOrd="0" presId="urn:microsoft.com/office/officeart/2005/8/layout/process1"/>
    <dgm:cxn modelId="{4CB82AB2-BFE0-46E8-B91E-EF51743837C9}" type="presOf" srcId="{33C8C79A-BB9D-447A-B02E-B42301330E1C}" destId="{1FD874A6-1AE7-4349-B8A5-E2E1295D11A3}" srcOrd="0" destOrd="1" presId="urn:microsoft.com/office/officeart/2005/8/layout/process1"/>
    <dgm:cxn modelId="{D47CE8C0-4C0F-47A3-86BE-223263252D42}" type="presOf" srcId="{3177134A-7BE1-480D-B8AF-FF47ACEC0A07}" destId="{9657666B-5154-4D05-A1ED-6DEDBE8E8F26}" srcOrd="0" destOrd="2" presId="urn:microsoft.com/office/officeart/2005/8/layout/process1"/>
    <dgm:cxn modelId="{88919BCB-2636-4BCC-B33A-6F8145D98558}" type="presOf" srcId="{A04DD29C-A4F3-4FC2-AE9F-E603A7072B2E}" destId="{0709432B-DD41-4E25-B853-4A5E6CDE42FE}" srcOrd="0" destOrd="0" presId="urn:microsoft.com/office/officeart/2005/8/layout/process1"/>
    <dgm:cxn modelId="{9FBC1EDA-F1A9-40BD-AED0-3C5343575603}" srcId="{2856DEFD-789F-480A-8260-E2AD44B6C33E}" destId="{CE01F38A-DB42-4CD7-9F90-C8495C975A61}" srcOrd="2" destOrd="0" parTransId="{11CEEBFB-43FC-4B7E-8C97-FC6369FB61AF}" sibTransId="{6F37F73C-D4E8-4DC7-8009-ED926E729D2C}"/>
    <dgm:cxn modelId="{76C68BEE-ACA3-4082-969D-7C569FDEF51E}" srcId="{8DEFA4FF-328C-4933-A5CD-DFA278C47DB9}" destId="{A04DD29C-A4F3-4FC2-AE9F-E603A7072B2E}" srcOrd="0" destOrd="0" parTransId="{3F3BF6DB-E30F-4833-9169-5AF806C10474}" sibTransId="{66E57165-3BF8-4F74-8677-C39730F0FEDB}"/>
    <dgm:cxn modelId="{7E1CBC06-13FF-4916-AEDD-B801A637A010}" type="presParOf" srcId="{338F5A32-392C-49EF-941E-D5C23150B6D3}" destId="{0709432B-DD41-4E25-B853-4A5E6CDE42FE}" srcOrd="0" destOrd="0" presId="urn:microsoft.com/office/officeart/2005/8/layout/process1"/>
    <dgm:cxn modelId="{972BF12D-EB68-444D-96AD-67FBDFE163BB}" type="presParOf" srcId="{338F5A32-392C-49EF-941E-D5C23150B6D3}" destId="{800FA30C-BFEB-4A10-8301-7F63CD056A60}" srcOrd="1" destOrd="0" presId="urn:microsoft.com/office/officeart/2005/8/layout/process1"/>
    <dgm:cxn modelId="{43B874D4-D539-4577-8C8C-631725645843}" type="presParOf" srcId="{800FA30C-BFEB-4A10-8301-7F63CD056A60}" destId="{35A01F2D-2E1C-41E1-9EFE-D8187CB9DBD7}" srcOrd="0" destOrd="0" presId="urn:microsoft.com/office/officeart/2005/8/layout/process1"/>
    <dgm:cxn modelId="{44EB2280-E0A7-4B99-85FF-F2A2AC82FA02}" type="presParOf" srcId="{338F5A32-392C-49EF-941E-D5C23150B6D3}" destId="{9657666B-5154-4D05-A1ED-6DEDBE8E8F26}" srcOrd="2" destOrd="0" presId="urn:microsoft.com/office/officeart/2005/8/layout/process1"/>
    <dgm:cxn modelId="{B72B3322-310E-4E52-B813-A5E7F3E47A1E}" type="presParOf" srcId="{338F5A32-392C-49EF-941E-D5C23150B6D3}" destId="{87A3E81B-DAC5-4D7B-811F-BD837A6E2EB2}" srcOrd="3" destOrd="0" presId="urn:microsoft.com/office/officeart/2005/8/layout/process1"/>
    <dgm:cxn modelId="{CC56EE23-0EC9-493D-ABD7-9D2E5D15043B}" type="presParOf" srcId="{87A3E81B-DAC5-4D7B-811F-BD837A6E2EB2}" destId="{4D32EA02-C122-43B1-AF45-05E6C63D9B8A}" srcOrd="0" destOrd="0" presId="urn:microsoft.com/office/officeart/2005/8/layout/process1"/>
    <dgm:cxn modelId="{B9F4A6A9-0ABD-4B23-9874-06F1E28A59EC}" type="presParOf" srcId="{338F5A32-392C-49EF-941E-D5C23150B6D3}" destId="{1FD874A6-1AE7-4349-B8A5-E2E1295D11A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205D225-1F5D-4035-BD54-022EE155469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C020DF7-22D3-4048-AACD-A14E1C6EB87D}">
      <dgm:prSet phldrT="[Text]"/>
      <dgm:spPr>
        <a:xfrm>
          <a:off x="4416295" y="4125733"/>
          <a:ext cx="1683009" cy="1683009"/>
        </a:xfrm>
        <a:prstGeom prst="ellipse">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CHC Quality</a:t>
          </a:r>
        </a:p>
      </dgm:t>
    </dgm:pt>
    <dgm:pt modelId="{C71231FA-955B-4037-8BAB-D2C41BCD5E3A}" type="parTrans" cxnId="{E8FE4BAB-6388-4AA5-A552-4EA9E4315EFA}">
      <dgm:prSet/>
      <dgm:spPr/>
      <dgm:t>
        <a:bodyPr/>
        <a:lstStyle/>
        <a:p>
          <a:endParaRPr lang="en-US"/>
        </a:p>
      </dgm:t>
    </dgm:pt>
    <dgm:pt modelId="{00667D1F-5D8F-42C9-B11A-CA074FA37250}" type="sibTrans" cxnId="{E8FE4BAB-6388-4AA5-A552-4EA9E4315EFA}">
      <dgm:prSet/>
      <dgm:spPr/>
      <dgm:t>
        <a:bodyPr/>
        <a:lstStyle/>
        <a:p>
          <a:endParaRPr lang="en-US"/>
        </a:p>
      </dgm:t>
    </dgm:pt>
    <dgm:pt modelId="{8BAF2633-2208-4342-88F1-B54E1E7C811B}">
      <dgm:prSet phldrT="[Text]" custT="1"/>
      <dgm:spPr>
        <a:xfrm>
          <a:off x="106536" y="4495995"/>
          <a:ext cx="1178106" cy="942485"/>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a:glow rad="63500">
            <a:schemeClr val="accent5">
              <a:satMod val="175000"/>
              <a:alpha val="40000"/>
            </a:schemeClr>
          </a:glow>
        </a:effectLst>
      </dgm:spPr>
      <dgm:t>
        <a:bodyPr/>
        <a:lstStyle/>
        <a:p>
          <a:pPr>
            <a:buNone/>
          </a:pPr>
          <a:r>
            <a:rPr lang="en-US" sz="1400" b="1" dirty="0">
              <a:solidFill>
                <a:srgbClr val="92D050"/>
              </a:solidFill>
              <a:latin typeface="Calibri" panose="020F0502020204030204"/>
              <a:ea typeface="+mn-ea"/>
              <a:cs typeface="+mn-cs"/>
            </a:rPr>
            <a:t>Readiness Review</a:t>
          </a:r>
        </a:p>
      </dgm:t>
    </dgm:pt>
    <dgm:pt modelId="{3425B869-EBA7-4A6A-BE01-5CDC53055880}" type="parTrans" cxnId="{2C3A5089-4E59-472C-9754-F88FCEEB557B}">
      <dgm:prSet/>
      <dgm:spPr>
        <a:xfrm rot="10800000">
          <a:off x="695589" y="4727409"/>
          <a:ext cx="3516066" cy="479657"/>
        </a:xfrm>
        <a:prstGeom prst="leftArrow">
          <a:avLst>
            <a:gd name="adj1" fmla="val 60000"/>
            <a:gd name="adj2" fmla="val 50000"/>
          </a:avLst>
        </a:prstGeom>
        <a:solidFill>
          <a:srgbClr val="52AEE6"/>
        </a:solidFill>
        <a:ln>
          <a:noFill/>
        </a:ln>
        <a:effectLst/>
      </dgm:spPr>
      <dgm:t>
        <a:bodyPr/>
        <a:lstStyle/>
        <a:p>
          <a:endParaRPr lang="en-US"/>
        </a:p>
      </dgm:t>
    </dgm:pt>
    <dgm:pt modelId="{ED3D4589-EC63-4A21-8E1C-5E79121E13E2}" type="sibTrans" cxnId="{2C3A5089-4E59-472C-9754-F88FCEEB557B}">
      <dgm:prSet/>
      <dgm:spPr/>
      <dgm:t>
        <a:bodyPr/>
        <a:lstStyle/>
        <a:p>
          <a:endParaRPr lang="en-US"/>
        </a:p>
      </dgm:t>
    </dgm:pt>
    <dgm:pt modelId="{6B441125-82C5-43E7-87D6-DA9CD1CC8AD0}">
      <dgm:prSet phldrT="[Text]" custT="1"/>
      <dgm:spPr>
        <a:xfrm>
          <a:off x="381671" y="2935627"/>
          <a:ext cx="1178106" cy="942485"/>
        </a:xfrm>
        <a:prstGeom prst="roundRect">
          <a:avLst>
            <a:gd name="adj" fmla="val 10000"/>
          </a:avLst>
        </a:prstGeom>
        <a:solidFill>
          <a:srgbClr val="FFFF00"/>
        </a:solidFill>
        <a:ln w="12700" cap="flat" cmpd="sng" algn="ctr">
          <a:solidFill>
            <a:sysClr val="window" lastClr="FFFFFF">
              <a:hueOff val="0"/>
              <a:satOff val="0"/>
              <a:lumOff val="0"/>
              <a:alphaOff val="0"/>
            </a:sysClr>
          </a:solidFill>
          <a:prstDash val="solid"/>
          <a:miter lim="800000"/>
        </a:ln>
        <a:effectLst>
          <a:glow rad="63500">
            <a:schemeClr val="accent4">
              <a:satMod val="175000"/>
              <a:alpha val="40000"/>
            </a:schemeClr>
          </a:glow>
        </a:effectLst>
      </dgm:spPr>
      <dgm:t>
        <a:bodyPr/>
        <a:lstStyle/>
        <a:p>
          <a:pPr>
            <a:buNone/>
          </a:pPr>
          <a:r>
            <a:rPr lang="en-US" sz="1400" b="1" dirty="0">
              <a:solidFill>
                <a:schemeClr val="tx1"/>
              </a:solidFill>
              <a:latin typeface="Calibri" panose="020F0502020204030204"/>
              <a:ea typeface="+mn-ea"/>
              <a:cs typeface="+mn-cs"/>
            </a:rPr>
            <a:t>Monitoring &amp; Compliance</a:t>
          </a:r>
        </a:p>
      </dgm:t>
    </dgm:pt>
    <dgm:pt modelId="{DD23C2F0-9B30-41FB-8028-67DFC838D3A5}" type="parTrans" cxnId="{67836B8C-F7E7-4C00-A154-4570172011E6}">
      <dgm:prSet/>
      <dgm:spPr>
        <a:xfrm rot="12000000">
          <a:off x="864702" y="3768324"/>
          <a:ext cx="3516066" cy="479657"/>
        </a:xfrm>
        <a:prstGeom prst="leftArrow">
          <a:avLst>
            <a:gd name="adj1" fmla="val 60000"/>
            <a:gd name="adj2" fmla="val 50000"/>
          </a:avLst>
        </a:prstGeom>
        <a:solidFill>
          <a:srgbClr val="52AEE6"/>
        </a:solidFill>
        <a:ln>
          <a:noFill/>
        </a:ln>
        <a:effectLst/>
      </dgm:spPr>
      <dgm:t>
        <a:bodyPr/>
        <a:lstStyle/>
        <a:p>
          <a:endParaRPr lang="en-US"/>
        </a:p>
      </dgm:t>
    </dgm:pt>
    <dgm:pt modelId="{D2170399-FD62-4BE0-A2F0-F763E2D87E9E}" type="sibTrans" cxnId="{67836B8C-F7E7-4C00-A154-4570172011E6}">
      <dgm:prSet/>
      <dgm:spPr/>
      <dgm:t>
        <a:bodyPr/>
        <a:lstStyle/>
        <a:p>
          <a:endParaRPr lang="en-US"/>
        </a:p>
      </dgm:t>
    </dgm:pt>
    <dgm:pt modelId="{7311251A-B571-4A61-8296-61C9223AEC80}">
      <dgm:prSet phldrT="[Text]" custT="1"/>
      <dgm:spPr>
        <a:xfrm>
          <a:off x="1173890" y="1563463"/>
          <a:ext cx="1178106" cy="942485"/>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a:glow rad="63500">
            <a:schemeClr val="accent1">
              <a:satMod val="175000"/>
              <a:alpha val="40000"/>
            </a:schemeClr>
          </a:glow>
        </a:effectLst>
      </dgm:spPr>
      <dgm:t>
        <a:bodyPr/>
        <a:lstStyle/>
        <a:p>
          <a:pPr>
            <a:buNone/>
          </a:pPr>
          <a:r>
            <a:rPr lang="en-US" sz="1400" b="1" dirty="0">
              <a:solidFill>
                <a:srgbClr val="92D050"/>
              </a:solidFill>
              <a:latin typeface="Calibri" panose="020F0502020204030204"/>
              <a:ea typeface="+mn-ea"/>
              <a:cs typeface="+mn-cs"/>
            </a:rPr>
            <a:t>Network Standards</a:t>
          </a:r>
        </a:p>
      </dgm:t>
    </dgm:pt>
    <dgm:pt modelId="{6473B0B0-4AFF-432B-BC48-463ED993CD07}" type="parTrans" cxnId="{31C3714D-7FF2-4480-B46C-CF7C9054D6DA}">
      <dgm:prSet/>
      <dgm:spPr>
        <a:xfrm rot="13200000">
          <a:off x="1351642" y="2924918"/>
          <a:ext cx="3516066" cy="479657"/>
        </a:xfrm>
        <a:prstGeom prst="leftArrow">
          <a:avLst>
            <a:gd name="adj1" fmla="val 60000"/>
            <a:gd name="adj2" fmla="val 50000"/>
          </a:avLst>
        </a:prstGeom>
        <a:solidFill>
          <a:srgbClr val="52AEE6"/>
        </a:solidFill>
        <a:ln>
          <a:noFill/>
        </a:ln>
        <a:effectLst/>
      </dgm:spPr>
      <dgm:t>
        <a:bodyPr/>
        <a:lstStyle/>
        <a:p>
          <a:endParaRPr lang="en-US"/>
        </a:p>
      </dgm:t>
    </dgm:pt>
    <dgm:pt modelId="{2AD95043-5844-4AA7-B255-CCFCAD6FA4EE}" type="sibTrans" cxnId="{31C3714D-7FF2-4480-B46C-CF7C9054D6DA}">
      <dgm:prSet/>
      <dgm:spPr/>
      <dgm:t>
        <a:bodyPr/>
        <a:lstStyle/>
        <a:p>
          <a:endParaRPr lang="en-US"/>
        </a:p>
      </dgm:t>
    </dgm:pt>
    <dgm:pt modelId="{2D6C7CB0-EFD3-480C-A036-8D8160659A67}">
      <dgm:prSet phldrT="[Text]" custT="1"/>
      <dgm:spPr>
        <a:xfrm>
          <a:off x="9230956" y="4495995"/>
          <a:ext cx="1178106" cy="942485"/>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a:glow rad="63500">
            <a:schemeClr val="accent1">
              <a:satMod val="175000"/>
              <a:alpha val="40000"/>
            </a:schemeClr>
          </a:glow>
        </a:effectLst>
      </dgm:spPr>
      <dgm:t>
        <a:bodyPr/>
        <a:lstStyle/>
        <a:p>
          <a:pPr>
            <a:buNone/>
          </a:pPr>
          <a:r>
            <a:rPr lang="en-US" sz="1400" b="1" dirty="0">
              <a:solidFill>
                <a:srgbClr val="92D050"/>
              </a:solidFill>
              <a:latin typeface="Calibri" panose="020F0502020204030204"/>
              <a:ea typeface="+mn-ea"/>
              <a:cs typeface="+mn-cs"/>
            </a:rPr>
            <a:t>Independent Evaluation</a:t>
          </a:r>
        </a:p>
      </dgm:t>
    </dgm:pt>
    <dgm:pt modelId="{FCF09C83-4F3E-4505-83E8-B032550215CD}" type="parTrans" cxnId="{D2BA2D15-9ED3-467E-AF8C-B159633152D7}">
      <dgm:prSet/>
      <dgm:spPr>
        <a:xfrm>
          <a:off x="6303943" y="4727409"/>
          <a:ext cx="3516066" cy="479657"/>
        </a:xfrm>
        <a:prstGeom prst="leftArrow">
          <a:avLst>
            <a:gd name="adj1" fmla="val 60000"/>
            <a:gd name="adj2" fmla="val 50000"/>
          </a:avLst>
        </a:prstGeom>
        <a:solidFill>
          <a:srgbClr val="52AEE6"/>
        </a:solidFill>
        <a:ln>
          <a:noFill/>
        </a:ln>
        <a:effectLst/>
      </dgm:spPr>
      <dgm:t>
        <a:bodyPr/>
        <a:lstStyle/>
        <a:p>
          <a:endParaRPr lang="en-US"/>
        </a:p>
      </dgm:t>
    </dgm:pt>
    <dgm:pt modelId="{A54FC357-E4E0-4076-9C89-6FAC9FB67D87}" type="sibTrans" cxnId="{D2BA2D15-9ED3-467E-AF8C-B159633152D7}">
      <dgm:prSet/>
      <dgm:spPr/>
      <dgm:t>
        <a:bodyPr/>
        <a:lstStyle/>
        <a:p>
          <a:endParaRPr lang="en-US"/>
        </a:p>
      </dgm:t>
    </dgm:pt>
    <dgm:pt modelId="{02E2F647-7A66-41C6-85D0-0D5EEAFDD34F}">
      <dgm:prSet phldrT="[Text]" custT="1"/>
      <dgm:spPr>
        <a:xfrm>
          <a:off x="2387641" y="545005"/>
          <a:ext cx="1178106" cy="942485"/>
        </a:xfrm>
        <a:prstGeom prst="roundRect">
          <a:avLst>
            <a:gd name="adj" fmla="val 10000"/>
          </a:avLst>
        </a:prstGeom>
        <a:solidFill>
          <a:srgbClr val="FFFF00"/>
        </a:solidFill>
        <a:ln w="12700" cap="flat" cmpd="sng" algn="ctr">
          <a:solidFill>
            <a:sysClr val="window" lastClr="FFFFFF">
              <a:hueOff val="0"/>
              <a:satOff val="0"/>
              <a:lumOff val="0"/>
              <a:alphaOff val="0"/>
            </a:sysClr>
          </a:solidFill>
          <a:prstDash val="solid"/>
          <a:miter lim="800000"/>
        </a:ln>
        <a:effectLst>
          <a:glow rad="63500">
            <a:schemeClr val="accent4">
              <a:satMod val="175000"/>
              <a:alpha val="40000"/>
            </a:schemeClr>
          </a:glow>
        </a:effectLst>
      </dgm:spPr>
      <dgm:t>
        <a:bodyPr/>
        <a:lstStyle/>
        <a:p>
          <a:pPr>
            <a:buNone/>
          </a:pPr>
          <a:r>
            <a:rPr lang="en-US" sz="1400" b="1" dirty="0">
              <a:solidFill>
                <a:schemeClr val="tx1"/>
              </a:solidFill>
              <a:latin typeface="Calibri" panose="020F0502020204030204"/>
              <a:ea typeface="+mn-ea"/>
              <a:cs typeface="+mn-cs"/>
            </a:rPr>
            <a:t>Complaints &amp; Appeals</a:t>
          </a:r>
        </a:p>
      </dgm:t>
    </dgm:pt>
    <dgm:pt modelId="{B247103C-BB3C-412C-8C66-7B5A4194BEB1}" type="parTrans" cxnId="{6DC5CDED-8112-439D-9CA1-D0298E3D8193}">
      <dgm:prSet/>
      <dgm:spPr>
        <a:xfrm rot="14400000">
          <a:off x="2097678" y="2298920"/>
          <a:ext cx="3516066" cy="479657"/>
        </a:xfrm>
        <a:prstGeom prst="leftArrow">
          <a:avLst>
            <a:gd name="adj1" fmla="val 60000"/>
            <a:gd name="adj2" fmla="val 50000"/>
          </a:avLst>
        </a:prstGeom>
        <a:solidFill>
          <a:srgbClr val="52AEE6"/>
        </a:solidFill>
        <a:ln>
          <a:noFill/>
        </a:ln>
        <a:effectLst/>
      </dgm:spPr>
      <dgm:t>
        <a:bodyPr/>
        <a:lstStyle/>
        <a:p>
          <a:endParaRPr lang="en-US"/>
        </a:p>
      </dgm:t>
    </dgm:pt>
    <dgm:pt modelId="{F2779F01-B8F2-4F6A-88CD-9B03ABB717B5}" type="sibTrans" cxnId="{6DC5CDED-8112-439D-9CA1-D0298E3D8193}">
      <dgm:prSet/>
      <dgm:spPr/>
      <dgm:t>
        <a:bodyPr/>
        <a:lstStyle/>
        <a:p>
          <a:endParaRPr lang="en-US"/>
        </a:p>
      </dgm:t>
    </dgm:pt>
    <dgm:pt modelId="{90006AF7-8A65-41F7-B04D-D34CEAED5D6E}">
      <dgm:prSet phldrT="[Text]" custT="1"/>
      <dgm:spPr>
        <a:xfrm>
          <a:off x="3876527" y="3095"/>
          <a:ext cx="1178106" cy="942485"/>
        </a:xfrm>
        <a:prstGeom prst="roundRect">
          <a:avLst>
            <a:gd name="adj" fmla="val 10000"/>
          </a:avLst>
        </a:prstGeom>
        <a:solidFill>
          <a:srgbClr val="FFFF00"/>
        </a:solidFill>
        <a:ln w="12700" cap="flat" cmpd="sng" algn="ctr">
          <a:solidFill>
            <a:sysClr val="window" lastClr="FFFFFF">
              <a:hueOff val="0"/>
              <a:satOff val="0"/>
              <a:lumOff val="0"/>
              <a:alphaOff val="0"/>
            </a:sysClr>
          </a:solidFill>
          <a:prstDash val="solid"/>
          <a:miter lim="800000"/>
        </a:ln>
        <a:effectLst>
          <a:glow rad="63500">
            <a:schemeClr val="accent4">
              <a:satMod val="175000"/>
              <a:alpha val="40000"/>
            </a:schemeClr>
          </a:glow>
        </a:effectLst>
      </dgm:spPr>
      <dgm:t>
        <a:bodyPr/>
        <a:lstStyle/>
        <a:p>
          <a:pPr>
            <a:buNone/>
          </a:pPr>
          <a:r>
            <a:rPr lang="en-US" sz="1400" b="1" dirty="0">
              <a:solidFill>
                <a:schemeClr val="tx1"/>
              </a:solidFill>
              <a:latin typeface="Calibri" panose="020F0502020204030204"/>
              <a:ea typeface="+mn-ea"/>
              <a:cs typeface="+mn-cs"/>
            </a:rPr>
            <a:t>Performance Measures</a:t>
          </a:r>
        </a:p>
      </dgm:t>
    </dgm:pt>
    <dgm:pt modelId="{1926BFF3-643A-4509-A444-12D8CFF96994}" type="parTrans" cxnId="{14AE8A01-B8AB-4EA7-BED2-5CEE8635238D}">
      <dgm:prSet/>
      <dgm:spPr>
        <a:xfrm rot="15600000">
          <a:off x="3012826" y="1965833"/>
          <a:ext cx="3516066" cy="479657"/>
        </a:xfrm>
        <a:prstGeom prst="leftArrow">
          <a:avLst>
            <a:gd name="adj1" fmla="val 60000"/>
            <a:gd name="adj2" fmla="val 50000"/>
          </a:avLst>
        </a:prstGeom>
        <a:solidFill>
          <a:srgbClr val="52AEE6"/>
        </a:solidFill>
        <a:ln>
          <a:noFill/>
        </a:ln>
        <a:effectLst/>
      </dgm:spPr>
      <dgm:t>
        <a:bodyPr/>
        <a:lstStyle/>
        <a:p>
          <a:endParaRPr lang="en-US"/>
        </a:p>
      </dgm:t>
    </dgm:pt>
    <dgm:pt modelId="{7B2CC0B5-EEDC-422E-A78B-EA98D3FDAE45}" type="sibTrans" cxnId="{14AE8A01-B8AB-4EA7-BED2-5CEE8635238D}">
      <dgm:prSet/>
      <dgm:spPr/>
      <dgm:t>
        <a:bodyPr/>
        <a:lstStyle/>
        <a:p>
          <a:endParaRPr lang="en-US"/>
        </a:p>
      </dgm:t>
    </dgm:pt>
    <dgm:pt modelId="{937F7718-9897-494F-AEC6-B830430ACA26}">
      <dgm:prSet phldrT="[Text]" custT="1"/>
      <dgm:spPr>
        <a:xfrm>
          <a:off x="5460966" y="3095"/>
          <a:ext cx="1178106" cy="942485"/>
        </a:xfrm>
        <a:prstGeom prst="roundRect">
          <a:avLst>
            <a:gd name="adj" fmla="val 10000"/>
          </a:avLst>
        </a:prstGeom>
        <a:solidFill>
          <a:srgbClr val="FFFF00"/>
        </a:solidFill>
        <a:ln w="12700" cap="flat" cmpd="sng" algn="ctr">
          <a:solidFill>
            <a:sysClr val="window" lastClr="FFFFFF">
              <a:hueOff val="0"/>
              <a:satOff val="0"/>
              <a:lumOff val="0"/>
              <a:alphaOff val="0"/>
            </a:sysClr>
          </a:solidFill>
          <a:prstDash val="solid"/>
          <a:miter lim="800000"/>
        </a:ln>
        <a:effectLst>
          <a:glow rad="63500">
            <a:schemeClr val="accent4">
              <a:satMod val="175000"/>
              <a:alpha val="40000"/>
            </a:schemeClr>
          </a:glow>
        </a:effectLst>
      </dgm:spPr>
      <dgm:t>
        <a:bodyPr/>
        <a:lstStyle/>
        <a:p>
          <a:pPr>
            <a:lnSpc>
              <a:spcPct val="100000"/>
            </a:lnSpc>
            <a:spcAft>
              <a:spcPts val="0"/>
            </a:spcAft>
            <a:buNone/>
          </a:pPr>
          <a:r>
            <a:rPr lang="en-US" sz="1400" b="1" dirty="0">
              <a:solidFill>
                <a:schemeClr val="tx1"/>
              </a:solidFill>
              <a:latin typeface="Calibri" panose="020F0502020204030204"/>
              <a:ea typeface="+mn-ea"/>
              <a:cs typeface="+mn-cs"/>
            </a:rPr>
            <a:t>Consumer</a:t>
          </a:r>
        </a:p>
        <a:p>
          <a:pPr>
            <a:lnSpc>
              <a:spcPct val="90000"/>
            </a:lnSpc>
            <a:spcAft>
              <a:spcPct val="35000"/>
            </a:spcAft>
            <a:buNone/>
          </a:pPr>
          <a:r>
            <a:rPr lang="en-US" sz="1400" b="1" dirty="0">
              <a:solidFill>
                <a:schemeClr val="tx1"/>
              </a:solidFill>
              <a:latin typeface="Calibri" panose="020F0502020204030204"/>
              <a:ea typeface="+mn-ea"/>
              <a:cs typeface="+mn-cs"/>
            </a:rPr>
            <a:t>Surveys</a:t>
          </a:r>
          <a:endParaRPr lang="en-US" sz="1600" b="1" dirty="0">
            <a:solidFill>
              <a:schemeClr val="tx1"/>
            </a:solidFill>
            <a:latin typeface="Calibri" panose="020F0502020204030204"/>
            <a:ea typeface="+mn-ea"/>
            <a:cs typeface="+mn-cs"/>
          </a:endParaRPr>
        </a:p>
      </dgm:t>
    </dgm:pt>
    <dgm:pt modelId="{477EC97C-74FC-49DE-8499-20CB77230B24}" type="parTrans" cxnId="{45AA664E-6E7D-4531-B869-3844743D02A5}">
      <dgm:prSet/>
      <dgm:spPr>
        <a:xfrm rot="16800000">
          <a:off x="3986706" y="1965833"/>
          <a:ext cx="3516066" cy="479657"/>
        </a:xfrm>
        <a:prstGeom prst="leftArrow">
          <a:avLst>
            <a:gd name="adj1" fmla="val 60000"/>
            <a:gd name="adj2" fmla="val 50000"/>
          </a:avLst>
        </a:prstGeom>
        <a:solidFill>
          <a:srgbClr val="52AEE6"/>
        </a:solidFill>
        <a:ln>
          <a:noFill/>
        </a:ln>
        <a:effectLst/>
      </dgm:spPr>
      <dgm:t>
        <a:bodyPr/>
        <a:lstStyle/>
        <a:p>
          <a:endParaRPr lang="en-US"/>
        </a:p>
      </dgm:t>
    </dgm:pt>
    <dgm:pt modelId="{9165A389-3607-4C14-A4D6-5AE2D7553A1F}" type="sibTrans" cxnId="{45AA664E-6E7D-4531-B869-3844743D02A5}">
      <dgm:prSet/>
      <dgm:spPr/>
      <dgm:t>
        <a:bodyPr/>
        <a:lstStyle/>
        <a:p>
          <a:endParaRPr lang="en-US"/>
        </a:p>
      </dgm:t>
    </dgm:pt>
    <dgm:pt modelId="{A42E5305-52C2-4F77-A65D-40E894AEF922}">
      <dgm:prSet phldrT="[Text]" custT="1"/>
      <dgm:spPr>
        <a:xfrm>
          <a:off x="8955822" y="2935627"/>
          <a:ext cx="1178106" cy="942485"/>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a:glow rad="63500">
            <a:schemeClr val="accent1">
              <a:satMod val="175000"/>
              <a:alpha val="40000"/>
            </a:schemeClr>
          </a:glow>
        </a:effectLst>
      </dgm:spPr>
      <dgm:t>
        <a:bodyPr/>
        <a:lstStyle/>
        <a:p>
          <a:pPr>
            <a:buNone/>
          </a:pPr>
          <a:r>
            <a:rPr lang="en-US" sz="1400" b="1" dirty="0">
              <a:solidFill>
                <a:srgbClr val="92D050"/>
              </a:solidFill>
              <a:latin typeface="Calibri" panose="020F0502020204030204"/>
              <a:ea typeface="+mn-ea"/>
              <a:cs typeface="+mn-cs"/>
            </a:rPr>
            <a:t>Value-based Payment (future)</a:t>
          </a:r>
        </a:p>
      </dgm:t>
    </dgm:pt>
    <dgm:pt modelId="{845B737E-C376-42D9-895E-F83B9F19976C}" type="parTrans" cxnId="{27165CC8-26A3-42ED-996A-8BF54A2E78FF}">
      <dgm:prSet/>
      <dgm:spPr>
        <a:xfrm rot="20400000">
          <a:off x="6134830" y="3768324"/>
          <a:ext cx="3516066" cy="479657"/>
        </a:xfrm>
        <a:prstGeom prst="leftArrow">
          <a:avLst>
            <a:gd name="adj1" fmla="val 60000"/>
            <a:gd name="adj2" fmla="val 50000"/>
          </a:avLst>
        </a:prstGeom>
        <a:solidFill>
          <a:srgbClr val="52AEE6"/>
        </a:solidFill>
        <a:ln>
          <a:noFill/>
        </a:ln>
        <a:effectLst/>
      </dgm:spPr>
      <dgm:t>
        <a:bodyPr/>
        <a:lstStyle/>
        <a:p>
          <a:endParaRPr lang="en-US"/>
        </a:p>
      </dgm:t>
    </dgm:pt>
    <dgm:pt modelId="{A1C58E65-C26F-4237-B654-5C8C29595AB6}" type="sibTrans" cxnId="{27165CC8-26A3-42ED-996A-8BF54A2E78FF}">
      <dgm:prSet/>
      <dgm:spPr/>
      <dgm:t>
        <a:bodyPr/>
        <a:lstStyle/>
        <a:p>
          <a:endParaRPr lang="en-US"/>
        </a:p>
      </dgm:t>
    </dgm:pt>
    <dgm:pt modelId="{156C72DE-E3E2-4BB7-85F9-F418F0D545FC}">
      <dgm:prSet phldrT="[Text]" custT="1"/>
      <dgm:spPr>
        <a:xfrm>
          <a:off x="6949851" y="545005"/>
          <a:ext cx="1178106" cy="942485"/>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a:glow rad="63500">
            <a:schemeClr val="accent1">
              <a:satMod val="175000"/>
              <a:alpha val="40000"/>
            </a:schemeClr>
          </a:glow>
        </a:effectLst>
      </dgm:spPr>
      <dgm:t>
        <a:bodyPr/>
        <a:lstStyle/>
        <a:p>
          <a:pPr>
            <a:buNone/>
          </a:pPr>
          <a:r>
            <a:rPr lang="en-US" sz="1400" b="1" baseline="0" dirty="0">
              <a:solidFill>
                <a:srgbClr val="92D050"/>
              </a:solidFill>
              <a:latin typeface="Calibri" panose="020F0502020204030204"/>
              <a:ea typeface="+mn-ea"/>
              <a:cs typeface="+mn-cs"/>
            </a:rPr>
            <a:t>External Quality Review (EQR)</a:t>
          </a:r>
        </a:p>
      </dgm:t>
    </dgm:pt>
    <dgm:pt modelId="{6EA2BF14-F3E4-4B3C-90EA-7FE509C63E8A}" type="parTrans" cxnId="{5D0EB72A-A56A-45D1-8887-D132678A63D2}">
      <dgm:prSet/>
      <dgm:spPr>
        <a:xfrm rot="18000000">
          <a:off x="4901855" y="2298920"/>
          <a:ext cx="3516066" cy="479657"/>
        </a:xfrm>
        <a:prstGeom prst="leftArrow">
          <a:avLst>
            <a:gd name="adj1" fmla="val 60000"/>
            <a:gd name="adj2" fmla="val 50000"/>
          </a:avLst>
        </a:prstGeom>
        <a:solidFill>
          <a:srgbClr val="52AEE6"/>
        </a:solidFill>
        <a:ln>
          <a:noFill/>
        </a:ln>
        <a:effectLst/>
      </dgm:spPr>
      <dgm:t>
        <a:bodyPr/>
        <a:lstStyle/>
        <a:p>
          <a:endParaRPr lang="en-US"/>
        </a:p>
      </dgm:t>
    </dgm:pt>
    <dgm:pt modelId="{1E181283-811B-4A7C-A38B-2A196C6F594B}" type="sibTrans" cxnId="{5D0EB72A-A56A-45D1-8887-D132678A63D2}">
      <dgm:prSet/>
      <dgm:spPr/>
      <dgm:t>
        <a:bodyPr/>
        <a:lstStyle/>
        <a:p>
          <a:endParaRPr lang="en-US"/>
        </a:p>
      </dgm:t>
    </dgm:pt>
    <dgm:pt modelId="{D7F1A7E7-3282-45B7-A9D7-489FF0ABB9D3}">
      <dgm:prSet phldrT="[Text]" custT="1"/>
      <dgm:spPr>
        <a:xfrm>
          <a:off x="8163602" y="1563463"/>
          <a:ext cx="1178106" cy="942485"/>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a:glow rad="63500">
            <a:schemeClr val="accent1">
              <a:satMod val="175000"/>
              <a:alpha val="40000"/>
            </a:schemeClr>
          </a:glow>
        </a:effectLst>
      </dgm:spPr>
      <dgm:t>
        <a:bodyPr/>
        <a:lstStyle/>
        <a:p>
          <a:pPr>
            <a:buNone/>
          </a:pPr>
          <a:r>
            <a:rPr lang="en-US" sz="1400" b="1" baseline="0" dirty="0">
              <a:solidFill>
                <a:srgbClr val="92D050"/>
              </a:solidFill>
              <a:latin typeface="Calibri" panose="020F0502020204030204"/>
              <a:ea typeface="+mn-ea"/>
              <a:cs typeface="+mn-cs"/>
            </a:rPr>
            <a:t>Performance Improvement Projects (PIP)</a:t>
          </a:r>
        </a:p>
      </dgm:t>
    </dgm:pt>
    <dgm:pt modelId="{126A9D3B-D62E-4B58-A571-CE3074EEC620}" type="parTrans" cxnId="{D54C9929-A874-4966-9380-9A1049113D7A}">
      <dgm:prSet/>
      <dgm:spPr>
        <a:xfrm rot="19200000">
          <a:off x="5647890" y="2924918"/>
          <a:ext cx="3516066" cy="479657"/>
        </a:xfrm>
        <a:prstGeom prst="leftArrow">
          <a:avLst>
            <a:gd name="adj1" fmla="val 60000"/>
            <a:gd name="adj2" fmla="val 50000"/>
          </a:avLst>
        </a:prstGeom>
        <a:solidFill>
          <a:srgbClr val="52AEE6"/>
        </a:solidFill>
        <a:ln>
          <a:noFill/>
        </a:ln>
        <a:effectLst/>
      </dgm:spPr>
      <dgm:t>
        <a:bodyPr/>
        <a:lstStyle/>
        <a:p>
          <a:endParaRPr lang="en-US"/>
        </a:p>
      </dgm:t>
    </dgm:pt>
    <dgm:pt modelId="{FBE7E004-E076-4B46-81D8-2E89B5ADA277}" type="sibTrans" cxnId="{D54C9929-A874-4966-9380-9A1049113D7A}">
      <dgm:prSet/>
      <dgm:spPr/>
      <dgm:t>
        <a:bodyPr/>
        <a:lstStyle/>
        <a:p>
          <a:endParaRPr lang="en-US"/>
        </a:p>
      </dgm:t>
    </dgm:pt>
    <dgm:pt modelId="{B7F935B3-717D-480F-955F-D2E76813F65C}">
      <dgm:prSet phldrT="[Text]" custT="1"/>
      <dgm:spPr>
        <a:xfrm>
          <a:off x="2387641" y="545005"/>
          <a:ext cx="1178106" cy="942485"/>
        </a:xfrm>
        <a:solidFill>
          <a:srgbClr val="FFFF00"/>
        </a:solidFill>
        <a:ln w="12700" cap="flat" cmpd="sng" algn="ctr">
          <a:solidFill>
            <a:sysClr val="window" lastClr="FFFFFF">
              <a:hueOff val="0"/>
              <a:satOff val="0"/>
              <a:lumOff val="0"/>
              <a:alphaOff val="0"/>
            </a:sysClr>
          </a:solidFill>
          <a:prstDash val="solid"/>
          <a:miter lim="800000"/>
        </a:ln>
        <a:effectLst>
          <a:glow rad="63500">
            <a:schemeClr val="accent4">
              <a:satMod val="175000"/>
              <a:alpha val="40000"/>
            </a:schemeClr>
          </a:glow>
        </a:effectLst>
      </dgm:spPr>
      <dgm:t>
        <a:bodyPr/>
        <a:lstStyle/>
        <a:p>
          <a:pPr>
            <a:buNone/>
          </a:pPr>
          <a:r>
            <a:rPr lang="en-US" sz="1400" b="1" dirty="0">
              <a:solidFill>
                <a:schemeClr val="tx1"/>
              </a:solidFill>
              <a:latin typeface="Calibri" panose="020F0502020204030204"/>
              <a:ea typeface="+mn-ea"/>
              <a:cs typeface="+mn-cs"/>
            </a:rPr>
            <a:t>Critical Incidents</a:t>
          </a:r>
        </a:p>
      </dgm:t>
    </dgm:pt>
    <dgm:pt modelId="{CAF25E5D-1D12-413E-844E-82C4DADA7CA7}" type="parTrans" cxnId="{EADEE2FD-8817-41FF-86D9-70D82B864A5F}">
      <dgm:prSet/>
      <dgm:spPr>
        <a:solidFill>
          <a:srgbClr val="00B0F0"/>
        </a:solidFill>
      </dgm:spPr>
      <dgm:t>
        <a:bodyPr/>
        <a:lstStyle/>
        <a:p>
          <a:endParaRPr lang="en-US"/>
        </a:p>
      </dgm:t>
    </dgm:pt>
    <dgm:pt modelId="{2668054D-6C78-4B74-8F47-16B73F1D715F}" type="sibTrans" cxnId="{EADEE2FD-8817-41FF-86D9-70D82B864A5F}">
      <dgm:prSet/>
      <dgm:spPr/>
      <dgm:t>
        <a:bodyPr/>
        <a:lstStyle/>
        <a:p>
          <a:endParaRPr lang="en-US"/>
        </a:p>
      </dgm:t>
    </dgm:pt>
    <dgm:pt modelId="{7987DBA9-B7CD-491F-AD36-CDD74B11B249}">
      <dgm:prSet custScaleX="105556" custScaleY="120949" custRadScaleRad="104766" custRadScaleInc="1223"/>
      <dgm:spPr/>
      <dgm:t>
        <a:bodyPr/>
        <a:lstStyle/>
        <a:p>
          <a:endParaRPr lang="en-US"/>
        </a:p>
      </dgm:t>
    </dgm:pt>
    <dgm:pt modelId="{8E8F44C9-BA67-47EF-B91E-9E558AD79104}" type="parTrans" cxnId="{777D8DC9-0EFB-4F8E-A3F1-52D4906E7680}">
      <dgm:prSet/>
      <dgm:spPr>
        <a:xfrm rot="14400000">
          <a:off x="2097678" y="2298920"/>
          <a:ext cx="3516066" cy="479657"/>
        </a:xfrm>
        <a:prstGeom prst="leftArrow">
          <a:avLst>
            <a:gd name="adj1" fmla="val 60000"/>
            <a:gd name="adj2" fmla="val 50000"/>
          </a:avLst>
        </a:prstGeom>
        <a:solidFill>
          <a:srgbClr val="5B9BD5">
            <a:tint val="60000"/>
            <a:hueOff val="0"/>
            <a:satOff val="0"/>
            <a:lumOff val="0"/>
            <a:alphaOff val="0"/>
          </a:srgbClr>
        </a:solidFill>
        <a:ln>
          <a:noFill/>
        </a:ln>
        <a:effectLst/>
      </dgm:spPr>
      <dgm:t>
        <a:bodyPr/>
        <a:lstStyle/>
        <a:p>
          <a:endParaRPr lang="en-US"/>
        </a:p>
      </dgm:t>
    </dgm:pt>
    <dgm:pt modelId="{96C590E0-DF7E-4A34-8DBE-B86F37FA6C07}" type="sibTrans" cxnId="{777D8DC9-0EFB-4F8E-A3F1-52D4906E7680}">
      <dgm:prSet/>
      <dgm:spPr/>
      <dgm:t>
        <a:bodyPr/>
        <a:lstStyle/>
        <a:p>
          <a:endParaRPr lang="en-US"/>
        </a:p>
      </dgm:t>
    </dgm:pt>
    <dgm:pt modelId="{6C8B951F-CB45-4E94-8A5C-15C2CDA8CF26}" type="pres">
      <dgm:prSet presAssocID="{1205D225-1F5D-4035-BD54-022EE1554690}" presName="cycle" presStyleCnt="0">
        <dgm:presLayoutVars>
          <dgm:chMax val="1"/>
          <dgm:dir/>
          <dgm:animLvl val="ctr"/>
          <dgm:resizeHandles val="exact"/>
        </dgm:presLayoutVars>
      </dgm:prSet>
      <dgm:spPr/>
    </dgm:pt>
    <dgm:pt modelId="{C5C7E615-8FCA-4509-9BEB-103FFECDC05B}" type="pres">
      <dgm:prSet presAssocID="{7C020DF7-22D3-4048-AACD-A14E1C6EB87D}" presName="centerShape" presStyleLbl="node0" presStyleIdx="0" presStyleCnt="1"/>
      <dgm:spPr/>
    </dgm:pt>
    <dgm:pt modelId="{42E31456-00CD-48DA-88CF-2D068D9A11CC}" type="pres">
      <dgm:prSet presAssocID="{3425B869-EBA7-4A6A-BE01-5CDC53055880}" presName="parTrans" presStyleLbl="bgSibTrans2D1" presStyleIdx="0" presStyleCnt="11"/>
      <dgm:spPr/>
    </dgm:pt>
    <dgm:pt modelId="{1A0726EF-AFE7-4619-A8FA-7C3EA3EBED2D}" type="pres">
      <dgm:prSet presAssocID="{8BAF2633-2208-4342-88F1-B54E1E7C811B}" presName="node" presStyleLbl="node1" presStyleIdx="0" presStyleCnt="11" custScaleX="105556" custScaleY="120949">
        <dgm:presLayoutVars>
          <dgm:bulletEnabled val="1"/>
        </dgm:presLayoutVars>
      </dgm:prSet>
      <dgm:spPr/>
    </dgm:pt>
    <dgm:pt modelId="{CA87A39D-AD07-432B-A455-8A022B92A5E8}" type="pres">
      <dgm:prSet presAssocID="{DD23C2F0-9B30-41FB-8028-67DFC838D3A5}" presName="parTrans" presStyleLbl="bgSibTrans2D1" presStyleIdx="1" presStyleCnt="11"/>
      <dgm:spPr/>
    </dgm:pt>
    <dgm:pt modelId="{C4F03407-426E-4C77-9C66-949CB1ACE468}" type="pres">
      <dgm:prSet presAssocID="{6B441125-82C5-43E7-87D6-DA9CD1CC8AD0}" presName="node" presStyleLbl="node1" presStyleIdx="1" presStyleCnt="11" custScaleX="106505" custScaleY="100339">
        <dgm:presLayoutVars>
          <dgm:bulletEnabled val="1"/>
        </dgm:presLayoutVars>
      </dgm:prSet>
      <dgm:spPr/>
    </dgm:pt>
    <dgm:pt modelId="{F61A88F0-0D25-4213-9AC4-716F1C2071D1}" type="pres">
      <dgm:prSet presAssocID="{6473B0B0-4AFF-432B-BC48-463ED993CD07}" presName="parTrans" presStyleLbl="bgSibTrans2D1" presStyleIdx="2" presStyleCnt="11"/>
      <dgm:spPr/>
    </dgm:pt>
    <dgm:pt modelId="{09B197F0-B0A8-4DBC-96DA-9DB011F51A29}" type="pres">
      <dgm:prSet presAssocID="{7311251A-B571-4A61-8296-61C9223AEC80}" presName="node" presStyleLbl="node1" presStyleIdx="2" presStyleCnt="11" custScaleX="105556" custScaleY="120949">
        <dgm:presLayoutVars>
          <dgm:bulletEnabled val="1"/>
        </dgm:presLayoutVars>
      </dgm:prSet>
      <dgm:spPr/>
    </dgm:pt>
    <dgm:pt modelId="{80E349E7-8C72-454C-BF9B-85C41097BF5F}" type="pres">
      <dgm:prSet presAssocID="{B247103C-BB3C-412C-8C66-7B5A4194BEB1}" presName="parTrans" presStyleLbl="bgSibTrans2D1" presStyleIdx="3" presStyleCnt="11"/>
      <dgm:spPr/>
    </dgm:pt>
    <dgm:pt modelId="{2F34E2B1-6808-4F00-ABE3-6AA9DDABE007}" type="pres">
      <dgm:prSet presAssocID="{02E2F647-7A66-41C6-85D0-0D5EEAFDD34F}" presName="node" presStyleLbl="node1" presStyleIdx="3" presStyleCnt="11" custScaleX="105556" custScaleY="120949" custRadScaleRad="104766" custRadScaleInc="1223">
        <dgm:presLayoutVars>
          <dgm:bulletEnabled val="1"/>
        </dgm:presLayoutVars>
      </dgm:prSet>
      <dgm:spPr/>
    </dgm:pt>
    <dgm:pt modelId="{D42434A4-F283-4469-A324-F4AD97F9FFC7}" type="pres">
      <dgm:prSet presAssocID="{CAF25E5D-1D12-413E-844E-82C4DADA7CA7}" presName="parTrans" presStyleLbl="bgSibTrans2D1" presStyleIdx="4" presStyleCnt="11"/>
      <dgm:spPr/>
    </dgm:pt>
    <dgm:pt modelId="{31A518D9-57C9-4437-A594-C25E2B866C15}" type="pres">
      <dgm:prSet presAssocID="{B7F935B3-717D-480F-955F-D2E76813F65C}" presName="node" presStyleLbl="node1" presStyleIdx="4" presStyleCnt="11" custScaleX="112179">
        <dgm:presLayoutVars>
          <dgm:bulletEnabled val="1"/>
        </dgm:presLayoutVars>
      </dgm:prSet>
      <dgm:spPr>
        <a:prstGeom prst="roundRect">
          <a:avLst>
            <a:gd name="adj" fmla="val 10000"/>
          </a:avLst>
        </a:prstGeom>
      </dgm:spPr>
    </dgm:pt>
    <dgm:pt modelId="{472963D5-8DC9-4149-A9DF-CFDD073BA284}" type="pres">
      <dgm:prSet presAssocID="{1926BFF3-643A-4509-A444-12D8CFF96994}" presName="parTrans" presStyleLbl="bgSibTrans2D1" presStyleIdx="5" presStyleCnt="11"/>
      <dgm:spPr/>
    </dgm:pt>
    <dgm:pt modelId="{EAA308F4-7BED-4589-9CD9-6B78F274130C}" type="pres">
      <dgm:prSet presAssocID="{90006AF7-8A65-41F7-B04D-D34CEAED5D6E}" presName="node" presStyleLbl="node1" presStyleIdx="5" presStyleCnt="11" custScaleX="118820" custScaleY="94040">
        <dgm:presLayoutVars>
          <dgm:bulletEnabled val="1"/>
        </dgm:presLayoutVars>
      </dgm:prSet>
      <dgm:spPr/>
    </dgm:pt>
    <dgm:pt modelId="{517C5A20-503E-45E2-886B-B7E67C75C0EA}" type="pres">
      <dgm:prSet presAssocID="{477EC97C-74FC-49DE-8499-20CB77230B24}" presName="parTrans" presStyleLbl="bgSibTrans2D1" presStyleIdx="6" presStyleCnt="11"/>
      <dgm:spPr/>
    </dgm:pt>
    <dgm:pt modelId="{320AF809-6162-4647-BD6B-CC128CD620EF}" type="pres">
      <dgm:prSet presAssocID="{937F7718-9897-494F-AEC6-B830430ACA26}" presName="node" presStyleLbl="node1" presStyleIdx="6" presStyleCnt="11" custScaleX="105556" custScaleY="120949">
        <dgm:presLayoutVars>
          <dgm:bulletEnabled val="1"/>
        </dgm:presLayoutVars>
      </dgm:prSet>
      <dgm:spPr/>
    </dgm:pt>
    <dgm:pt modelId="{6F065E22-B016-4C5C-A4B9-AC10736040D2}" type="pres">
      <dgm:prSet presAssocID="{6EA2BF14-F3E4-4B3C-90EA-7FE509C63E8A}" presName="parTrans" presStyleLbl="bgSibTrans2D1" presStyleIdx="7" presStyleCnt="11"/>
      <dgm:spPr/>
    </dgm:pt>
    <dgm:pt modelId="{33F99AA4-CFE3-47BD-9E39-790C04F1FDF2}" type="pres">
      <dgm:prSet presAssocID="{156C72DE-E3E2-4BB7-85F9-F418F0D545FC}" presName="node" presStyleLbl="node1" presStyleIdx="7" presStyleCnt="11" custScaleX="105556" custScaleY="120949">
        <dgm:presLayoutVars>
          <dgm:bulletEnabled val="1"/>
        </dgm:presLayoutVars>
      </dgm:prSet>
      <dgm:spPr/>
    </dgm:pt>
    <dgm:pt modelId="{48A08462-6D54-43EF-881C-B8B69AFD19C7}" type="pres">
      <dgm:prSet presAssocID="{126A9D3B-D62E-4B58-A571-CE3074EEC620}" presName="parTrans" presStyleLbl="bgSibTrans2D1" presStyleIdx="8" presStyleCnt="11"/>
      <dgm:spPr/>
    </dgm:pt>
    <dgm:pt modelId="{15DAC5EF-22D0-4174-9360-D45480A13E57}" type="pres">
      <dgm:prSet presAssocID="{D7F1A7E7-3282-45B7-A9D7-489FF0ABB9D3}" presName="node" presStyleLbl="node1" presStyleIdx="8" presStyleCnt="11" custScaleX="127450" custScaleY="120949" custRadScaleRad="103103" custRadScaleInc="19223">
        <dgm:presLayoutVars>
          <dgm:bulletEnabled val="1"/>
        </dgm:presLayoutVars>
      </dgm:prSet>
      <dgm:spPr/>
    </dgm:pt>
    <dgm:pt modelId="{8B12A27C-F02E-4A4C-95CF-16BFA65085F3}" type="pres">
      <dgm:prSet presAssocID="{845B737E-C376-42D9-895E-F83B9F19976C}" presName="parTrans" presStyleLbl="bgSibTrans2D1" presStyleIdx="9" presStyleCnt="11"/>
      <dgm:spPr/>
    </dgm:pt>
    <dgm:pt modelId="{22760C80-CBB6-49FC-8E02-A4775265B249}" type="pres">
      <dgm:prSet presAssocID="{A42E5305-52C2-4F77-A65D-40E894AEF922}" presName="node" presStyleLbl="node1" presStyleIdx="9" presStyleCnt="11" custScaleX="114352" custScaleY="120949" custRadScaleRad="99712" custRadScaleInc="9505">
        <dgm:presLayoutVars>
          <dgm:bulletEnabled val="1"/>
        </dgm:presLayoutVars>
      </dgm:prSet>
      <dgm:spPr/>
    </dgm:pt>
    <dgm:pt modelId="{96383A59-54F2-4E6E-8111-8372EA75F334}" type="pres">
      <dgm:prSet presAssocID="{FCF09C83-4F3E-4505-83E8-B032550215CD}" presName="parTrans" presStyleLbl="bgSibTrans2D1" presStyleIdx="10" presStyleCnt="11"/>
      <dgm:spPr/>
    </dgm:pt>
    <dgm:pt modelId="{39038C54-A8AE-4D2A-A3AB-E3916A30557D}" type="pres">
      <dgm:prSet presAssocID="{2D6C7CB0-EFD3-480C-A036-8D8160659A67}" presName="node" presStyleLbl="node1" presStyleIdx="10" presStyleCnt="11" custScaleX="129360" custScaleY="120949">
        <dgm:presLayoutVars>
          <dgm:bulletEnabled val="1"/>
        </dgm:presLayoutVars>
      </dgm:prSet>
      <dgm:spPr/>
    </dgm:pt>
  </dgm:ptLst>
  <dgm:cxnLst>
    <dgm:cxn modelId="{14AE8A01-B8AB-4EA7-BED2-5CEE8635238D}" srcId="{7C020DF7-22D3-4048-AACD-A14E1C6EB87D}" destId="{90006AF7-8A65-41F7-B04D-D34CEAED5D6E}" srcOrd="5" destOrd="0" parTransId="{1926BFF3-643A-4509-A444-12D8CFF96994}" sibTransId="{7B2CC0B5-EEDC-422E-A78B-EA98D3FDAE45}"/>
    <dgm:cxn modelId="{268BA901-FB32-4082-B96A-569BD24B230F}" type="presOf" srcId="{6473B0B0-4AFF-432B-BC48-463ED993CD07}" destId="{F61A88F0-0D25-4213-9AC4-716F1C2071D1}" srcOrd="0" destOrd="0" presId="urn:microsoft.com/office/officeart/2005/8/layout/radial4"/>
    <dgm:cxn modelId="{553E0F11-1415-48D5-BABD-0B44E66A7C1C}" type="presOf" srcId="{6EA2BF14-F3E4-4B3C-90EA-7FE509C63E8A}" destId="{6F065E22-B016-4C5C-A4B9-AC10736040D2}" srcOrd="0" destOrd="0" presId="urn:microsoft.com/office/officeart/2005/8/layout/radial4"/>
    <dgm:cxn modelId="{D2BA2D15-9ED3-467E-AF8C-B159633152D7}" srcId="{7C020DF7-22D3-4048-AACD-A14E1C6EB87D}" destId="{2D6C7CB0-EFD3-480C-A036-8D8160659A67}" srcOrd="10" destOrd="0" parTransId="{FCF09C83-4F3E-4505-83E8-B032550215CD}" sibTransId="{A54FC357-E4E0-4076-9C89-6FAC9FB67D87}"/>
    <dgm:cxn modelId="{D54C9929-A874-4966-9380-9A1049113D7A}" srcId="{7C020DF7-22D3-4048-AACD-A14E1C6EB87D}" destId="{D7F1A7E7-3282-45B7-A9D7-489FF0ABB9D3}" srcOrd="8" destOrd="0" parTransId="{126A9D3B-D62E-4B58-A571-CE3074EEC620}" sibTransId="{FBE7E004-E076-4B46-81D8-2E89B5ADA277}"/>
    <dgm:cxn modelId="{5D0EB72A-A56A-45D1-8887-D132678A63D2}" srcId="{7C020DF7-22D3-4048-AACD-A14E1C6EB87D}" destId="{156C72DE-E3E2-4BB7-85F9-F418F0D545FC}" srcOrd="7" destOrd="0" parTransId="{6EA2BF14-F3E4-4B3C-90EA-7FE509C63E8A}" sibTransId="{1E181283-811B-4A7C-A38B-2A196C6F594B}"/>
    <dgm:cxn modelId="{93AA732B-4DCF-415E-A464-230B27117D31}" type="presOf" srcId="{B7F935B3-717D-480F-955F-D2E76813F65C}" destId="{31A518D9-57C9-4437-A594-C25E2B866C15}" srcOrd="0" destOrd="0" presId="urn:microsoft.com/office/officeart/2005/8/layout/radial4"/>
    <dgm:cxn modelId="{BD56692F-07D1-4527-B3BA-343A47310F65}" type="presOf" srcId="{DD23C2F0-9B30-41FB-8028-67DFC838D3A5}" destId="{CA87A39D-AD07-432B-A455-8A022B92A5E8}" srcOrd="0" destOrd="0" presId="urn:microsoft.com/office/officeart/2005/8/layout/radial4"/>
    <dgm:cxn modelId="{42EB1037-1EF3-4438-9841-DE7A4A77B97B}" type="presOf" srcId="{7311251A-B571-4A61-8296-61C9223AEC80}" destId="{09B197F0-B0A8-4DBC-96DA-9DB011F51A29}" srcOrd="0" destOrd="0" presId="urn:microsoft.com/office/officeart/2005/8/layout/radial4"/>
    <dgm:cxn modelId="{C2F7A240-C958-4E91-8410-02048ED5A9E5}" type="presOf" srcId="{D7F1A7E7-3282-45B7-A9D7-489FF0ABB9D3}" destId="{15DAC5EF-22D0-4174-9360-D45480A13E57}" srcOrd="0" destOrd="0" presId="urn:microsoft.com/office/officeart/2005/8/layout/radial4"/>
    <dgm:cxn modelId="{FBBFB85E-9487-49E3-8E03-A0A4C4C6115B}" type="presOf" srcId="{90006AF7-8A65-41F7-B04D-D34CEAED5D6E}" destId="{EAA308F4-7BED-4589-9CD9-6B78F274130C}" srcOrd="0" destOrd="0" presId="urn:microsoft.com/office/officeart/2005/8/layout/radial4"/>
    <dgm:cxn modelId="{65B13247-16FA-47B6-AB28-8D1CEFAE7003}" type="presOf" srcId="{156C72DE-E3E2-4BB7-85F9-F418F0D545FC}" destId="{33F99AA4-CFE3-47BD-9E39-790C04F1FDF2}" srcOrd="0" destOrd="0" presId="urn:microsoft.com/office/officeart/2005/8/layout/radial4"/>
    <dgm:cxn modelId="{1B4E446B-9E60-46DE-9226-413E7DE37FF3}" type="presOf" srcId="{B247103C-BB3C-412C-8C66-7B5A4194BEB1}" destId="{80E349E7-8C72-454C-BF9B-85C41097BF5F}" srcOrd="0" destOrd="0" presId="urn:microsoft.com/office/officeart/2005/8/layout/radial4"/>
    <dgm:cxn modelId="{31C3714D-7FF2-4480-B46C-CF7C9054D6DA}" srcId="{7C020DF7-22D3-4048-AACD-A14E1C6EB87D}" destId="{7311251A-B571-4A61-8296-61C9223AEC80}" srcOrd="2" destOrd="0" parTransId="{6473B0B0-4AFF-432B-BC48-463ED993CD07}" sibTransId="{2AD95043-5844-4AA7-B255-CCFCAD6FA4EE}"/>
    <dgm:cxn modelId="{45AA664E-6E7D-4531-B869-3844743D02A5}" srcId="{7C020DF7-22D3-4048-AACD-A14E1C6EB87D}" destId="{937F7718-9897-494F-AEC6-B830430ACA26}" srcOrd="6" destOrd="0" parTransId="{477EC97C-74FC-49DE-8499-20CB77230B24}" sibTransId="{9165A389-3607-4C14-A4D6-5AE2D7553A1F}"/>
    <dgm:cxn modelId="{70AE4376-32CD-4DD2-817B-757C8CCC6338}" type="presOf" srcId="{02E2F647-7A66-41C6-85D0-0D5EEAFDD34F}" destId="{2F34E2B1-6808-4F00-ABE3-6AA9DDABE007}" srcOrd="0" destOrd="0" presId="urn:microsoft.com/office/officeart/2005/8/layout/radial4"/>
    <dgm:cxn modelId="{CCCEED7D-1BDD-451D-8632-F645712B7784}" type="presOf" srcId="{1205D225-1F5D-4035-BD54-022EE1554690}" destId="{6C8B951F-CB45-4E94-8A5C-15C2CDA8CF26}" srcOrd="0" destOrd="0" presId="urn:microsoft.com/office/officeart/2005/8/layout/radial4"/>
    <dgm:cxn modelId="{17076F84-0281-4F06-A6F8-AFC19B19B163}" type="presOf" srcId="{A42E5305-52C2-4F77-A65D-40E894AEF922}" destId="{22760C80-CBB6-49FC-8E02-A4775265B249}" srcOrd="0" destOrd="0" presId="urn:microsoft.com/office/officeart/2005/8/layout/radial4"/>
    <dgm:cxn modelId="{2C3A5089-4E59-472C-9754-F88FCEEB557B}" srcId="{7C020DF7-22D3-4048-AACD-A14E1C6EB87D}" destId="{8BAF2633-2208-4342-88F1-B54E1E7C811B}" srcOrd="0" destOrd="0" parTransId="{3425B869-EBA7-4A6A-BE01-5CDC53055880}" sibTransId="{ED3D4589-EC63-4A21-8E1C-5E79121E13E2}"/>
    <dgm:cxn modelId="{67836B8C-F7E7-4C00-A154-4570172011E6}" srcId="{7C020DF7-22D3-4048-AACD-A14E1C6EB87D}" destId="{6B441125-82C5-43E7-87D6-DA9CD1CC8AD0}" srcOrd="1" destOrd="0" parTransId="{DD23C2F0-9B30-41FB-8028-67DFC838D3A5}" sibTransId="{D2170399-FD62-4BE0-A2F0-F763E2D87E9E}"/>
    <dgm:cxn modelId="{4B31CD8E-31B7-4B84-8512-8DDCA1CF7A8E}" type="presOf" srcId="{FCF09C83-4F3E-4505-83E8-B032550215CD}" destId="{96383A59-54F2-4E6E-8111-8372EA75F334}" srcOrd="0" destOrd="0" presId="urn:microsoft.com/office/officeart/2005/8/layout/radial4"/>
    <dgm:cxn modelId="{A2788193-A0B6-4618-BE41-74AC3A261964}" type="presOf" srcId="{6B441125-82C5-43E7-87D6-DA9CD1CC8AD0}" destId="{C4F03407-426E-4C77-9C66-949CB1ACE468}" srcOrd="0" destOrd="0" presId="urn:microsoft.com/office/officeart/2005/8/layout/radial4"/>
    <dgm:cxn modelId="{FC504194-14ED-48B0-9B7D-29B55E8253E6}" type="presOf" srcId="{8BAF2633-2208-4342-88F1-B54E1E7C811B}" destId="{1A0726EF-AFE7-4619-A8FA-7C3EA3EBED2D}" srcOrd="0" destOrd="0" presId="urn:microsoft.com/office/officeart/2005/8/layout/radial4"/>
    <dgm:cxn modelId="{E8FE4BAB-6388-4AA5-A552-4EA9E4315EFA}" srcId="{1205D225-1F5D-4035-BD54-022EE1554690}" destId="{7C020DF7-22D3-4048-AACD-A14E1C6EB87D}" srcOrd="0" destOrd="0" parTransId="{C71231FA-955B-4037-8BAB-D2C41BCD5E3A}" sibTransId="{00667D1F-5D8F-42C9-B11A-CA074FA37250}"/>
    <dgm:cxn modelId="{FF3E34BE-A54F-4203-9CC5-25D46E456EB6}" type="presOf" srcId="{845B737E-C376-42D9-895E-F83B9F19976C}" destId="{8B12A27C-F02E-4A4C-95CF-16BFA65085F3}" srcOrd="0" destOrd="0" presId="urn:microsoft.com/office/officeart/2005/8/layout/radial4"/>
    <dgm:cxn modelId="{217CECC0-5D44-4DA4-ADC1-D709C15F70F9}" type="presOf" srcId="{2D6C7CB0-EFD3-480C-A036-8D8160659A67}" destId="{39038C54-A8AE-4D2A-A3AB-E3916A30557D}" srcOrd="0" destOrd="0" presId="urn:microsoft.com/office/officeart/2005/8/layout/radial4"/>
    <dgm:cxn modelId="{061687C5-2E99-470D-B0BE-ADB7F9395435}" type="presOf" srcId="{937F7718-9897-494F-AEC6-B830430ACA26}" destId="{320AF809-6162-4647-BD6B-CC128CD620EF}" srcOrd="0" destOrd="0" presId="urn:microsoft.com/office/officeart/2005/8/layout/radial4"/>
    <dgm:cxn modelId="{0082A9C5-671C-4041-91A9-9AE9FC6601EC}" type="presOf" srcId="{CAF25E5D-1D12-413E-844E-82C4DADA7CA7}" destId="{D42434A4-F283-4469-A324-F4AD97F9FFC7}" srcOrd="0" destOrd="0" presId="urn:microsoft.com/office/officeart/2005/8/layout/radial4"/>
    <dgm:cxn modelId="{CB29D6C7-4BCF-493A-8373-C5187D0276A1}" type="presOf" srcId="{126A9D3B-D62E-4B58-A571-CE3074EEC620}" destId="{48A08462-6D54-43EF-881C-B8B69AFD19C7}" srcOrd="0" destOrd="0" presId="urn:microsoft.com/office/officeart/2005/8/layout/radial4"/>
    <dgm:cxn modelId="{27165CC8-26A3-42ED-996A-8BF54A2E78FF}" srcId="{7C020DF7-22D3-4048-AACD-A14E1C6EB87D}" destId="{A42E5305-52C2-4F77-A65D-40E894AEF922}" srcOrd="9" destOrd="0" parTransId="{845B737E-C376-42D9-895E-F83B9F19976C}" sibTransId="{A1C58E65-C26F-4237-B654-5C8C29595AB6}"/>
    <dgm:cxn modelId="{777D8DC9-0EFB-4F8E-A3F1-52D4906E7680}" srcId="{1205D225-1F5D-4035-BD54-022EE1554690}" destId="{7987DBA9-B7CD-491F-AD36-CDD74B11B249}" srcOrd="1" destOrd="0" parTransId="{8E8F44C9-BA67-47EF-B91E-9E558AD79104}" sibTransId="{96C590E0-DF7E-4A34-8DBE-B86F37FA6C07}"/>
    <dgm:cxn modelId="{7C34D2D0-40B0-480E-922B-A1B2F84EDCB1}" type="presOf" srcId="{1926BFF3-643A-4509-A444-12D8CFF96994}" destId="{472963D5-8DC9-4149-A9DF-CFDD073BA284}" srcOrd="0" destOrd="0" presId="urn:microsoft.com/office/officeart/2005/8/layout/radial4"/>
    <dgm:cxn modelId="{D7D374DF-110E-4525-BA11-4462923CFB7D}" type="presOf" srcId="{3425B869-EBA7-4A6A-BE01-5CDC53055880}" destId="{42E31456-00CD-48DA-88CF-2D068D9A11CC}" srcOrd="0" destOrd="0" presId="urn:microsoft.com/office/officeart/2005/8/layout/radial4"/>
    <dgm:cxn modelId="{AD0F81E8-B8D6-4555-9907-6DDBF3E1B83A}" type="presOf" srcId="{477EC97C-74FC-49DE-8499-20CB77230B24}" destId="{517C5A20-503E-45E2-886B-B7E67C75C0EA}" srcOrd="0" destOrd="0" presId="urn:microsoft.com/office/officeart/2005/8/layout/radial4"/>
    <dgm:cxn modelId="{A244B7ED-7110-4CDC-A6DE-C9E47225E5B3}" type="presOf" srcId="{7C020DF7-22D3-4048-AACD-A14E1C6EB87D}" destId="{C5C7E615-8FCA-4509-9BEB-103FFECDC05B}" srcOrd="0" destOrd="0" presId="urn:microsoft.com/office/officeart/2005/8/layout/radial4"/>
    <dgm:cxn modelId="{6DC5CDED-8112-439D-9CA1-D0298E3D8193}" srcId="{7C020DF7-22D3-4048-AACD-A14E1C6EB87D}" destId="{02E2F647-7A66-41C6-85D0-0D5EEAFDD34F}" srcOrd="3" destOrd="0" parTransId="{B247103C-BB3C-412C-8C66-7B5A4194BEB1}" sibTransId="{F2779F01-B8F2-4F6A-88CD-9B03ABB717B5}"/>
    <dgm:cxn modelId="{EADEE2FD-8817-41FF-86D9-70D82B864A5F}" srcId="{7C020DF7-22D3-4048-AACD-A14E1C6EB87D}" destId="{B7F935B3-717D-480F-955F-D2E76813F65C}" srcOrd="4" destOrd="0" parTransId="{CAF25E5D-1D12-413E-844E-82C4DADA7CA7}" sibTransId="{2668054D-6C78-4B74-8F47-16B73F1D715F}"/>
    <dgm:cxn modelId="{3B80E841-A8F7-4AE8-AB5C-3D56CA5072DF}" type="presParOf" srcId="{6C8B951F-CB45-4E94-8A5C-15C2CDA8CF26}" destId="{C5C7E615-8FCA-4509-9BEB-103FFECDC05B}" srcOrd="0" destOrd="0" presId="urn:microsoft.com/office/officeart/2005/8/layout/radial4"/>
    <dgm:cxn modelId="{A509B19F-8B08-4F3F-AF36-246E55666449}" type="presParOf" srcId="{6C8B951F-CB45-4E94-8A5C-15C2CDA8CF26}" destId="{42E31456-00CD-48DA-88CF-2D068D9A11CC}" srcOrd="1" destOrd="0" presId="urn:microsoft.com/office/officeart/2005/8/layout/radial4"/>
    <dgm:cxn modelId="{28D04843-BADB-41F9-95C9-9E365F660A19}" type="presParOf" srcId="{6C8B951F-CB45-4E94-8A5C-15C2CDA8CF26}" destId="{1A0726EF-AFE7-4619-A8FA-7C3EA3EBED2D}" srcOrd="2" destOrd="0" presId="urn:microsoft.com/office/officeart/2005/8/layout/radial4"/>
    <dgm:cxn modelId="{A64F32FF-F80C-4622-B62F-34C05D524D4F}" type="presParOf" srcId="{6C8B951F-CB45-4E94-8A5C-15C2CDA8CF26}" destId="{CA87A39D-AD07-432B-A455-8A022B92A5E8}" srcOrd="3" destOrd="0" presId="urn:microsoft.com/office/officeart/2005/8/layout/radial4"/>
    <dgm:cxn modelId="{E54586AD-1A56-4EE5-8C10-C04AFB6D1030}" type="presParOf" srcId="{6C8B951F-CB45-4E94-8A5C-15C2CDA8CF26}" destId="{C4F03407-426E-4C77-9C66-949CB1ACE468}" srcOrd="4" destOrd="0" presId="urn:microsoft.com/office/officeart/2005/8/layout/radial4"/>
    <dgm:cxn modelId="{6DDE855A-A6DB-4887-8C8B-6F6329FF2C9A}" type="presParOf" srcId="{6C8B951F-CB45-4E94-8A5C-15C2CDA8CF26}" destId="{F61A88F0-0D25-4213-9AC4-716F1C2071D1}" srcOrd="5" destOrd="0" presId="urn:microsoft.com/office/officeart/2005/8/layout/radial4"/>
    <dgm:cxn modelId="{AE897D5D-770F-4D35-B4AB-E985048E8456}" type="presParOf" srcId="{6C8B951F-CB45-4E94-8A5C-15C2CDA8CF26}" destId="{09B197F0-B0A8-4DBC-96DA-9DB011F51A29}" srcOrd="6" destOrd="0" presId="urn:microsoft.com/office/officeart/2005/8/layout/radial4"/>
    <dgm:cxn modelId="{88F965C9-F6A0-4836-BF2B-269C929208AE}" type="presParOf" srcId="{6C8B951F-CB45-4E94-8A5C-15C2CDA8CF26}" destId="{80E349E7-8C72-454C-BF9B-85C41097BF5F}" srcOrd="7" destOrd="0" presId="urn:microsoft.com/office/officeart/2005/8/layout/radial4"/>
    <dgm:cxn modelId="{E0D205F8-1006-48CF-AB84-048255017136}" type="presParOf" srcId="{6C8B951F-CB45-4E94-8A5C-15C2CDA8CF26}" destId="{2F34E2B1-6808-4F00-ABE3-6AA9DDABE007}" srcOrd="8" destOrd="0" presId="urn:microsoft.com/office/officeart/2005/8/layout/radial4"/>
    <dgm:cxn modelId="{BC082863-B0FD-4064-866D-E4F89AFCD745}" type="presParOf" srcId="{6C8B951F-CB45-4E94-8A5C-15C2CDA8CF26}" destId="{D42434A4-F283-4469-A324-F4AD97F9FFC7}" srcOrd="9" destOrd="0" presId="urn:microsoft.com/office/officeart/2005/8/layout/radial4"/>
    <dgm:cxn modelId="{A4A3F725-A679-4A93-8A00-2829EB7EC9ED}" type="presParOf" srcId="{6C8B951F-CB45-4E94-8A5C-15C2CDA8CF26}" destId="{31A518D9-57C9-4437-A594-C25E2B866C15}" srcOrd="10" destOrd="0" presId="urn:microsoft.com/office/officeart/2005/8/layout/radial4"/>
    <dgm:cxn modelId="{B118D337-314B-4845-A92B-761E08198FEA}" type="presParOf" srcId="{6C8B951F-CB45-4E94-8A5C-15C2CDA8CF26}" destId="{472963D5-8DC9-4149-A9DF-CFDD073BA284}" srcOrd="11" destOrd="0" presId="urn:microsoft.com/office/officeart/2005/8/layout/radial4"/>
    <dgm:cxn modelId="{77B613E4-DD37-4875-BE45-E40A92D50BA1}" type="presParOf" srcId="{6C8B951F-CB45-4E94-8A5C-15C2CDA8CF26}" destId="{EAA308F4-7BED-4589-9CD9-6B78F274130C}" srcOrd="12" destOrd="0" presId="urn:microsoft.com/office/officeart/2005/8/layout/radial4"/>
    <dgm:cxn modelId="{5FF04DB4-8805-44CB-94B5-BC501624D269}" type="presParOf" srcId="{6C8B951F-CB45-4E94-8A5C-15C2CDA8CF26}" destId="{517C5A20-503E-45E2-886B-B7E67C75C0EA}" srcOrd="13" destOrd="0" presId="urn:microsoft.com/office/officeart/2005/8/layout/radial4"/>
    <dgm:cxn modelId="{95B1D8B1-2A5B-434D-9524-CFDAD590B779}" type="presParOf" srcId="{6C8B951F-CB45-4E94-8A5C-15C2CDA8CF26}" destId="{320AF809-6162-4647-BD6B-CC128CD620EF}" srcOrd="14" destOrd="0" presId="urn:microsoft.com/office/officeart/2005/8/layout/radial4"/>
    <dgm:cxn modelId="{DB4E9FC1-8865-434C-8C91-2857611DB302}" type="presParOf" srcId="{6C8B951F-CB45-4E94-8A5C-15C2CDA8CF26}" destId="{6F065E22-B016-4C5C-A4B9-AC10736040D2}" srcOrd="15" destOrd="0" presId="urn:microsoft.com/office/officeart/2005/8/layout/radial4"/>
    <dgm:cxn modelId="{E34530D4-E767-466B-87A3-7B6AE3362CA0}" type="presParOf" srcId="{6C8B951F-CB45-4E94-8A5C-15C2CDA8CF26}" destId="{33F99AA4-CFE3-47BD-9E39-790C04F1FDF2}" srcOrd="16" destOrd="0" presId="urn:microsoft.com/office/officeart/2005/8/layout/radial4"/>
    <dgm:cxn modelId="{E48D730D-5855-48E7-8934-C9337C9E94F9}" type="presParOf" srcId="{6C8B951F-CB45-4E94-8A5C-15C2CDA8CF26}" destId="{48A08462-6D54-43EF-881C-B8B69AFD19C7}" srcOrd="17" destOrd="0" presId="urn:microsoft.com/office/officeart/2005/8/layout/radial4"/>
    <dgm:cxn modelId="{C8909236-6B15-4A72-B1E9-B71EC23535A5}" type="presParOf" srcId="{6C8B951F-CB45-4E94-8A5C-15C2CDA8CF26}" destId="{15DAC5EF-22D0-4174-9360-D45480A13E57}" srcOrd="18" destOrd="0" presId="urn:microsoft.com/office/officeart/2005/8/layout/radial4"/>
    <dgm:cxn modelId="{E2402BCB-070A-4402-8299-F784B1F9DF98}" type="presParOf" srcId="{6C8B951F-CB45-4E94-8A5C-15C2CDA8CF26}" destId="{8B12A27C-F02E-4A4C-95CF-16BFA65085F3}" srcOrd="19" destOrd="0" presId="urn:microsoft.com/office/officeart/2005/8/layout/radial4"/>
    <dgm:cxn modelId="{F601A72C-6FDE-4DE1-8659-8E6EA4CE0C92}" type="presParOf" srcId="{6C8B951F-CB45-4E94-8A5C-15C2CDA8CF26}" destId="{22760C80-CBB6-49FC-8E02-A4775265B249}" srcOrd="20" destOrd="0" presId="urn:microsoft.com/office/officeart/2005/8/layout/radial4"/>
    <dgm:cxn modelId="{58251D4E-6868-4393-8A57-B986297952AB}" type="presParOf" srcId="{6C8B951F-CB45-4E94-8A5C-15C2CDA8CF26}" destId="{96383A59-54F2-4E6E-8111-8372EA75F334}" srcOrd="21" destOrd="0" presId="urn:microsoft.com/office/officeart/2005/8/layout/radial4"/>
    <dgm:cxn modelId="{22C877ED-B6F3-42A6-AC57-73112CF5C965}" type="presParOf" srcId="{6C8B951F-CB45-4E94-8A5C-15C2CDA8CF26}" destId="{39038C54-A8AE-4D2A-A3AB-E3916A30557D}" srcOrd="2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9432B-DD41-4E25-B853-4A5E6CDE42FE}">
      <dsp:nvSpPr>
        <dsp:cNvPr id="0" name=""/>
        <dsp:cNvSpPr/>
      </dsp:nvSpPr>
      <dsp:spPr>
        <a:xfrm>
          <a:off x="0" y="925868"/>
          <a:ext cx="4282130" cy="2569278"/>
        </a:xfrm>
        <a:prstGeom prst="roundRect">
          <a:avLst>
            <a:gd name="adj" fmla="val 10000"/>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Black" panose="020B0A04020102020204" pitchFamily="34" charset="0"/>
            </a:rPr>
            <a:t>FEE-FOR-SERVICE</a:t>
          </a:r>
        </a:p>
        <a:p>
          <a:pPr marL="171450" lvl="1" indent="-171450" algn="l" defTabSz="800100">
            <a:lnSpc>
              <a:spcPct val="90000"/>
            </a:lnSpc>
            <a:spcBef>
              <a:spcPct val="0"/>
            </a:spcBef>
            <a:spcAft>
              <a:spcPct val="15000"/>
            </a:spcAft>
            <a:buChar char="•"/>
          </a:pPr>
          <a:r>
            <a:rPr lang="en-US" sz="1800" kern="1200" dirty="0">
              <a:latin typeface="+mj-lt"/>
            </a:rPr>
            <a:t>Providers enroll as Medicaid providers</a:t>
          </a:r>
        </a:p>
        <a:p>
          <a:pPr marL="171450" lvl="1" indent="-171450" algn="l" defTabSz="800100">
            <a:lnSpc>
              <a:spcPct val="90000"/>
            </a:lnSpc>
            <a:spcBef>
              <a:spcPct val="0"/>
            </a:spcBef>
            <a:spcAft>
              <a:spcPct val="15000"/>
            </a:spcAft>
            <a:buChar char="•"/>
          </a:pPr>
          <a:r>
            <a:rPr lang="en-US" sz="1800" kern="1200" dirty="0">
              <a:latin typeface="+mj-lt"/>
            </a:rPr>
            <a:t>Providers contract with </a:t>
          </a:r>
          <a:br>
            <a:rPr lang="en-US" sz="1800" kern="1200" dirty="0">
              <a:latin typeface="+mj-lt"/>
            </a:rPr>
          </a:br>
          <a:r>
            <a:rPr lang="en-US" sz="1800" kern="1200" dirty="0">
              <a:latin typeface="+mj-lt"/>
            </a:rPr>
            <a:t>the Commonwealth</a:t>
          </a:r>
        </a:p>
        <a:p>
          <a:pPr marL="171450" lvl="1" indent="-171450" algn="l" defTabSz="800100">
            <a:lnSpc>
              <a:spcPct val="90000"/>
            </a:lnSpc>
            <a:spcBef>
              <a:spcPct val="0"/>
            </a:spcBef>
            <a:spcAft>
              <a:spcPct val="15000"/>
            </a:spcAft>
            <a:buChar char="•"/>
          </a:pPr>
          <a:r>
            <a:rPr lang="en-US" sz="1800" kern="1200" dirty="0">
              <a:latin typeface="+mj-lt"/>
            </a:rPr>
            <a:t>Providers bill PROMISe</a:t>
          </a:r>
        </a:p>
      </dsp:txBody>
      <dsp:txXfrm>
        <a:off x="75252" y="1001120"/>
        <a:ext cx="4131626" cy="2418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9432B-DD41-4E25-B853-4A5E6CDE42FE}">
      <dsp:nvSpPr>
        <dsp:cNvPr id="0" name=""/>
        <dsp:cNvSpPr/>
      </dsp:nvSpPr>
      <dsp:spPr>
        <a:xfrm>
          <a:off x="9613" y="1025250"/>
          <a:ext cx="2873352" cy="2370515"/>
        </a:xfrm>
        <a:prstGeom prst="roundRect">
          <a:avLst>
            <a:gd name="adj" fmla="val 10000"/>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Black" panose="020B0A04020102020204" pitchFamily="34" charset="0"/>
            </a:rPr>
            <a:t>READINESS </a:t>
          </a:r>
          <a:br>
            <a:rPr lang="en-US" sz="1800" kern="1200" dirty="0">
              <a:latin typeface="Arial Black" panose="020B0A04020102020204" pitchFamily="34" charset="0"/>
            </a:rPr>
          </a:br>
          <a:r>
            <a:rPr lang="en-US" sz="1800" kern="1200" dirty="0">
              <a:latin typeface="Arial Black" panose="020B0A04020102020204" pitchFamily="34" charset="0"/>
            </a:rPr>
            <a:t>REVIEW</a:t>
          </a:r>
        </a:p>
        <a:p>
          <a:pPr marL="171450" lvl="1" indent="-171450" algn="l" defTabSz="800100">
            <a:lnSpc>
              <a:spcPct val="90000"/>
            </a:lnSpc>
            <a:spcBef>
              <a:spcPct val="0"/>
            </a:spcBef>
            <a:spcAft>
              <a:spcPct val="15000"/>
            </a:spcAft>
            <a:buChar char="•"/>
          </a:pPr>
          <a:r>
            <a:rPr lang="en-US" sz="1800" kern="1200" dirty="0">
              <a:latin typeface="+mj-lt"/>
            </a:rPr>
            <a:t>Network Development</a:t>
          </a:r>
        </a:p>
        <a:p>
          <a:pPr marL="171450" lvl="1" indent="-171450" algn="l" defTabSz="800100">
            <a:lnSpc>
              <a:spcPct val="90000"/>
            </a:lnSpc>
            <a:spcBef>
              <a:spcPct val="0"/>
            </a:spcBef>
            <a:spcAft>
              <a:spcPct val="15000"/>
            </a:spcAft>
            <a:buChar char="•"/>
          </a:pPr>
          <a:r>
            <a:rPr lang="en-US" sz="1800" kern="1200" dirty="0">
              <a:latin typeface="+mj-lt"/>
            </a:rPr>
            <a:t>Network adequacy</a:t>
          </a:r>
        </a:p>
        <a:p>
          <a:pPr marL="171450" lvl="1" indent="-171450" algn="l" defTabSz="800100">
            <a:lnSpc>
              <a:spcPct val="90000"/>
            </a:lnSpc>
            <a:spcBef>
              <a:spcPct val="0"/>
            </a:spcBef>
            <a:spcAft>
              <a:spcPct val="15000"/>
            </a:spcAft>
            <a:buChar char="•"/>
          </a:pPr>
          <a:r>
            <a:rPr lang="en-US" sz="1800" kern="1200" dirty="0">
              <a:latin typeface="+mj-lt"/>
            </a:rPr>
            <a:t>Provider Outreach</a:t>
          </a:r>
        </a:p>
        <a:p>
          <a:pPr marL="171450" lvl="1" indent="-171450" algn="l" defTabSz="800100">
            <a:lnSpc>
              <a:spcPct val="90000"/>
            </a:lnSpc>
            <a:spcBef>
              <a:spcPct val="0"/>
            </a:spcBef>
            <a:spcAft>
              <a:spcPct val="15000"/>
            </a:spcAft>
            <a:buChar char="•"/>
          </a:pPr>
          <a:r>
            <a:rPr lang="en-US" sz="1800" kern="1200" dirty="0">
              <a:latin typeface="+mj-lt"/>
            </a:rPr>
            <a:t>MCO Operational Readiness</a:t>
          </a:r>
        </a:p>
      </dsp:txBody>
      <dsp:txXfrm>
        <a:off x="79043" y="1094680"/>
        <a:ext cx="2734492" cy="2231655"/>
      </dsp:txXfrm>
    </dsp:sp>
    <dsp:sp modelId="{800FA30C-BFEB-4A10-8301-7F63CD056A60}">
      <dsp:nvSpPr>
        <dsp:cNvPr id="0" name=""/>
        <dsp:cNvSpPr/>
      </dsp:nvSpPr>
      <dsp:spPr>
        <a:xfrm>
          <a:off x="3170301" y="1854212"/>
          <a:ext cx="609150" cy="712591"/>
        </a:xfrm>
        <a:prstGeom prst="rightArrow">
          <a:avLst>
            <a:gd name="adj1" fmla="val 60000"/>
            <a:gd name="adj2" fmla="val 50000"/>
          </a:avLst>
        </a:prstGeom>
        <a:solidFill>
          <a:schemeClr val="accent5">
            <a:lumMod val="7500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3170301" y="1996730"/>
        <a:ext cx="426405" cy="427555"/>
      </dsp:txXfrm>
    </dsp:sp>
    <dsp:sp modelId="{9657666B-5154-4D05-A1ED-6DEDBE8E8F26}">
      <dsp:nvSpPr>
        <dsp:cNvPr id="0" name=""/>
        <dsp:cNvSpPr/>
      </dsp:nvSpPr>
      <dsp:spPr>
        <a:xfrm>
          <a:off x="4032306" y="1025250"/>
          <a:ext cx="2873352" cy="2370515"/>
        </a:xfrm>
        <a:prstGeom prst="roundRect">
          <a:avLst>
            <a:gd name="adj" fmla="val 10000"/>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Black" panose="020B0A04020102020204" pitchFamily="34" charset="0"/>
            </a:rPr>
            <a:t>STAKEHOLDER</a:t>
          </a:r>
          <a:br>
            <a:rPr lang="en-US" sz="1800" kern="1200" dirty="0">
              <a:latin typeface="Arial Black" panose="020B0A04020102020204" pitchFamily="34" charset="0"/>
            </a:rPr>
          </a:br>
          <a:r>
            <a:rPr lang="en-US" sz="1800" kern="1200" dirty="0">
              <a:latin typeface="Arial Black" panose="020B0A04020102020204" pitchFamily="34" charset="0"/>
            </a:rPr>
            <a:t>COMMUNICATION</a:t>
          </a:r>
        </a:p>
        <a:p>
          <a:pPr marL="171450" lvl="1" indent="-171450" algn="l" defTabSz="800100">
            <a:lnSpc>
              <a:spcPct val="90000"/>
            </a:lnSpc>
            <a:spcBef>
              <a:spcPct val="0"/>
            </a:spcBef>
            <a:spcAft>
              <a:spcPct val="15000"/>
            </a:spcAft>
            <a:buChar char="•"/>
          </a:pPr>
          <a:r>
            <a:rPr lang="en-US" sz="1800" kern="1200" dirty="0">
              <a:latin typeface="+mj-lt"/>
            </a:rPr>
            <a:t>Participants </a:t>
          </a:r>
          <a:br>
            <a:rPr lang="en-US" sz="1800" kern="1200" dirty="0">
              <a:latin typeface="+mj-lt"/>
            </a:rPr>
          </a:br>
          <a:r>
            <a:rPr lang="en-US" sz="1800" kern="1200" dirty="0">
              <a:latin typeface="+mj-lt"/>
            </a:rPr>
            <a:t>and caregivers</a:t>
          </a:r>
        </a:p>
        <a:p>
          <a:pPr marL="171450" lvl="1" indent="-171450" algn="l" defTabSz="800100">
            <a:lnSpc>
              <a:spcPct val="90000"/>
            </a:lnSpc>
            <a:spcBef>
              <a:spcPct val="0"/>
            </a:spcBef>
            <a:spcAft>
              <a:spcPct val="15000"/>
            </a:spcAft>
            <a:buChar char="•"/>
          </a:pPr>
          <a:r>
            <a:rPr lang="en-US" sz="1800" kern="1200" dirty="0">
              <a:latin typeface="+mj-lt"/>
            </a:rPr>
            <a:t>Providers</a:t>
          </a:r>
        </a:p>
        <a:p>
          <a:pPr marL="171450" lvl="1" indent="-171450" algn="l" defTabSz="800100">
            <a:lnSpc>
              <a:spcPct val="90000"/>
            </a:lnSpc>
            <a:spcBef>
              <a:spcPct val="0"/>
            </a:spcBef>
            <a:spcAft>
              <a:spcPct val="15000"/>
            </a:spcAft>
            <a:buChar char="•"/>
          </a:pPr>
          <a:r>
            <a:rPr lang="en-US" sz="1800" kern="1200" dirty="0">
              <a:latin typeface="+mj-lt"/>
            </a:rPr>
            <a:t>Public</a:t>
          </a:r>
        </a:p>
      </dsp:txBody>
      <dsp:txXfrm>
        <a:off x="4101736" y="1094680"/>
        <a:ext cx="2734492" cy="2231655"/>
      </dsp:txXfrm>
    </dsp:sp>
    <dsp:sp modelId="{87A3E81B-DAC5-4D7B-811F-BD837A6E2EB2}">
      <dsp:nvSpPr>
        <dsp:cNvPr id="0" name=""/>
        <dsp:cNvSpPr/>
      </dsp:nvSpPr>
      <dsp:spPr>
        <a:xfrm>
          <a:off x="7192994" y="1854212"/>
          <a:ext cx="609150" cy="712591"/>
        </a:xfrm>
        <a:prstGeom prst="rightArrow">
          <a:avLst>
            <a:gd name="adj1" fmla="val 60000"/>
            <a:gd name="adj2" fmla="val 50000"/>
          </a:avLst>
        </a:prstGeom>
        <a:solidFill>
          <a:schemeClr val="accent5">
            <a:lumMod val="7500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7192994" y="1996730"/>
        <a:ext cx="426405" cy="427555"/>
      </dsp:txXfrm>
    </dsp:sp>
    <dsp:sp modelId="{1FD874A6-1AE7-4349-B8A5-E2E1295D11A3}">
      <dsp:nvSpPr>
        <dsp:cNvPr id="0" name=""/>
        <dsp:cNvSpPr/>
      </dsp:nvSpPr>
      <dsp:spPr>
        <a:xfrm>
          <a:off x="8055000" y="1025250"/>
          <a:ext cx="2873352" cy="2370515"/>
        </a:xfrm>
        <a:prstGeom prst="roundRect">
          <a:avLst>
            <a:gd name="adj" fmla="val 10000"/>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Black" panose="020B0A04020102020204" pitchFamily="34" charset="0"/>
            </a:rPr>
            <a:t>DHS PREPAREDNESS</a:t>
          </a:r>
        </a:p>
        <a:p>
          <a:pPr marL="171450" lvl="1" indent="-171450" algn="l" defTabSz="800100">
            <a:lnSpc>
              <a:spcPct val="90000"/>
            </a:lnSpc>
            <a:spcBef>
              <a:spcPct val="0"/>
            </a:spcBef>
            <a:spcAft>
              <a:spcPct val="15000"/>
            </a:spcAft>
            <a:buChar char="•"/>
          </a:pPr>
          <a:r>
            <a:rPr lang="en-US" sz="1800" kern="1200" dirty="0">
              <a:latin typeface="+mj-lt"/>
            </a:rPr>
            <a:t>Quality Oversight</a:t>
          </a:r>
        </a:p>
        <a:p>
          <a:pPr marL="171450" lvl="1" indent="-171450" algn="l" defTabSz="800100">
            <a:lnSpc>
              <a:spcPct val="90000"/>
            </a:lnSpc>
            <a:spcBef>
              <a:spcPct val="0"/>
            </a:spcBef>
            <a:spcAft>
              <a:spcPct val="15000"/>
            </a:spcAft>
            <a:buChar char="•"/>
          </a:pPr>
          <a:r>
            <a:rPr lang="en-US" sz="1800" kern="1200" dirty="0">
              <a:latin typeface="+mj-lt"/>
            </a:rPr>
            <a:t>Launch Monitoring</a:t>
          </a:r>
        </a:p>
        <a:p>
          <a:pPr marL="171450" lvl="1" indent="-171450" algn="l" defTabSz="800100">
            <a:lnSpc>
              <a:spcPct val="90000"/>
            </a:lnSpc>
            <a:spcBef>
              <a:spcPct val="0"/>
            </a:spcBef>
            <a:spcAft>
              <a:spcPct val="15000"/>
            </a:spcAft>
            <a:buChar char="•"/>
          </a:pPr>
          <a:r>
            <a:rPr lang="en-US" sz="1800" kern="1200" dirty="0">
              <a:latin typeface="+mj-lt"/>
            </a:rPr>
            <a:t>Address Emergent Issues</a:t>
          </a:r>
        </a:p>
      </dsp:txBody>
      <dsp:txXfrm>
        <a:off x="8124430" y="1094680"/>
        <a:ext cx="2734492" cy="2231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7E615-8FCA-4509-9BEB-103FFECDC05B}">
      <dsp:nvSpPr>
        <dsp:cNvPr id="0" name=""/>
        <dsp:cNvSpPr/>
      </dsp:nvSpPr>
      <dsp:spPr>
        <a:xfrm>
          <a:off x="3529669" y="3268267"/>
          <a:ext cx="1291279" cy="1291279"/>
        </a:xfrm>
        <a:prstGeom prst="ellipse">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ysClr val="window" lastClr="FFFFFF"/>
              </a:solidFill>
              <a:latin typeface="Calibri" panose="020F0502020204030204"/>
              <a:ea typeface="+mn-ea"/>
              <a:cs typeface="+mn-cs"/>
            </a:rPr>
            <a:t>CHC Quality</a:t>
          </a:r>
        </a:p>
      </dsp:txBody>
      <dsp:txXfrm>
        <a:off x="3718772" y="3457370"/>
        <a:ext cx="913073" cy="913073"/>
      </dsp:txXfrm>
    </dsp:sp>
    <dsp:sp modelId="{42E31456-00CD-48DA-88CF-2D068D9A11CC}">
      <dsp:nvSpPr>
        <dsp:cNvPr id="0" name=""/>
        <dsp:cNvSpPr/>
      </dsp:nvSpPr>
      <dsp:spPr>
        <a:xfrm rot="10800000">
          <a:off x="613863" y="3729900"/>
          <a:ext cx="2755436" cy="368014"/>
        </a:xfrm>
        <a:prstGeom prst="leftArrow">
          <a:avLst>
            <a:gd name="adj1" fmla="val 60000"/>
            <a:gd name="adj2" fmla="val 50000"/>
          </a:avLst>
        </a:prstGeom>
        <a:solidFill>
          <a:srgbClr val="52AEE6"/>
        </a:solidFill>
        <a:ln>
          <a:noFill/>
        </a:ln>
        <a:effectLst/>
      </dsp:spPr>
      <dsp:style>
        <a:lnRef idx="0">
          <a:scrgbClr r="0" g="0" b="0"/>
        </a:lnRef>
        <a:fillRef idx="1">
          <a:scrgbClr r="0" g="0" b="0"/>
        </a:fillRef>
        <a:effectRef idx="0">
          <a:scrgbClr r="0" g="0" b="0"/>
        </a:effectRef>
        <a:fontRef idx="minor">
          <a:schemeClr val="lt1"/>
        </a:fontRef>
      </dsp:style>
    </dsp:sp>
    <dsp:sp modelId="{1A0726EF-AFE7-4619-A8FA-7C3EA3EBED2D}">
      <dsp:nvSpPr>
        <dsp:cNvPr id="0" name=""/>
        <dsp:cNvSpPr/>
      </dsp:nvSpPr>
      <dsp:spPr>
        <a:xfrm>
          <a:off x="136805" y="3476606"/>
          <a:ext cx="954116" cy="874602"/>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92D050"/>
              </a:solidFill>
              <a:latin typeface="Calibri" panose="020F0502020204030204"/>
              <a:ea typeface="+mn-ea"/>
              <a:cs typeface="+mn-cs"/>
            </a:rPr>
            <a:t>Readiness Review</a:t>
          </a:r>
        </a:p>
      </dsp:txBody>
      <dsp:txXfrm>
        <a:off x="162421" y="3502222"/>
        <a:ext cx="902884" cy="823370"/>
      </dsp:txXfrm>
    </dsp:sp>
    <dsp:sp modelId="{CA87A39D-AD07-432B-A455-8A022B92A5E8}">
      <dsp:nvSpPr>
        <dsp:cNvPr id="0" name=""/>
        <dsp:cNvSpPr/>
      </dsp:nvSpPr>
      <dsp:spPr>
        <a:xfrm rot="11880000">
          <a:off x="720742" y="3055091"/>
          <a:ext cx="2755436" cy="368014"/>
        </a:xfrm>
        <a:prstGeom prst="leftArrow">
          <a:avLst>
            <a:gd name="adj1" fmla="val 60000"/>
            <a:gd name="adj2" fmla="val 50000"/>
          </a:avLst>
        </a:prstGeom>
        <a:solidFill>
          <a:srgbClr val="52AEE6"/>
        </a:solidFill>
        <a:ln>
          <a:noFill/>
        </a:ln>
        <a:effectLst/>
      </dsp:spPr>
      <dsp:style>
        <a:lnRef idx="0">
          <a:scrgbClr r="0" g="0" b="0"/>
        </a:lnRef>
        <a:fillRef idx="1">
          <a:scrgbClr r="0" g="0" b="0"/>
        </a:fillRef>
        <a:effectRef idx="0">
          <a:scrgbClr r="0" g="0" b="0"/>
        </a:effectRef>
        <a:fontRef idx="minor">
          <a:schemeClr val="lt1"/>
        </a:fontRef>
      </dsp:style>
    </dsp:sp>
    <dsp:sp modelId="{C4F03407-426E-4C77-9C66-949CB1ACE468}">
      <dsp:nvSpPr>
        <dsp:cNvPr id="0" name=""/>
        <dsp:cNvSpPr/>
      </dsp:nvSpPr>
      <dsp:spPr>
        <a:xfrm>
          <a:off x="306825" y="2450576"/>
          <a:ext cx="962694" cy="725567"/>
        </a:xfrm>
        <a:prstGeom prst="roundRect">
          <a:avLst>
            <a:gd name="adj" fmla="val 10000"/>
          </a:avLst>
        </a:prstGeom>
        <a:solidFill>
          <a:srgbClr val="FFFF00"/>
        </a:solidFill>
        <a:ln w="12700" cap="flat" cmpd="sng" algn="ctr">
          <a:solidFill>
            <a:sysClr val="window" lastClr="FFFFFF">
              <a:hueOff val="0"/>
              <a:satOff val="0"/>
              <a:lumOff val="0"/>
              <a:alphaOff val="0"/>
            </a:sysClr>
          </a:solidFill>
          <a:prstDash val="solid"/>
          <a:miter lim="800000"/>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Calibri" panose="020F0502020204030204"/>
              <a:ea typeface="+mn-ea"/>
              <a:cs typeface="+mn-cs"/>
            </a:rPr>
            <a:t>Monitoring &amp; Compliance</a:t>
          </a:r>
        </a:p>
      </dsp:txBody>
      <dsp:txXfrm>
        <a:off x="328076" y="2471827"/>
        <a:ext cx="920192" cy="683065"/>
      </dsp:txXfrm>
    </dsp:sp>
    <dsp:sp modelId="{F61A88F0-0D25-4213-9AC4-716F1C2071D1}">
      <dsp:nvSpPr>
        <dsp:cNvPr id="0" name=""/>
        <dsp:cNvSpPr/>
      </dsp:nvSpPr>
      <dsp:spPr>
        <a:xfrm rot="12960000">
          <a:off x="1030918" y="2446337"/>
          <a:ext cx="2755436" cy="368014"/>
        </a:xfrm>
        <a:prstGeom prst="leftArrow">
          <a:avLst>
            <a:gd name="adj1" fmla="val 60000"/>
            <a:gd name="adj2" fmla="val 50000"/>
          </a:avLst>
        </a:prstGeom>
        <a:solidFill>
          <a:srgbClr val="52AEE6"/>
        </a:solidFill>
        <a:ln>
          <a:noFill/>
        </a:ln>
        <a:effectLst/>
      </dsp:spPr>
      <dsp:style>
        <a:lnRef idx="0">
          <a:scrgbClr r="0" g="0" b="0"/>
        </a:lnRef>
        <a:fillRef idx="1">
          <a:scrgbClr r="0" g="0" b="0"/>
        </a:fillRef>
        <a:effectRef idx="0">
          <a:scrgbClr r="0" g="0" b="0"/>
        </a:effectRef>
        <a:fontRef idx="minor">
          <a:schemeClr val="lt1"/>
        </a:fontRef>
      </dsp:style>
    </dsp:sp>
    <dsp:sp modelId="{09B197F0-B0A8-4DBC-96DA-9DB011F51A29}">
      <dsp:nvSpPr>
        <dsp:cNvPr id="0" name=""/>
        <dsp:cNvSpPr/>
      </dsp:nvSpPr>
      <dsp:spPr>
        <a:xfrm>
          <a:off x="816980" y="1383241"/>
          <a:ext cx="954116" cy="874602"/>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92D050"/>
              </a:solidFill>
              <a:latin typeface="Calibri" panose="020F0502020204030204"/>
              <a:ea typeface="+mn-ea"/>
              <a:cs typeface="+mn-cs"/>
            </a:rPr>
            <a:t>Network Standards</a:t>
          </a:r>
        </a:p>
      </dsp:txBody>
      <dsp:txXfrm>
        <a:off x="842596" y="1408857"/>
        <a:ext cx="902884" cy="823370"/>
      </dsp:txXfrm>
    </dsp:sp>
    <dsp:sp modelId="{80E349E7-8C72-454C-BF9B-85C41097BF5F}">
      <dsp:nvSpPr>
        <dsp:cNvPr id="0" name=""/>
        <dsp:cNvSpPr/>
      </dsp:nvSpPr>
      <dsp:spPr>
        <a:xfrm rot="14052008">
          <a:off x="1387629" y="1886134"/>
          <a:ext cx="2915839" cy="368014"/>
        </a:xfrm>
        <a:prstGeom prst="leftArrow">
          <a:avLst>
            <a:gd name="adj1" fmla="val 60000"/>
            <a:gd name="adj2" fmla="val 50000"/>
          </a:avLst>
        </a:prstGeom>
        <a:solidFill>
          <a:srgbClr val="52AEE6"/>
        </a:solidFill>
        <a:ln>
          <a:noFill/>
        </a:ln>
        <a:effectLst/>
      </dsp:spPr>
      <dsp:style>
        <a:lnRef idx="0">
          <a:scrgbClr r="0" g="0" b="0"/>
        </a:lnRef>
        <a:fillRef idx="1">
          <a:scrgbClr r="0" g="0" b="0"/>
        </a:fillRef>
        <a:effectRef idx="0">
          <a:scrgbClr r="0" g="0" b="0"/>
        </a:effectRef>
        <a:fontRef idx="minor">
          <a:schemeClr val="lt1"/>
        </a:fontRef>
      </dsp:style>
    </dsp:sp>
    <dsp:sp modelId="{2F34E2B1-6808-4F00-ABE3-6AA9DDABE007}">
      <dsp:nvSpPr>
        <dsp:cNvPr id="0" name=""/>
        <dsp:cNvSpPr/>
      </dsp:nvSpPr>
      <dsp:spPr>
        <a:xfrm>
          <a:off x="1515672" y="450373"/>
          <a:ext cx="954116" cy="874602"/>
        </a:xfrm>
        <a:prstGeom prst="roundRect">
          <a:avLst>
            <a:gd name="adj" fmla="val 10000"/>
          </a:avLst>
        </a:prstGeom>
        <a:solidFill>
          <a:srgbClr val="FFFF00"/>
        </a:solidFill>
        <a:ln w="12700" cap="flat" cmpd="sng" algn="ctr">
          <a:solidFill>
            <a:sysClr val="window" lastClr="FFFFFF">
              <a:hueOff val="0"/>
              <a:satOff val="0"/>
              <a:lumOff val="0"/>
              <a:alphaOff val="0"/>
            </a:sysClr>
          </a:solidFill>
          <a:prstDash val="solid"/>
          <a:miter lim="800000"/>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Calibri" panose="020F0502020204030204"/>
              <a:ea typeface="+mn-ea"/>
              <a:cs typeface="+mn-cs"/>
            </a:rPr>
            <a:t>Complaints &amp; Appeals</a:t>
          </a:r>
        </a:p>
      </dsp:txBody>
      <dsp:txXfrm>
        <a:off x="1541288" y="475989"/>
        <a:ext cx="902884" cy="823370"/>
      </dsp:txXfrm>
    </dsp:sp>
    <dsp:sp modelId="{D42434A4-F283-4469-A324-F4AD97F9FFC7}">
      <dsp:nvSpPr>
        <dsp:cNvPr id="0" name=""/>
        <dsp:cNvSpPr/>
      </dsp:nvSpPr>
      <dsp:spPr>
        <a:xfrm rot="15120000">
          <a:off x="2122781" y="1653052"/>
          <a:ext cx="2755436" cy="368014"/>
        </a:xfrm>
        <a:prstGeom prst="lef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31A518D9-57C9-4437-A594-C25E2B866C15}">
      <dsp:nvSpPr>
        <dsp:cNvPr id="0" name=""/>
        <dsp:cNvSpPr/>
      </dsp:nvSpPr>
      <dsp:spPr>
        <a:xfrm>
          <a:off x="2567771" y="165213"/>
          <a:ext cx="1013981" cy="723116"/>
        </a:xfrm>
        <a:prstGeom prst="roundRect">
          <a:avLst>
            <a:gd name="adj" fmla="val 10000"/>
          </a:avLst>
        </a:prstGeom>
        <a:solidFill>
          <a:srgbClr val="FFFF00"/>
        </a:solidFill>
        <a:ln w="12700" cap="flat" cmpd="sng" algn="ctr">
          <a:solidFill>
            <a:sysClr val="window" lastClr="FFFFFF">
              <a:hueOff val="0"/>
              <a:satOff val="0"/>
              <a:lumOff val="0"/>
              <a:alphaOff val="0"/>
            </a:sysClr>
          </a:solidFill>
          <a:prstDash val="solid"/>
          <a:miter lim="800000"/>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Calibri" panose="020F0502020204030204"/>
              <a:ea typeface="+mn-ea"/>
              <a:cs typeface="+mn-cs"/>
            </a:rPr>
            <a:t>Critical Incidents</a:t>
          </a:r>
        </a:p>
      </dsp:txBody>
      <dsp:txXfrm>
        <a:off x="2588950" y="186392"/>
        <a:ext cx="971623" cy="680758"/>
      </dsp:txXfrm>
    </dsp:sp>
    <dsp:sp modelId="{472963D5-8DC9-4149-A9DF-CFDD073BA284}">
      <dsp:nvSpPr>
        <dsp:cNvPr id="0" name=""/>
        <dsp:cNvSpPr/>
      </dsp:nvSpPr>
      <dsp:spPr>
        <a:xfrm rot="16200000">
          <a:off x="2797590" y="1546172"/>
          <a:ext cx="2755436" cy="368014"/>
        </a:xfrm>
        <a:prstGeom prst="leftArrow">
          <a:avLst>
            <a:gd name="adj1" fmla="val 60000"/>
            <a:gd name="adj2" fmla="val 50000"/>
          </a:avLst>
        </a:prstGeom>
        <a:solidFill>
          <a:srgbClr val="52AEE6"/>
        </a:solidFill>
        <a:ln>
          <a:noFill/>
        </a:ln>
        <a:effectLst/>
      </dsp:spPr>
      <dsp:style>
        <a:lnRef idx="0">
          <a:scrgbClr r="0" g="0" b="0"/>
        </a:lnRef>
        <a:fillRef idx="1">
          <a:scrgbClr r="0" g="0" b="0"/>
        </a:fillRef>
        <a:effectRef idx="0">
          <a:scrgbClr r="0" g="0" b="0"/>
        </a:effectRef>
        <a:fontRef idx="minor">
          <a:schemeClr val="lt1"/>
        </a:fontRef>
      </dsp:style>
    </dsp:sp>
    <dsp:sp modelId="{EAA308F4-7BED-4589-9CD9-6B78F274130C}">
      <dsp:nvSpPr>
        <dsp:cNvPr id="0" name=""/>
        <dsp:cNvSpPr/>
      </dsp:nvSpPr>
      <dsp:spPr>
        <a:xfrm>
          <a:off x="3638304" y="12452"/>
          <a:ext cx="1074008" cy="680018"/>
        </a:xfrm>
        <a:prstGeom prst="roundRect">
          <a:avLst>
            <a:gd name="adj" fmla="val 10000"/>
          </a:avLst>
        </a:prstGeom>
        <a:solidFill>
          <a:srgbClr val="FFFF00"/>
        </a:solidFill>
        <a:ln w="12700" cap="flat" cmpd="sng" algn="ctr">
          <a:solidFill>
            <a:sysClr val="window" lastClr="FFFFFF">
              <a:hueOff val="0"/>
              <a:satOff val="0"/>
              <a:lumOff val="0"/>
              <a:alphaOff val="0"/>
            </a:sysClr>
          </a:solidFill>
          <a:prstDash val="solid"/>
          <a:miter lim="800000"/>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Calibri" panose="020F0502020204030204"/>
              <a:ea typeface="+mn-ea"/>
              <a:cs typeface="+mn-cs"/>
            </a:rPr>
            <a:t>Performance Measures</a:t>
          </a:r>
        </a:p>
      </dsp:txBody>
      <dsp:txXfrm>
        <a:off x="3658221" y="32369"/>
        <a:ext cx="1034174" cy="640184"/>
      </dsp:txXfrm>
    </dsp:sp>
    <dsp:sp modelId="{517C5A20-503E-45E2-886B-B7E67C75C0EA}">
      <dsp:nvSpPr>
        <dsp:cNvPr id="0" name=""/>
        <dsp:cNvSpPr/>
      </dsp:nvSpPr>
      <dsp:spPr>
        <a:xfrm rot="17280000">
          <a:off x="3472399" y="1653052"/>
          <a:ext cx="2755436" cy="368014"/>
        </a:xfrm>
        <a:prstGeom prst="leftArrow">
          <a:avLst>
            <a:gd name="adj1" fmla="val 60000"/>
            <a:gd name="adj2" fmla="val 50000"/>
          </a:avLst>
        </a:prstGeom>
        <a:solidFill>
          <a:srgbClr val="52AEE6"/>
        </a:solidFill>
        <a:ln>
          <a:noFill/>
        </a:ln>
        <a:effectLst/>
      </dsp:spPr>
      <dsp:style>
        <a:lnRef idx="0">
          <a:scrgbClr r="0" g="0" b="0"/>
        </a:lnRef>
        <a:fillRef idx="1">
          <a:scrgbClr r="0" g="0" b="0"/>
        </a:fillRef>
        <a:effectRef idx="0">
          <a:scrgbClr r="0" g="0" b="0"/>
        </a:effectRef>
        <a:fontRef idx="minor">
          <a:schemeClr val="lt1"/>
        </a:fontRef>
      </dsp:style>
    </dsp:sp>
    <dsp:sp modelId="{320AF809-6162-4647-BD6B-CC128CD620EF}">
      <dsp:nvSpPr>
        <dsp:cNvPr id="0" name=""/>
        <dsp:cNvSpPr/>
      </dsp:nvSpPr>
      <dsp:spPr>
        <a:xfrm>
          <a:off x="4798798" y="89470"/>
          <a:ext cx="954116" cy="874602"/>
        </a:xfrm>
        <a:prstGeom prst="roundRect">
          <a:avLst>
            <a:gd name="adj" fmla="val 10000"/>
          </a:avLst>
        </a:prstGeom>
        <a:solidFill>
          <a:srgbClr val="FFFF00"/>
        </a:solidFill>
        <a:ln w="12700" cap="flat" cmpd="sng" algn="ctr">
          <a:solidFill>
            <a:sysClr val="window" lastClr="FFFFFF">
              <a:hueOff val="0"/>
              <a:satOff val="0"/>
              <a:lumOff val="0"/>
              <a:alphaOff val="0"/>
            </a:sysClr>
          </a:solidFill>
          <a:prstDash val="solid"/>
          <a:miter lim="800000"/>
        </a:ln>
        <a:effectLst>
          <a:glow rad="63500">
            <a:schemeClr val="accent4">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100000"/>
            </a:lnSpc>
            <a:spcBef>
              <a:spcPct val="0"/>
            </a:spcBef>
            <a:spcAft>
              <a:spcPts val="0"/>
            </a:spcAft>
            <a:buNone/>
          </a:pPr>
          <a:r>
            <a:rPr lang="en-US" sz="1400" b="1" kern="1200" dirty="0">
              <a:solidFill>
                <a:schemeClr val="tx1"/>
              </a:solidFill>
              <a:latin typeface="Calibri" panose="020F0502020204030204"/>
              <a:ea typeface="+mn-ea"/>
              <a:cs typeface="+mn-cs"/>
            </a:rPr>
            <a:t>Consumer</a:t>
          </a:r>
        </a:p>
        <a:p>
          <a:pPr marL="0" lvl="0" indent="0" algn="ctr" defTabSz="622300">
            <a:lnSpc>
              <a:spcPct val="90000"/>
            </a:lnSpc>
            <a:spcBef>
              <a:spcPct val="0"/>
            </a:spcBef>
            <a:spcAft>
              <a:spcPct val="35000"/>
            </a:spcAft>
            <a:buNone/>
          </a:pPr>
          <a:r>
            <a:rPr lang="en-US" sz="1400" b="1" kern="1200" dirty="0">
              <a:solidFill>
                <a:schemeClr val="tx1"/>
              </a:solidFill>
              <a:latin typeface="Calibri" panose="020F0502020204030204"/>
              <a:ea typeface="+mn-ea"/>
              <a:cs typeface="+mn-cs"/>
            </a:rPr>
            <a:t>Surveys</a:t>
          </a:r>
          <a:endParaRPr lang="en-US" sz="1600" b="1" kern="1200" dirty="0">
            <a:solidFill>
              <a:schemeClr val="tx1"/>
            </a:solidFill>
            <a:latin typeface="Calibri" panose="020F0502020204030204"/>
            <a:ea typeface="+mn-ea"/>
            <a:cs typeface="+mn-cs"/>
          </a:endParaRPr>
        </a:p>
      </dsp:txBody>
      <dsp:txXfrm>
        <a:off x="4824414" y="115086"/>
        <a:ext cx="902884" cy="823370"/>
      </dsp:txXfrm>
    </dsp:sp>
    <dsp:sp modelId="{6F065E22-B016-4C5C-A4B9-AC10736040D2}">
      <dsp:nvSpPr>
        <dsp:cNvPr id="0" name=""/>
        <dsp:cNvSpPr/>
      </dsp:nvSpPr>
      <dsp:spPr>
        <a:xfrm rot="18360000">
          <a:off x="4081153" y="1963227"/>
          <a:ext cx="2755436" cy="368014"/>
        </a:xfrm>
        <a:prstGeom prst="leftArrow">
          <a:avLst>
            <a:gd name="adj1" fmla="val 60000"/>
            <a:gd name="adj2" fmla="val 50000"/>
          </a:avLst>
        </a:prstGeom>
        <a:solidFill>
          <a:srgbClr val="52AEE6"/>
        </a:solidFill>
        <a:ln>
          <a:noFill/>
        </a:ln>
        <a:effectLst/>
      </dsp:spPr>
      <dsp:style>
        <a:lnRef idx="0">
          <a:scrgbClr r="0" g="0" b="0"/>
        </a:lnRef>
        <a:fillRef idx="1">
          <a:scrgbClr r="0" g="0" b="0"/>
        </a:fillRef>
        <a:effectRef idx="0">
          <a:scrgbClr r="0" g="0" b="0"/>
        </a:effectRef>
        <a:fontRef idx="minor">
          <a:schemeClr val="lt1"/>
        </a:fontRef>
      </dsp:style>
    </dsp:sp>
    <dsp:sp modelId="{33F99AA4-CFE3-47BD-9E39-790C04F1FDF2}">
      <dsp:nvSpPr>
        <dsp:cNvPr id="0" name=""/>
        <dsp:cNvSpPr/>
      </dsp:nvSpPr>
      <dsp:spPr>
        <a:xfrm>
          <a:off x="5791616" y="595336"/>
          <a:ext cx="954116" cy="874602"/>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baseline="0" dirty="0">
              <a:solidFill>
                <a:srgbClr val="92D050"/>
              </a:solidFill>
              <a:latin typeface="Calibri" panose="020F0502020204030204"/>
              <a:ea typeface="+mn-ea"/>
              <a:cs typeface="+mn-cs"/>
            </a:rPr>
            <a:t>External Quality Review (EQR)</a:t>
          </a:r>
        </a:p>
      </dsp:txBody>
      <dsp:txXfrm>
        <a:off x="5817232" y="620952"/>
        <a:ext cx="902884" cy="823370"/>
      </dsp:txXfrm>
    </dsp:sp>
    <dsp:sp modelId="{48A08462-6D54-43EF-881C-B8B69AFD19C7}">
      <dsp:nvSpPr>
        <dsp:cNvPr id="0" name=""/>
        <dsp:cNvSpPr/>
      </dsp:nvSpPr>
      <dsp:spPr>
        <a:xfrm rot="19628735">
          <a:off x="4628788" y="2513589"/>
          <a:ext cx="2859870" cy="368014"/>
        </a:xfrm>
        <a:prstGeom prst="leftArrow">
          <a:avLst>
            <a:gd name="adj1" fmla="val 60000"/>
            <a:gd name="adj2" fmla="val 50000"/>
          </a:avLst>
        </a:prstGeom>
        <a:solidFill>
          <a:srgbClr val="52AEE6"/>
        </a:solidFill>
        <a:ln>
          <a:noFill/>
        </a:ln>
        <a:effectLst/>
      </dsp:spPr>
      <dsp:style>
        <a:lnRef idx="0">
          <a:scrgbClr r="0" g="0" b="0"/>
        </a:lnRef>
        <a:fillRef idx="1">
          <a:scrgbClr r="0" g="0" b="0"/>
        </a:fillRef>
        <a:effectRef idx="0">
          <a:scrgbClr r="0" g="0" b="0"/>
        </a:effectRef>
        <a:fontRef idx="minor">
          <a:schemeClr val="lt1"/>
        </a:fontRef>
      </dsp:style>
    </dsp:sp>
    <dsp:sp modelId="{15DAC5EF-22D0-4174-9360-D45480A13E57}">
      <dsp:nvSpPr>
        <dsp:cNvPr id="0" name=""/>
        <dsp:cNvSpPr/>
      </dsp:nvSpPr>
      <dsp:spPr>
        <a:xfrm>
          <a:off x="6683935" y="1484546"/>
          <a:ext cx="1152015" cy="874602"/>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baseline="0" dirty="0">
              <a:solidFill>
                <a:srgbClr val="92D050"/>
              </a:solidFill>
              <a:latin typeface="Calibri" panose="020F0502020204030204"/>
              <a:ea typeface="+mn-ea"/>
              <a:cs typeface="+mn-cs"/>
            </a:rPr>
            <a:t>Performance Improvement Projects (PIP)</a:t>
          </a:r>
        </a:p>
      </dsp:txBody>
      <dsp:txXfrm>
        <a:off x="6709551" y="1510162"/>
        <a:ext cx="1100783" cy="823370"/>
      </dsp:txXfrm>
    </dsp:sp>
    <dsp:sp modelId="{8B12A27C-F02E-4A4C-95CF-16BFA65085F3}">
      <dsp:nvSpPr>
        <dsp:cNvPr id="0" name=""/>
        <dsp:cNvSpPr/>
      </dsp:nvSpPr>
      <dsp:spPr>
        <a:xfrm rot="20613322">
          <a:off x="4891647" y="3113243"/>
          <a:ext cx="2745743" cy="368014"/>
        </a:xfrm>
        <a:prstGeom prst="leftArrow">
          <a:avLst>
            <a:gd name="adj1" fmla="val 60000"/>
            <a:gd name="adj2" fmla="val 50000"/>
          </a:avLst>
        </a:prstGeom>
        <a:solidFill>
          <a:srgbClr val="52AEE6"/>
        </a:solidFill>
        <a:ln>
          <a:noFill/>
        </a:ln>
        <a:effectLst/>
      </dsp:spPr>
      <dsp:style>
        <a:lnRef idx="0">
          <a:scrgbClr r="0" g="0" b="0"/>
        </a:lnRef>
        <a:fillRef idx="1">
          <a:scrgbClr r="0" g="0" b="0"/>
        </a:fillRef>
        <a:effectRef idx="0">
          <a:scrgbClr r="0" g="0" b="0"/>
        </a:effectRef>
        <a:fontRef idx="minor">
          <a:schemeClr val="lt1"/>
        </a:fontRef>
      </dsp:style>
    </dsp:sp>
    <dsp:sp modelId="{22760C80-CBB6-49FC-8E02-A4775265B249}">
      <dsp:nvSpPr>
        <dsp:cNvPr id="0" name=""/>
        <dsp:cNvSpPr/>
      </dsp:nvSpPr>
      <dsp:spPr>
        <a:xfrm>
          <a:off x="7064420" y="2471305"/>
          <a:ext cx="1033622" cy="874602"/>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92D050"/>
              </a:solidFill>
              <a:latin typeface="Calibri" panose="020F0502020204030204"/>
              <a:ea typeface="+mn-ea"/>
              <a:cs typeface="+mn-cs"/>
            </a:rPr>
            <a:t>Value-based Payment (future)</a:t>
          </a:r>
        </a:p>
      </dsp:txBody>
      <dsp:txXfrm>
        <a:off x="7090036" y="2496921"/>
        <a:ext cx="982390" cy="823370"/>
      </dsp:txXfrm>
    </dsp:sp>
    <dsp:sp modelId="{96383A59-54F2-4E6E-8111-8372EA75F334}">
      <dsp:nvSpPr>
        <dsp:cNvPr id="0" name=""/>
        <dsp:cNvSpPr/>
      </dsp:nvSpPr>
      <dsp:spPr>
        <a:xfrm>
          <a:off x="4981318" y="3729900"/>
          <a:ext cx="2755436" cy="368014"/>
        </a:xfrm>
        <a:prstGeom prst="leftArrow">
          <a:avLst>
            <a:gd name="adj1" fmla="val 60000"/>
            <a:gd name="adj2" fmla="val 50000"/>
          </a:avLst>
        </a:prstGeom>
        <a:solidFill>
          <a:srgbClr val="52AEE6"/>
        </a:solidFill>
        <a:ln>
          <a:noFill/>
        </a:ln>
        <a:effectLst/>
      </dsp:spPr>
      <dsp:style>
        <a:lnRef idx="0">
          <a:scrgbClr r="0" g="0" b="0"/>
        </a:lnRef>
        <a:fillRef idx="1">
          <a:scrgbClr r="0" g="0" b="0"/>
        </a:fillRef>
        <a:effectRef idx="0">
          <a:scrgbClr r="0" g="0" b="0"/>
        </a:effectRef>
        <a:fontRef idx="minor">
          <a:schemeClr val="lt1"/>
        </a:fontRef>
      </dsp:style>
    </dsp:sp>
    <dsp:sp modelId="{39038C54-A8AE-4D2A-A3AB-E3916A30557D}">
      <dsp:nvSpPr>
        <dsp:cNvPr id="0" name=""/>
        <dsp:cNvSpPr/>
      </dsp:nvSpPr>
      <dsp:spPr>
        <a:xfrm>
          <a:off x="7152115" y="3476606"/>
          <a:ext cx="1169279" cy="874602"/>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a:glow rad="635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92D050"/>
              </a:solidFill>
              <a:latin typeface="Calibri" panose="020F0502020204030204"/>
              <a:ea typeface="+mn-ea"/>
              <a:cs typeface="+mn-cs"/>
            </a:rPr>
            <a:t>Independent Evaluation</a:t>
          </a:r>
        </a:p>
      </dsp:txBody>
      <dsp:txXfrm>
        <a:off x="7177731" y="3502222"/>
        <a:ext cx="1118047" cy="8233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0.0382</cdr:x>
      <cdr:y>0.3379</cdr:y>
    </cdr:from>
    <cdr:to>
      <cdr:x>0.08265</cdr:x>
      <cdr:y>0.7722</cdr:y>
    </cdr:to>
    <cdr:sp macro="" textlink="">
      <cdr:nvSpPr>
        <cdr:cNvPr id="2" name="TextBox 1">
          <a:extLst xmlns:a="http://schemas.openxmlformats.org/drawingml/2006/main">
            <a:ext uri="{FF2B5EF4-FFF2-40B4-BE49-F238E27FC236}">
              <a16:creationId xmlns:a16="http://schemas.microsoft.com/office/drawing/2014/main" id="{E3EB4689-56C6-4860-9998-1EB28C8187FE}"/>
            </a:ext>
          </a:extLst>
        </cdr:cNvPr>
        <cdr:cNvSpPr txBox="1"/>
      </cdr:nvSpPr>
      <cdr:spPr>
        <a:xfrm xmlns:a="http://schemas.openxmlformats.org/drawingml/2006/main" rot="16200000">
          <a:off x="-411491" y="1656255"/>
          <a:ext cx="1375477" cy="2032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500" baseline="0" dirty="0"/>
            <a:t>% with most positive response</a:t>
          </a:r>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CFCE6A3-6C4A-4060-A694-462B5019338F}" type="datetimeFigureOut">
              <a:rPr lang="en-US" smtClean="0"/>
              <a:t>5/6/2019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D3DDA46-D67A-4F9A-8C33-B413BBCB5072}" type="slidenum">
              <a:rPr lang="en-US" smtClean="0"/>
              <a:t>‹#›</a:t>
            </a:fld>
            <a:endParaRPr lang="en-US" dirty="0"/>
          </a:p>
        </p:txBody>
      </p:sp>
    </p:spTree>
    <p:extLst>
      <p:ext uri="{BB962C8B-B14F-4D97-AF65-F5344CB8AC3E}">
        <p14:creationId xmlns:p14="http://schemas.microsoft.com/office/powerpoint/2010/main" val="3663565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DDA46-D67A-4F9A-8C33-B413BBCB5072}" type="slidenum">
              <a:rPr lang="en-US" smtClean="0"/>
              <a:t>41</a:t>
            </a:fld>
            <a:endParaRPr lang="en-US" dirty="0"/>
          </a:p>
        </p:txBody>
      </p:sp>
    </p:spTree>
    <p:extLst>
      <p:ext uri="{BB962C8B-B14F-4D97-AF65-F5344CB8AC3E}">
        <p14:creationId xmlns:p14="http://schemas.microsoft.com/office/powerpoint/2010/main" val="4194830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5F925-4CBB-496D-8089-201616F34CB4}"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4276025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pPr marL="0" marR="0" lvl="0" indent="0" algn="r" defTabSz="906902" rtl="0" eaLnBrk="1" fontAlgn="auto" latinLnBrk="0" hangingPunct="1">
              <a:lnSpc>
                <a:spcPct val="100000"/>
              </a:lnSpc>
              <a:spcBef>
                <a:spcPts val="0"/>
              </a:spcBef>
              <a:spcAft>
                <a:spcPts val="0"/>
              </a:spcAft>
              <a:buClrTx/>
              <a:buSzTx/>
              <a:buFontTx/>
              <a:buNone/>
              <a:tabLst/>
              <a:defRPr/>
            </a:pPr>
            <a:fld id="{1C10A93D-C831-4F17-8034-B86AC0FD9035}" type="slidenum">
              <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rPr>
              <a:pPr marL="0" marR="0" lvl="0" indent="0" algn="r" defTabSz="906902"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64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D364CE-6072-45CB-A2AE-C0A724A42E99}" type="slidenum">
              <a:rPr lang="en-US" smtClean="0"/>
              <a:t>45</a:t>
            </a:fld>
            <a:endParaRPr lang="en-US"/>
          </a:p>
        </p:txBody>
      </p:sp>
    </p:spTree>
    <p:extLst>
      <p:ext uri="{BB962C8B-B14F-4D97-AF65-F5344CB8AC3E}">
        <p14:creationId xmlns:p14="http://schemas.microsoft.com/office/powerpoint/2010/main" val="3990604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all five component items for the two composites addressing experiences with service coordination and service choice.  </a:t>
            </a:r>
          </a:p>
          <a:p>
            <a:endParaRPr lang="en-US" dirty="0"/>
          </a:p>
          <a:p>
            <a:r>
              <a:rPr lang="en-US" sz="1100" b="1" dirty="0"/>
              <a:t>Results are reported as “Scores”</a:t>
            </a:r>
          </a:p>
          <a:p>
            <a:pPr marL="171450" indent="-171450">
              <a:lnSpc>
                <a:spcPct val="100000"/>
              </a:lnSpc>
              <a:buFont typeface="Arial" panose="020B0604020202020204" pitchFamily="34" charset="0"/>
              <a:buChar char="•"/>
            </a:pPr>
            <a:r>
              <a:rPr lang="en-US" sz="1100" dirty="0"/>
              <a:t>Percentage of respondents selecting the </a:t>
            </a:r>
            <a:r>
              <a:rPr lang="en-US" sz="1100" u="sng" dirty="0"/>
              <a:t>most positive category</a:t>
            </a:r>
            <a:r>
              <a:rPr lang="en-US" sz="1100" dirty="0"/>
              <a:t>(s) of responses for a specific question</a:t>
            </a:r>
          </a:p>
          <a:p>
            <a:pPr marL="171450" indent="-171450">
              <a:lnSpc>
                <a:spcPct val="100000"/>
              </a:lnSpc>
              <a:buFont typeface="Arial" panose="020B0604020202020204" pitchFamily="34" charset="0"/>
              <a:buChar char="•"/>
            </a:pPr>
            <a:r>
              <a:rPr lang="en-US" sz="1100" dirty="0"/>
              <a:t>Definition of the most positive response category(s) follows CMS instruction for analyzing the HCBS CAHPS Survey, i.e., the core survey and the employment supplement</a:t>
            </a:r>
          </a:p>
          <a:p>
            <a:endParaRPr lang="en-US" sz="1100" b="1" dirty="0"/>
          </a:p>
          <a:p>
            <a:r>
              <a:rPr lang="en-US" sz="1100" b="1" dirty="0"/>
              <a:t>HCBS CAHPS response categories that are counted as “Most Positive”</a:t>
            </a:r>
          </a:p>
          <a:p>
            <a:pPr marL="171450" indent="-171450">
              <a:lnSpc>
                <a:spcPct val="100000"/>
              </a:lnSpc>
              <a:buFont typeface="Arial" panose="020B0604020202020204" pitchFamily="34" charset="0"/>
              <a:buChar char="•"/>
            </a:pPr>
            <a:r>
              <a:rPr lang="en-US" sz="1100" dirty="0"/>
              <a:t>“Yes” for Yes/No items</a:t>
            </a:r>
          </a:p>
          <a:p>
            <a:pPr marL="171450" indent="-171450">
              <a:lnSpc>
                <a:spcPct val="100000"/>
              </a:lnSpc>
              <a:buFont typeface="Arial" panose="020B0604020202020204" pitchFamily="34" charset="0"/>
              <a:buChar char="•"/>
            </a:pPr>
            <a:r>
              <a:rPr lang="en-US" sz="1100" dirty="0"/>
              <a:t>“Always” for Always/Usually/Sometimes/Never items </a:t>
            </a:r>
          </a:p>
          <a:p>
            <a:pPr marL="171450" indent="-171450">
              <a:lnSpc>
                <a:spcPct val="100000"/>
              </a:lnSpc>
              <a:buFont typeface="Arial" panose="020B0604020202020204" pitchFamily="34" charset="0"/>
              <a:buChar char="•"/>
            </a:pPr>
            <a:r>
              <a:rPr lang="en-US" sz="1100" dirty="0"/>
              <a:t>“Mostly Yes” for Mostly Yes/Mostly No items (alternate response)</a:t>
            </a:r>
          </a:p>
          <a:p>
            <a:pPr marL="171450" indent="-171450">
              <a:lnSpc>
                <a:spcPct val="100000"/>
              </a:lnSpc>
              <a:buFont typeface="Arial" panose="020B0604020202020204" pitchFamily="34" charset="0"/>
              <a:buChar char="•"/>
            </a:pPr>
            <a:r>
              <a:rPr lang="en-US" sz="1100" dirty="0"/>
              <a:t>“9” and “10” for ratings from 0 to 10</a:t>
            </a:r>
          </a:p>
          <a:p>
            <a:pPr marL="171450" indent="-171450">
              <a:lnSpc>
                <a:spcPct val="100000"/>
              </a:lnSpc>
              <a:buFont typeface="Arial" panose="020B0604020202020204" pitchFamily="34" charset="0"/>
              <a:buChar char="•"/>
            </a:pPr>
            <a:r>
              <a:rPr lang="en-US" sz="1100" dirty="0"/>
              <a:t>“Excellent” for Excellent/Very good/Good/Fair/Poor items (alternate response)</a:t>
            </a:r>
          </a:p>
          <a:p>
            <a:pPr marL="171450" indent="-171450">
              <a:lnSpc>
                <a:spcPct val="100000"/>
              </a:lnSpc>
              <a:buFont typeface="Arial" panose="020B0604020202020204" pitchFamily="34" charset="0"/>
              <a:buChar char="•"/>
            </a:pPr>
            <a:r>
              <a:rPr lang="en-US" sz="1100" dirty="0"/>
              <a:t>“Definitely Yes” for Definitely Yes/Probably Yes/Probably No/Definitely No items</a:t>
            </a:r>
          </a:p>
          <a:p>
            <a:endParaRPr lang="en-US" dirty="0"/>
          </a:p>
        </p:txBody>
      </p:sp>
      <p:sp>
        <p:nvSpPr>
          <p:cNvPr id="4" name="Slide Number Placeholder 3"/>
          <p:cNvSpPr>
            <a:spLocks noGrp="1"/>
          </p:cNvSpPr>
          <p:nvPr>
            <p:ph type="sldNum" sz="quarter" idx="10"/>
          </p:nvPr>
        </p:nvSpPr>
        <p:spPr/>
        <p:txBody>
          <a:bodyPr/>
          <a:lstStyle/>
          <a:p>
            <a:pPr defTabSz="931774"/>
            <a:fld id="{096E3095-98F5-46AC-9EEE-5954F3AD394E}" type="slidenum">
              <a:rPr lang="en-US">
                <a:solidFill>
                  <a:prstClr val="black"/>
                </a:solidFill>
                <a:latin typeface="Calibri" panose="020F0502020204030204"/>
              </a:rPr>
              <a:pPr defTabSz="931774"/>
              <a:t>47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99376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087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F807F6-5BFC-4245-AA50-1EC3F7110788}" type="datetime1">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09144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BC316-66ED-4EEA-9909-E0690F0E740D}" type="datetime1">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45507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B686A-3306-4E3B-989F-5883D184EB56}" type="datetime1">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91638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470A7D-CDF9-442C-8E2F-1B0D8CABE127}" type="datetime1">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440612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20DC1-95D6-4981-B9CE-6B4ACF6A561C}" type="datetime1">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476761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9651CF-1C97-4434-A00D-1F61A770324A}" type="datetime1">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239340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2B0D65-1C30-4DA6-8D27-BB6753020948}" type="datetime1">
              <a:rPr lang="en-US" smtClean="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745445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0EF63E-52E7-44CF-A46D-F87A880C06F8}" type="datetime1">
              <a:rPr lang="en-US" smtClean="0"/>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48208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D3AAC0-A848-4669-BDC0-67E9516B1B53}" type="datetime1">
              <a:rPr lang="en-US" smtClean="0"/>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169839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4E8D7-08F0-4211-B528-F77B30AAF6ED}" type="datetime1">
              <a:rPr lang="en-US" smtClean="0"/>
              <a:t>5/6/2019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578936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002898-8914-4503-9CD3-9C49AF08CE15}" type="datetime1">
              <a:rPr lang="en-US" smtClean="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47754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576AB7-D098-493B-AB6B-8F44560FFE65}" type="datetime1">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512366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4E34B1-D8DE-4CCB-BA4D-E3B7454CB62B}" type="datetime1">
              <a:rPr lang="en-US" smtClean="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924601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C48A1F-3108-4358-B125-B5BEAFAED19D}" type="datetime1">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843087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D08E18-E129-4CD5-BF03-FF5A15371EA3}" type="datetime1">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388812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BC504A-37E1-485A-8743-D99BD77768C4}" type="datetime1">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258088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C64872-133B-4FA9-88BD-791B09B8053E}" type="datetime1">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262906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086AEC-4BC4-4769-8BDA-C8DA1E624232}" type="datetime1">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153875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F8A80D-C243-4325-8D31-EBA31CE91B3D}" type="datetime1">
              <a:rPr lang="en-US" smtClean="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709200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CB4C72-E7C3-432F-A699-743214C9EB5B}" type="datetime1">
              <a:rPr lang="en-US" smtClean="0"/>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545092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3231D-58C3-4141-A74B-B62FBA93F16D}" type="datetime1">
              <a:rPr lang="en-US" smtClean="0"/>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64792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3E3D0-8F87-4845-8377-10343F446D59}" type="datetime1">
              <a:rPr lang="en-US" smtClean="0"/>
              <a:t>5/6/2019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509518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9A2F7C-870E-43BE-A29C-E30D83D2BE6A}" type="datetime1">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430277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0DAC7B-B064-4BDB-BCCA-9B5C34AF1804}" type="datetime1">
              <a:rPr lang="en-US" smtClean="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00511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364EC6-A650-4F90-B465-547DFAB94B20}" type="datetime1">
              <a:rPr lang="en-US" smtClean="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088470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2F4355-22D0-4B3B-999D-5F29319166B8}" type="datetime1">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41474291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3B4D7-F2B0-40BA-90EA-7C2A0579EEF0}" type="datetime1">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074756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A98163-10D4-40E0-B2F8-1175D35E5E0A}" type="datetime1">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3268765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31EB00-1B6D-41C5-B2CA-B51D4FC9FD5E}" type="datetime1">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4074140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A857FB-31DB-4520-ADAA-FA12CAB3C855}" type="datetime1">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26542308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385A5F-60BB-48BC-8466-95E7E09B7F7E}" type="datetime1">
              <a:rPr lang="en-US" smtClean="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1842689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E16080-884F-4A74-A3F7-8FA9154869DF}" type="datetime1">
              <a:rPr lang="en-US" smtClean="0"/>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18702954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B0C4DA-06A1-47E0-A26C-DD5ED790BE0F}" type="datetime1">
              <a:rPr lang="en-US" smtClean="0"/>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325156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525014-0117-4AC6-B57C-E49C7CF4715B}" type="datetime1">
              <a:rPr lang="en-US" smtClean="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0416020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A000C-8C70-4802-8FDD-BB5472691682}" type="datetime1">
              <a:rPr lang="en-US" smtClean="0"/>
              <a:t>5/6/2019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6058982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DE82AF-0D45-4AAC-9F6E-55071A717C94}" type="datetime1">
              <a:rPr lang="en-US" smtClean="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2643147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AFDBC7-4E42-43B8-B366-7BB9C9726CD0}" type="datetime1">
              <a:rPr lang="en-US" smtClean="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2519564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1415B2-24F0-4996-A844-85989D091128}" type="datetime1">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13757171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D5C5F-5006-4285-AC58-5744840775F4}" type="datetime1">
              <a:rPr lang="en-US" smtClean="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D3E898-611C-4017-92F8-F5698CA6AA1E}" type="slidenum">
              <a:rPr lang="en-US" smtClean="0"/>
              <a:t>‹#›</a:t>
            </a:fld>
            <a:endParaRPr lang="en-US" dirty="0"/>
          </a:p>
        </p:txBody>
      </p:sp>
    </p:spTree>
    <p:extLst>
      <p:ext uri="{BB962C8B-B14F-4D97-AF65-F5344CB8AC3E}">
        <p14:creationId xmlns:p14="http://schemas.microsoft.com/office/powerpoint/2010/main" val="294683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8FEFB1-F460-4FC7-AF19-4CA5531AAC97}" type="datetime1">
              <a:rPr lang="en-US" smtClean="0"/>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57038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102B34-9351-4B27-B129-0A4505250363}" type="datetime1">
              <a:rPr lang="en-US" smtClean="0"/>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24839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B01E1-8F07-47F0-AA1A-B9CEDE60FB98}" type="datetime1">
              <a:rPr lang="en-US" smtClean="0"/>
              <a:t>5/6/2019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415044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7868F2-94B6-46FE-A98F-D366DAE526B7}" type="datetime1">
              <a:rPr lang="en-US" smtClean="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95694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4B55BA-6A72-41B8-8021-77EC74B1C016}" type="datetime1">
              <a:rPr lang="en-US" smtClean="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79922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92098-3CC3-49D1-9E9C-012B45EADE3C}" type="datetime1">
              <a:rPr lang="en-US" smtClean="0"/>
              <a:t>5/6/2019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17378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EB908-D14B-4B79-9273-27B0AA618532}" type="slidenum">
              <a:rPr lang="en-US" smtClean="0"/>
              <a:t>‹#›</a:t>
            </a:fld>
            <a:endParaRPr lang="en-US" dirty="0"/>
          </a:p>
        </p:txBody>
      </p:sp>
    </p:spTree>
    <p:extLst>
      <p:ext uri="{BB962C8B-B14F-4D97-AF65-F5344CB8AC3E}">
        <p14:creationId xmlns:p14="http://schemas.microsoft.com/office/powerpoint/2010/main" val="238399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05C1B-CE84-492E-8B2B-DE6427BB862F}" type="datetime1">
              <a:rPr lang="en-US" smtClean="0"/>
              <a:t>5/6/2019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27379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EB908-D14B-4B79-9273-27B0AA618532}" type="slidenum">
              <a:rPr lang="en-US" smtClean="0"/>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8" name="Rectangle 7"/>
          <p:cNvSpPr/>
          <p:nvPr userDrawn="1"/>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Rectangle 8"/>
          <p:cNvSpPr/>
          <p:nvPr userDrawn="1"/>
        </p:nvSpPr>
        <p:spPr>
          <a:xfrm>
            <a:off x="0" y="619126"/>
            <a:ext cx="276225"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5189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A34BA-BFD6-48D4-B8FA-E33B76DDE3B4}" type="datetime1">
              <a:rPr lang="en-US" smtClean="0"/>
              <a:t>5/6/2019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EB908-D14B-4B79-9273-27B0AA618532}" type="slidenum">
              <a:rPr lang="en-US" smtClean="0"/>
              <a:t>‹#›</a:t>
            </a:fld>
            <a:endParaRPr lang="en-US" dirty="0"/>
          </a:p>
        </p:txBody>
      </p:sp>
    </p:spTree>
    <p:extLst>
      <p:ext uri="{BB962C8B-B14F-4D97-AF65-F5344CB8AC3E}">
        <p14:creationId xmlns:p14="http://schemas.microsoft.com/office/powerpoint/2010/main" val="15601885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BEC1C2-42B7-4537-A652-B7BB4C7BD826}" type="datetime1">
              <a:rPr lang="en-US" smtClean="0"/>
              <a:t>5/6/2019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3E898-611C-4017-92F8-F5698CA6AA1E}" type="slidenum">
              <a:rPr lang="en-US" smtClean="0"/>
              <a:t>‹#›</a:t>
            </a:fld>
            <a:endParaRPr lang="en-US" dirty="0"/>
          </a:p>
        </p:txBody>
      </p:sp>
    </p:spTree>
    <p:extLst>
      <p:ext uri="{BB962C8B-B14F-4D97-AF65-F5344CB8AC3E}">
        <p14:creationId xmlns:p14="http://schemas.microsoft.com/office/powerpoint/2010/main" val="23179319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www.upmchealthplan.com/chc"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pahealthwellness.com/" TargetMode="External"/><Relationship Id="rId5" Type="http://schemas.openxmlformats.org/officeDocument/2006/relationships/image" Target="../media/image10.png"/><Relationship Id="rId4" Type="http://schemas.openxmlformats.org/officeDocument/2006/relationships/image" Target="../media/image9.tiff"/></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enrollchc.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enrollchc.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dhs.pa.gov/communitypartners/informationforadvocatesandstakeholders/mltss" TargetMode="External"/><Relationship Id="rId5" Type="http://schemas.openxmlformats.org/officeDocument/2006/relationships/hyperlink" Target="http://www.healthchoices.pa.gov/" TargetMode="External"/><Relationship Id="rId4" Type="http://schemas.openxmlformats.org/officeDocument/2006/relationships/hyperlink" Target="http://listserv.dpw.state.pa.us/oltl-community-healthchoices.html"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14"/>
            <a:ext cx="12192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59" y="449705"/>
            <a:ext cx="5851282" cy="168943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2075" y="5680535"/>
            <a:ext cx="1847850" cy="933450"/>
          </a:xfrm>
          <a:prstGeom prst="rect">
            <a:avLst/>
          </a:prstGeom>
        </p:spPr>
      </p:pic>
      <p:sp>
        <p:nvSpPr>
          <p:cNvPr id="8" name="TextBox 7"/>
          <p:cNvSpPr txBox="1"/>
          <p:nvPr/>
        </p:nvSpPr>
        <p:spPr>
          <a:xfrm>
            <a:off x="3141784" y="2234216"/>
            <a:ext cx="5851282" cy="461665"/>
          </a:xfrm>
          <a:prstGeom prst="rect">
            <a:avLst/>
          </a:prstGeom>
          <a:noFill/>
        </p:spPr>
        <p:txBody>
          <a:bodyPr wrap="square" rtlCol="0">
            <a:spAutoFit/>
          </a:bodyPr>
          <a:lstStyle/>
          <a:p>
            <a:pPr algn="ctr"/>
            <a:r>
              <a:rPr lang="en-US" sz="2400" dirty="0">
                <a:solidFill>
                  <a:schemeClr val="bg1"/>
                </a:solidFill>
                <a:latin typeface="Arial Black" panose="020B0A04020102020204" pitchFamily="34" charset="0"/>
              </a:rPr>
              <a:t>O    V    E    R    V    I    E    W </a:t>
            </a:r>
          </a:p>
        </p:txBody>
      </p:sp>
      <p:cxnSp>
        <p:nvCxnSpPr>
          <p:cNvPr id="10" name="Straight Connector 9"/>
          <p:cNvCxnSpPr/>
          <p:nvPr/>
        </p:nvCxnSpPr>
        <p:spPr>
          <a:xfrm flipH="1">
            <a:off x="282633"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72919"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85EB908-D14B-4B79-9273-27B0AA618532}" type="slidenum">
              <a:rPr lang="en-US" smtClean="0"/>
              <a:t>1</a:t>
            </a:fld>
            <a:endParaRPr lang="en-US" dirty="0"/>
          </a:p>
        </p:txBody>
      </p:sp>
    </p:spTree>
    <p:extLst>
      <p:ext uri="{BB962C8B-B14F-4D97-AF65-F5344CB8AC3E}">
        <p14:creationId xmlns:p14="http://schemas.microsoft.com/office/powerpoint/2010/main" val="2803847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470463708"/>
              </p:ext>
            </p:extLst>
          </p:nvPr>
        </p:nvGraphicFramePr>
        <p:xfrm>
          <a:off x="1809758" y="782404"/>
          <a:ext cx="10718930" cy="5773706"/>
        </p:xfrm>
        <a:graphic>
          <a:graphicData uri="http://schemas.openxmlformats.org/drawingml/2006/chart">
            <c:chart xmlns:c="http://schemas.openxmlformats.org/drawingml/2006/chart" xmlns:r="http://schemas.openxmlformats.org/officeDocument/2006/relationships" r:id="rId2"/>
          </a:graphicData>
        </a:graphic>
      </p:graphicFrame>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34" name="Rectangle 33"/>
          <p:cNvSpPr/>
          <p:nvPr/>
        </p:nvSpPr>
        <p:spPr>
          <a:xfrm>
            <a:off x="2400300" y="6573065"/>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Content Placeholder 2"/>
          <p:cNvSpPr>
            <a:spLocks noGrp="1"/>
          </p:cNvSpPr>
          <p:nvPr>
            <p:ph sz="quarter" idx="4294967295"/>
          </p:nvPr>
        </p:nvSpPr>
        <p:spPr>
          <a:xfrm>
            <a:off x="4834045" y="3055570"/>
            <a:ext cx="4347777" cy="719513"/>
          </a:xfrm>
          <a:prstGeom prst="rect">
            <a:avLst/>
          </a:prstGeom>
        </p:spPr>
        <p:txBody>
          <a:bodyPr>
            <a:noAutofit/>
          </a:bodyPr>
          <a:lstStyle/>
          <a:p>
            <a:pPr marL="0" indent="0" algn="ctr">
              <a:lnSpc>
                <a:spcPts val="4000"/>
              </a:lnSpc>
              <a:buNone/>
            </a:pPr>
            <a:r>
              <a:rPr lang="en-US" sz="6600" b="1" spc="-300" dirty="0">
                <a:solidFill>
                  <a:schemeClr val="tx1">
                    <a:lumMod val="95000"/>
                    <a:lumOff val="5000"/>
                  </a:schemeClr>
                </a:solidFill>
                <a:latin typeface="Arial Black" panose="020B0A04020102020204" pitchFamily="34" charset="0"/>
              </a:rPr>
              <a:t>27,730</a:t>
            </a:r>
          </a:p>
          <a:p>
            <a:pPr marL="0" indent="0" algn="ctr">
              <a:lnSpc>
                <a:spcPts val="2500"/>
              </a:lnSpc>
              <a:buNone/>
            </a:pPr>
            <a:r>
              <a:rPr lang="en-US" sz="2400" b="1" dirty="0">
                <a:solidFill>
                  <a:srgbClr val="002060"/>
                </a:solidFill>
                <a:latin typeface="Arial Black" panose="020B0A04020102020204" pitchFamily="34" charset="0"/>
              </a:rPr>
              <a:t> CHC POPULATION</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sp>
        <p:nvSpPr>
          <p:cNvPr id="7" name="TextBox 6"/>
          <p:cNvSpPr txBox="1"/>
          <p:nvPr/>
        </p:nvSpPr>
        <p:spPr>
          <a:xfrm>
            <a:off x="2437429" y="2217293"/>
            <a:ext cx="1732930" cy="1169551"/>
          </a:xfrm>
          <a:prstGeom prst="rect">
            <a:avLst/>
          </a:prstGeom>
          <a:noFill/>
        </p:spPr>
        <p:txBody>
          <a:bodyPr wrap="square" rtlCol="0">
            <a:spAutoFit/>
          </a:bodyPr>
          <a:lstStyle/>
          <a:p>
            <a:r>
              <a:rPr lang="en-US" sz="2400" dirty="0">
                <a:solidFill>
                  <a:srgbClr val="B4C7E7"/>
                </a:solidFill>
                <a:latin typeface="Arial Black" panose="020B0A04020102020204" pitchFamily="34" charset="0"/>
              </a:rPr>
              <a:t>68%</a:t>
            </a:r>
          </a:p>
          <a:p>
            <a:r>
              <a:rPr lang="en-US" sz="2800" dirty="0">
                <a:latin typeface="Arial Black" panose="020B0A04020102020204" pitchFamily="34" charset="0"/>
              </a:rPr>
              <a:t>18,737</a:t>
            </a:r>
          </a:p>
          <a:p>
            <a:r>
              <a:rPr lang="en-US" dirty="0">
                <a:latin typeface="+mj-lt"/>
              </a:rPr>
              <a:t>NFI Duals</a:t>
            </a:r>
          </a:p>
        </p:txBody>
      </p:sp>
      <p:sp>
        <p:nvSpPr>
          <p:cNvPr id="21" name="TextBox 20"/>
          <p:cNvSpPr txBox="1"/>
          <p:nvPr/>
        </p:nvSpPr>
        <p:spPr>
          <a:xfrm>
            <a:off x="10052022" y="440449"/>
            <a:ext cx="1732930" cy="1723549"/>
          </a:xfrm>
          <a:prstGeom prst="rect">
            <a:avLst/>
          </a:prstGeom>
          <a:noFill/>
        </p:spPr>
        <p:txBody>
          <a:bodyPr wrap="square" rtlCol="0">
            <a:spAutoFit/>
          </a:bodyPr>
          <a:lstStyle/>
          <a:p>
            <a:pPr algn="r"/>
            <a:r>
              <a:rPr lang="en-US" sz="2400" dirty="0">
                <a:solidFill>
                  <a:srgbClr val="4C84B6"/>
                </a:solidFill>
                <a:latin typeface="Arial Black" panose="020B0A04020102020204" pitchFamily="34" charset="0"/>
              </a:rPr>
              <a:t>15%</a:t>
            </a:r>
          </a:p>
          <a:p>
            <a:pPr algn="r"/>
            <a:r>
              <a:rPr lang="en-US" sz="2800" dirty="0">
                <a:latin typeface="Arial Black" panose="020B0A04020102020204" pitchFamily="34" charset="0"/>
              </a:rPr>
              <a:t>4,053</a:t>
            </a:r>
          </a:p>
          <a:p>
            <a:pPr algn="r"/>
            <a:r>
              <a:rPr lang="en-US" dirty="0"/>
              <a:t>Duals in Nursing Facilities</a:t>
            </a:r>
          </a:p>
          <a:p>
            <a:pPr algn="r"/>
            <a:endParaRPr lang="en-US" dirty="0">
              <a:latin typeface="+mj-lt"/>
            </a:endParaRPr>
          </a:p>
        </p:txBody>
      </p:sp>
      <p:sp>
        <p:nvSpPr>
          <p:cNvPr id="22" name="TextBox 21"/>
          <p:cNvSpPr txBox="1"/>
          <p:nvPr/>
        </p:nvSpPr>
        <p:spPr>
          <a:xfrm>
            <a:off x="3384375" y="832043"/>
            <a:ext cx="1732930" cy="1169551"/>
          </a:xfrm>
          <a:prstGeom prst="rect">
            <a:avLst/>
          </a:prstGeom>
          <a:noFill/>
        </p:spPr>
        <p:txBody>
          <a:bodyPr wrap="square" rtlCol="0">
            <a:spAutoFit/>
          </a:bodyPr>
          <a:lstStyle/>
          <a:p>
            <a:r>
              <a:rPr lang="en-US" sz="2400" dirty="0">
                <a:solidFill>
                  <a:srgbClr val="41719C"/>
                </a:solidFill>
                <a:latin typeface="Arial Black" panose="020B0A04020102020204" pitchFamily="34" charset="0"/>
              </a:rPr>
              <a:t>13%</a:t>
            </a:r>
          </a:p>
          <a:p>
            <a:r>
              <a:rPr lang="en-US" sz="2800" dirty="0">
                <a:latin typeface="Arial Black" panose="020B0A04020102020204" pitchFamily="34" charset="0"/>
              </a:rPr>
              <a:t>3,671</a:t>
            </a:r>
          </a:p>
          <a:p>
            <a:r>
              <a:rPr lang="en-US" dirty="0"/>
              <a:t>Duals in Waivers</a:t>
            </a:r>
          </a:p>
        </p:txBody>
      </p:sp>
      <p:sp>
        <p:nvSpPr>
          <p:cNvPr id="23" name="TextBox 22"/>
          <p:cNvSpPr txBox="1"/>
          <p:nvPr/>
        </p:nvSpPr>
        <p:spPr>
          <a:xfrm>
            <a:off x="10052022" y="2465247"/>
            <a:ext cx="1732930" cy="1446550"/>
          </a:xfrm>
          <a:prstGeom prst="rect">
            <a:avLst/>
          </a:prstGeom>
          <a:noFill/>
        </p:spPr>
        <p:txBody>
          <a:bodyPr wrap="square" rtlCol="0">
            <a:spAutoFit/>
          </a:bodyPr>
          <a:lstStyle/>
          <a:p>
            <a:pPr algn="r"/>
            <a:r>
              <a:rPr lang="en-US" sz="2400" dirty="0">
                <a:solidFill>
                  <a:srgbClr val="5694CB"/>
                </a:solidFill>
                <a:latin typeface="Arial Black" panose="020B0A04020102020204" pitchFamily="34" charset="0"/>
              </a:rPr>
              <a:t>4%</a:t>
            </a:r>
          </a:p>
          <a:p>
            <a:pPr algn="r"/>
            <a:r>
              <a:rPr lang="en-US" sz="2800" dirty="0">
                <a:latin typeface="Arial Black" panose="020B0A04020102020204" pitchFamily="34" charset="0"/>
              </a:rPr>
              <a:t>1,080</a:t>
            </a:r>
          </a:p>
          <a:p>
            <a:pPr algn="r"/>
            <a:r>
              <a:rPr lang="en-US" dirty="0"/>
              <a:t>Non-duals in Waivers</a:t>
            </a:r>
          </a:p>
        </p:txBody>
      </p:sp>
      <p:sp>
        <p:nvSpPr>
          <p:cNvPr id="24" name="TextBox 23"/>
          <p:cNvSpPr txBox="1"/>
          <p:nvPr/>
        </p:nvSpPr>
        <p:spPr>
          <a:xfrm>
            <a:off x="10052021" y="4568253"/>
            <a:ext cx="1732930" cy="1446550"/>
          </a:xfrm>
          <a:prstGeom prst="rect">
            <a:avLst/>
          </a:prstGeom>
          <a:noFill/>
        </p:spPr>
        <p:txBody>
          <a:bodyPr wrap="square" rtlCol="0">
            <a:spAutoFit/>
          </a:bodyPr>
          <a:lstStyle/>
          <a:p>
            <a:pPr algn="r"/>
            <a:r>
              <a:rPr lang="en-US" sz="2400" dirty="0">
                <a:solidFill>
                  <a:srgbClr val="7AA9DA"/>
                </a:solidFill>
                <a:latin typeface="Arial Black" panose="020B0A04020102020204" pitchFamily="34" charset="0"/>
              </a:rPr>
              <a:t>&lt;1%</a:t>
            </a:r>
          </a:p>
          <a:p>
            <a:pPr algn="r"/>
            <a:r>
              <a:rPr lang="en-US" sz="2800" dirty="0">
                <a:latin typeface="Arial Black" panose="020B0A04020102020204" pitchFamily="34" charset="0"/>
              </a:rPr>
              <a:t>189</a:t>
            </a:r>
          </a:p>
          <a:p>
            <a:pPr algn="r"/>
            <a:r>
              <a:rPr lang="en-US" dirty="0">
                <a:latin typeface="+mj-lt"/>
              </a:rPr>
              <a:t>Non-Duals in Nursing Facilities</a:t>
            </a:r>
          </a:p>
        </p:txBody>
      </p:sp>
      <p:cxnSp>
        <p:nvCxnSpPr>
          <p:cNvPr id="9" name="Elbow Connector 8"/>
          <p:cNvCxnSpPr>
            <a:cxnSpLocks/>
          </p:cNvCxnSpPr>
          <p:nvPr/>
        </p:nvCxnSpPr>
        <p:spPr>
          <a:xfrm flipV="1">
            <a:off x="4639112" y="832043"/>
            <a:ext cx="2709644" cy="602474"/>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7348756" y="832043"/>
            <a:ext cx="0" cy="36758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cxnSpLocks/>
          </p:cNvCxnSpPr>
          <p:nvPr/>
        </p:nvCxnSpPr>
        <p:spPr>
          <a:xfrm flipV="1">
            <a:off x="9047018" y="1094509"/>
            <a:ext cx="1456871" cy="1122784"/>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p:cNvCxnSpPr>
          <p:nvPr/>
        </p:nvCxnSpPr>
        <p:spPr>
          <a:xfrm rot="10800000" flipV="1">
            <a:off x="9337965" y="3103415"/>
            <a:ext cx="1165925" cy="115095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cxnSpLocks/>
          </p:cNvCxnSpPr>
          <p:nvPr/>
        </p:nvCxnSpPr>
        <p:spPr>
          <a:xfrm rot="10800000">
            <a:off x="9181823" y="4568253"/>
            <a:ext cx="1652433" cy="59949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3867325" y="2859894"/>
            <a:ext cx="975414"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85EB908-D14B-4B79-9273-27B0AA618532}" type="slidenum">
              <a:rPr lang="en-US" smtClean="0"/>
              <a:t>10</a:t>
            </a:fld>
            <a:endParaRPr lang="en-US" dirty="0"/>
          </a:p>
        </p:txBody>
      </p:sp>
      <p:sp>
        <p:nvSpPr>
          <p:cNvPr id="8" name="Rectangle 7"/>
          <p:cNvSpPr/>
          <p:nvPr/>
        </p:nvSpPr>
        <p:spPr>
          <a:xfrm>
            <a:off x="474836" y="189662"/>
            <a:ext cx="7062767" cy="553998"/>
          </a:xfrm>
          <a:prstGeom prst="rect">
            <a:avLst/>
          </a:prstGeom>
        </p:spPr>
        <p:txBody>
          <a:bodyPr wrap="none">
            <a:spAutoFit/>
          </a:bodyPr>
          <a:lstStyle/>
          <a:p>
            <a:pPr>
              <a:lnSpc>
                <a:spcPts val="3600"/>
              </a:lnSpc>
            </a:pPr>
            <a:r>
              <a:rPr lang="en-US" sz="3200" b="1" dirty="0">
                <a:solidFill>
                  <a:srgbClr val="002060"/>
                </a:solidFill>
                <a:latin typeface="Arial Black" panose="020B0A04020102020204" pitchFamily="34" charset="0"/>
              </a:rPr>
              <a:t>PHASE 3 ZONES: NORTHWEST</a:t>
            </a:r>
          </a:p>
        </p:txBody>
      </p:sp>
      <p:sp>
        <p:nvSpPr>
          <p:cNvPr id="10" name="TextBox 9">
            <a:extLst>
              <a:ext uri="{FF2B5EF4-FFF2-40B4-BE49-F238E27FC236}">
                <a16:creationId xmlns:a16="http://schemas.microsoft.com/office/drawing/2014/main" id="{54F14FED-48CC-4C33-A142-3E236D30B6F0}"/>
              </a:ext>
            </a:extLst>
          </p:cNvPr>
          <p:cNvSpPr txBox="1"/>
          <p:nvPr/>
        </p:nvSpPr>
        <p:spPr>
          <a:xfrm>
            <a:off x="310301" y="4254371"/>
            <a:ext cx="4593239" cy="1815882"/>
          </a:xfrm>
          <a:prstGeom prst="rect">
            <a:avLst/>
          </a:prstGeom>
          <a:noFill/>
        </p:spPr>
        <p:txBody>
          <a:bodyPr wrap="square" rtlCol="0">
            <a:spAutoFit/>
          </a:bodyPr>
          <a:lstStyle/>
          <a:p>
            <a:r>
              <a:rPr lang="en-US" sz="2200" dirty="0">
                <a:solidFill>
                  <a:schemeClr val="accent5">
                    <a:lumMod val="50000"/>
                  </a:schemeClr>
                </a:solidFill>
                <a:latin typeface="Arial Black" panose="020B0A04020102020204" pitchFamily="34" charset="0"/>
              </a:rPr>
              <a:t>NORTHWEST COUNTIES:</a:t>
            </a:r>
          </a:p>
          <a:p>
            <a:r>
              <a:rPr lang="en-US" sz="2200" dirty="0">
                <a:latin typeface="+mj-lt"/>
              </a:rPr>
              <a:t>Cameron, Clarion, Clearfield, Crawford, Elk, Erie, Forest, Jefferson, McKean, Mercer, Potter, Venango, Warren</a:t>
            </a:r>
          </a:p>
          <a:p>
            <a:endParaRPr lang="en-US" sz="2400" dirty="0"/>
          </a:p>
        </p:txBody>
      </p:sp>
    </p:spTree>
    <p:extLst>
      <p:ext uri="{BB962C8B-B14F-4D97-AF65-F5344CB8AC3E}">
        <p14:creationId xmlns:p14="http://schemas.microsoft.com/office/powerpoint/2010/main" val="169166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628765084"/>
              </p:ext>
            </p:extLst>
          </p:nvPr>
        </p:nvGraphicFramePr>
        <p:xfrm>
          <a:off x="1809758" y="782404"/>
          <a:ext cx="10718930" cy="5773706"/>
        </p:xfrm>
        <a:graphic>
          <a:graphicData uri="http://schemas.openxmlformats.org/drawingml/2006/chart">
            <c:chart xmlns:c="http://schemas.openxmlformats.org/drawingml/2006/chart" xmlns:r="http://schemas.openxmlformats.org/officeDocument/2006/relationships" r:id="rId2"/>
          </a:graphicData>
        </a:graphic>
      </p:graphicFrame>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34" name="Rectangle 33"/>
          <p:cNvSpPr/>
          <p:nvPr/>
        </p:nvSpPr>
        <p:spPr>
          <a:xfrm>
            <a:off x="2400300" y="6573065"/>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Content Placeholder 2"/>
          <p:cNvSpPr>
            <a:spLocks noGrp="1"/>
          </p:cNvSpPr>
          <p:nvPr>
            <p:ph sz="quarter" idx="4294967295"/>
          </p:nvPr>
        </p:nvSpPr>
        <p:spPr>
          <a:xfrm>
            <a:off x="4834045" y="3055570"/>
            <a:ext cx="4347777" cy="719513"/>
          </a:xfrm>
          <a:prstGeom prst="rect">
            <a:avLst/>
          </a:prstGeom>
        </p:spPr>
        <p:txBody>
          <a:bodyPr>
            <a:noAutofit/>
          </a:bodyPr>
          <a:lstStyle/>
          <a:p>
            <a:pPr marL="0" indent="0" algn="ctr">
              <a:lnSpc>
                <a:spcPts val="4000"/>
              </a:lnSpc>
              <a:buNone/>
            </a:pPr>
            <a:r>
              <a:rPr lang="en-US" sz="6600" b="1" spc="-300" dirty="0">
                <a:solidFill>
                  <a:schemeClr val="tx1">
                    <a:lumMod val="95000"/>
                    <a:lumOff val="5000"/>
                  </a:schemeClr>
                </a:solidFill>
                <a:latin typeface="Arial Black" panose="020B0A04020102020204" pitchFamily="34" charset="0"/>
              </a:rPr>
              <a:t>49,195</a:t>
            </a:r>
          </a:p>
          <a:p>
            <a:pPr marL="0" indent="0" algn="ctr">
              <a:lnSpc>
                <a:spcPts val="2500"/>
              </a:lnSpc>
              <a:buNone/>
            </a:pPr>
            <a:r>
              <a:rPr lang="en-US" sz="2400" b="1" dirty="0">
                <a:solidFill>
                  <a:srgbClr val="002060"/>
                </a:solidFill>
                <a:latin typeface="Arial Black" panose="020B0A04020102020204" pitchFamily="34" charset="0"/>
              </a:rPr>
              <a:t> CHC POPULATION</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sp>
        <p:nvSpPr>
          <p:cNvPr id="7" name="TextBox 6"/>
          <p:cNvSpPr txBox="1"/>
          <p:nvPr/>
        </p:nvSpPr>
        <p:spPr>
          <a:xfrm>
            <a:off x="1809758" y="2217293"/>
            <a:ext cx="2360601" cy="1169551"/>
          </a:xfrm>
          <a:prstGeom prst="rect">
            <a:avLst/>
          </a:prstGeom>
          <a:noFill/>
        </p:spPr>
        <p:txBody>
          <a:bodyPr wrap="square" rtlCol="0">
            <a:spAutoFit/>
          </a:bodyPr>
          <a:lstStyle/>
          <a:p>
            <a:r>
              <a:rPr lang="en-US" sz="2400" dirty="0">
                <a:solidFill>
                  <a:srgbClr val="B4C7E7"/>
                </a:solidFill>
                <a:latin typeface="Arial Black" panose="020B0A04020102020204" pitchFamily="34" charset="0"/>
              </a:rPr>
              <a:t>71%</a:t>
            </a:r>
          </a:p>
          <a:p>
            <a:r>
              <a:rPr lang="en-US" sz="2800" dirty="0">
                <a:latin typeface="Arial Black" panose="020B0A04020102020204" pitchFamily="34" charset="0"/>
              </a:rPr>
              <a:t>34,727</a:t>
            </a:r>
          </a:p>
          <a:p>
            <a:r>
              <a:rPr lang="en-US" dirty="0">
                <a:latin typeface="+mj-lt"/>
              </a:rPr>
              <a:t>NFI Duals</a:t>
            </a:r>
          </a:p>
        </p:txBody>
      </p:sp>
      <p:sp>
        <p:nvSpPr>
          <p:cNvPr id="21" name="TextBox 20"/>
          <p:cNvSpPr txBox="1"/>
          <p:nvPr/>
        </p:nvSpPr>
        <p:spPr>
          <a:xfrm>
            <a:off x="10052022" y="440449"/>
            <a:ext cx="1732930" cy="1723549"/>
          </a:xfrm>
          <a:prstGeom prst="rect">
            <a:avLst/>
          </a:prstGeom>
          <a:noFill/>
        </p:spPr>
        <p:txBody>
          <a:bodyPr wrap="square" rtlCol="0">
            <a:spAutoFit/>
          </a:bodyPr>
          <a:lstStyle/>
          <a:p>
            <a:pPr algn="r"/>
            <a:r>
              <a:rPr lang="en-US" sz="2400" dirty="0">
                <a:solidFill>
                  <a:srgbClr val="4C84B6"/>
                </a:solidFill>
                <a:latin typeface="Arial Black" panose="020B0A04020102020204" pitchFamily="34" charset="0"/>
              </a:rPr>
              <a:t>17%</a:t>
            </a:r>
          </a:p>
          <a:p>
            <a:pPr algn="r"/>
            <a:r>
              <a:rPr lang="en-US" sz="2800" dirty="0">
                <a:latin typeface="Arial Black" panose="020B0A04020102020204" pitchFamily="34" charset="0"/>
              </a:rPr>
              <a:t>8,397</a:t>
            </a:r>
          </a:p>
          <a:p>
            <a:pPr algn="r"/>
            <a:r>
              <a:rPr lang="en-US" dirty="0"/>
              <a:t>Duals in Nursing Facilities</a:t>
            </a:r>
          </a:p>
          <a:p>
            <a:pPr algn="r"/>
            <a:endParaRPr lang="en-US" dirty="0">
              <a:latin typeface="+mj-lt"/>
            </a:endParaRPr>
          </a:p>
        </p:txBody>
      </p:sp>
      <p:sp>
        <p:nvSpPr>
          <p:cNvPr id="22" name="TextBox 21"/>
          <p:cNvSpPr txBox="1"/>
          <p:nvPr/>
        </p:nvSpPr>
        <p:spPr>
          <a:xfrm>
            <a:off x="3384375" y="832043"/>
            <a:ext cx="1732930" cy="1169551"/>
          </a:xfrm>
          <a:prstGeom prst="rect">
            <a:avLst/>
          </a:prstGeom>
          <a:noFill/>
        </p:spPr>
        <p:txBody>
          <a:bodyPr wrap="square" rtlCol="0">
            <a:spAutoFit/>
          </a:bodyPr>
          <a:lstStyle/>
          <a:p>
            <a:r>
              <a:rPr lang="en-US" sz="2400" dirty="0">
                <a:solidFill>
                  <a:srgbClr val="41719C"/>
                </a:solidFill>
                <a:latin typeface="Arial Black" panose="020B0A04020102020204" pitchFamily="34" charset="0"/>
              </a:rPr>
              <a:t>9%</a:t>
            </a:r>
          </a:p>
          <a:p>
            <a:r>
              <a:rPr lang="en-US" sz="2800" dirty="0">
                <a:latin typeface="Arial Black" panose="020B0A04020102020204" pitchFamily="34" charset="0"/>
              </a:rPr>
              <a:t>4,664</a:t>
            </a:r>
          </a:p>
          <a:p>
            <a:r>
              <a:rPr lang="en-US" dirty="0"/>
              <a:t>Duals in Waivers</a:t>
            </a:r>
          </a:p>
        </p:txBody>
      </p:sp>
      <p:sp>
        <p:nvSpPr>
          <p:cNvPr id="23" name="TextBox 22"/>
          <p:cNvSpPr txBox="1"/>
          <p:nvPr/>
        </p:nvSpPr>
        <p:spPr>
          <a:xfrm>
            <a:off x="10052022" y="2465247"/>
            <a:ext cx="1732930" cy="1446550"/>
          </a:xfrm>
          <a:prstGeom prst="rect">
            <a:avLst/>
          </a:prstGeom>
          <a:noFill/>
        </p:spPr>
        <p:txBody>
          <a:bodyPr wrap="square" rtlCol="0">
            <a:spAutoFit/>
          </a:bodyPr>
          <a:lstStyle/>
          <a:p>
            <a:pPr algn="r"/>
            <a:r>
              <a:rPr lang="en-US" sz="2400" dirty="0">
                <a:solidFill>
                  <a:srgbClr val="5694CB"/>
                </a:solidFill>
                <a:latin typeface="Arial Black" panose="020B0A04020102020204" pitchFamily="34" charset="0"/>
              </a:rPr>
              <a:t>2%</a:t>
            </a:r>
          </a:p>
          <a:p>
            <a:pPr algn="r"/>
            <a:r>
              <a:rPr lang="en-US" sz="2800" dirty="0">
                <a:latin typeface="Arial Black" panose="020B0A04020102020204" pitchFamily="34" charset="0"/>
              </a:rPr>
              <a:t>1,007</a:t>
            </a:r>
          </a:p>
          <a:p>
            <a:pPr algn="r"/>
            <a:r>
              <a:rPr lang="en-US" dirty="0"/>
              <a:t>Non-duals in Waivers</a:t>
            </a:r>
          </a:p>
        </p:txBody>
      </p:sp>
      <p:sp>
        <p:nvSpPr>
          <p:cNvPr id="24" name="TextBox 23"/>
          <p:cNvSpPr txBox="1"/>
          <p:nvPr/>
        </p:nvSpPr>
        <p:spPr>
          <a:xfrm>
            <a:off x="10052021" y="4568253"/>
            <a:ext cx="1732930" cy="1446550"/>
          </a:xfrm>
          <a:prstGeom prst="rect">
            <a:avLst/>
          </a:prstGeom>
          <a:noFill/>
        </p:spPr>
        <p:txBody>
          <a:bodyPr wrap="square" rtlCol="0">
            <a:spAutoFit/>
          </a:bodyPr>
          <a:lstStyle/>
          <a:p>
            <a:pPr algn="r"/>
            <a:r>
              <a:rPr lang="en-US" sz="2400" dirty="0">
                <a:solidFill>
                  <a:srgbClr val="7AA9DA"/>
                </a:solidFill>
                <a:latin typeface="Arial Black" panose="020B0A04020102020204" pitchFamily="34" charset="0"/>
              </a:rPr>
              <a:t>1%</a:t>
            </a:r>
          </a:p>
          <a:p>
            <a:pPr algn="r"/>
            <a:r>
              <a:rPr lang="en-US" sz="2800" dirty="0">
                <a:latin typeface="Arial Black" panose="020B0A04020102020204" pitchFamily="34" charset="0"/>
              </a:rPr>
              <a:t>400</a:t>
            </a:r>
          </a:p>
          <a:p>
            <a:pPr algn="r"/>
            <a:r>
              <a:rPr lang="en-US" dirty="0">
                <a:latin typeface="+mj-lt"/>
              </a:rPr>
              <a:t>Non-Duals in Nursing Facilities</a:t>
            </a:r>
          </a:p>
        </p:txBody>
      </p:sp>
      <p:cxnSp>
        <p:nvCxnSpPr>
          <p:cNvPr id="9" name="Elbow Connector 8"/>
          <p:cNvCxnSpPr>
            <a:cxnSpLocks/>
          </p:cNvCxnSpPr>
          <p:nvPr/>
        </p:nvCxnSpPr>
        <p:spPr>
          <a:xfrm flipV="1">
            <a:off x="4639112" y="832043"/>
            <a:ext cx="2709644" cy="602474"/>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7348756" y="832043"/>
            <a:ext cx="0" cy="36758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cxnSpLocks/>
          </p:cNvCxnSpPr>
          <p:nvPr/>
        </p:nvCxnSpPr>
        <p:spPr>
          <a:xfrm flipV="1">
            <a:off x="8951053" y="1066800"/>
            <a:ext cx="1552835" cy="1022060"/>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p:cNvCxnSpPr>
          <p:nvPr/>
        </p:nvCxnSpPr>
        <p:spPr>
          <a:xfrm rot="10800000" flipV="1">
            <a:off x="9446005" y="3103417"/>
            <a:ext cx="1057883" cy="80838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cxnSpLocks/>
          </p:cNvCxnSpPr>
          <p:nvPr/>
        </p:nvCxnSpPr>
        <p:spPr>
          <a:xfrm rot="10800000">
            <a:off x="9390585" y="4184074"/>
            <a:ext cx="1443668" cy="99752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3269673" y="2818330"/>
            <a:ext cx="15730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85EB908-D14B-4B79-9273-27B0AA618532}" type="slidenum">
              <a:rPr lang="en-US" smtClean="0"/>
              <a:t>11</a:t>
            </a:fld>
            <a:endParaRPr lang="en-US" dirty="0"/>
          </a:p>
        </p:txBody>
      </p:sp>
      <p:sp>
        <p:nvSpPr>
          <p:cNvPr id="8" name="Rectangle 7"/>
          <p:cNvSpPr/>
          <p:nvPr/>
        </p:nvSpPr>
        <p:spPr>
          <a:xfrm>
            <a:off x="474836" y="189662"/>
            <a:ext cx="6971396" cy="553998"/>
          </a:xfrm>
          <a:prstGeom prst="rect">
            <a:avLst/>
          </a:prstGeom>
        </p:spPr>
        <p:txBody>
          <a:bodyPr wrap="none">
            <a:spAutoFit/>
          </a:bodyPr>
          <a:lstStyle/>
          <a:p>
            <a:pPr>
              <a:lnSpc>
                <a:spcPts val="3600"/>
              </a:lnSpc>
            </a:pPr>
            <a:r>
              <a:rPr lang="en-US" sz="3200" b="1" dirty="0">
                <a:solidFill>
                  <a:srgbClr val="002060"/>
                </a:solidFill>
                <a:latin typeface="Arial Black" panose="020B0A04020102020204" pitchFamily="34" charset="0"/>
              </a:rPr>
              <a:t>PHASE 3 ZONES: NORTHEAST</a:t>
            </a:r>
          </a:p>
        </p:txBody>
      </p:sp>
      <p:sp>
        <p:nvSpPr>
          <p:cNvPr id="10" name="TextBox 9">
            <a:extLst>
              <a:ext uri="{FF2B5EF4-FFF2-40B4-BE49-F238E27FC236}">
                <a16:creationId xmlns:a16="http://schemas.microsoft.com/office/drawing/2014/main" id="{54F14FED-48CC-4C33-A142-3E236D30B6F0}"/>
              </a:ext>
            </a:extLst>
          </p:cNvPr>
          <p:cNvSpPr txBox="1"/>
          <p:nvPr/>
        </p:nvSpPr>
        <p:spPr>
          <a:xfrm>
            <a:off x="310301" y="3564819"/>
            <a:ext cx="4807004" cy="2831544"/>
          </a:xfrm>
          <a:prstGeom prst="rect">
            <a:avLst/>
          </a:prstGeom>
          <a:noFill/>
        </p:spPr>
        <p:txBody>
          <a:bodyPr wrap="square" rtlCol="0">
            <a:spAutoFit/>
          </a:bodyPr>
          <a:lstStyle/>
          <a:p>
            <a:r>
              <a:rPr lang="en-US" sz="2200" dirty="0">
                <a:solidFill>
                  <a:schemeClr val="accent5">
                    <a:lumMod val="50000"/>
                  </a:schemeClr>
                </a:solidFill>
                <a:latin typeface="Arial Black" panose="020B0A04020102020204" pitchFamily="34" charset="0"/>
              </a:rPr>
              <a:t>NORTHEAST COUNTIES:</a:t>
            </a:r>
          </a:p>
          <a:p>
            <a:r>
              <a:rPr lang="en-US" sz="2200" dirty="0">
                <a:latin typeface="+mj-lt"/>
              </a:rPr>
              <a:t>Bradford, Carbon, Centre, Clinton, Columbia, Juniata, Lackawanna, </a:t>
            </a:r>
          </a:p>
          <a:p>
            <a:r>
              <a:rPr lang="en-US" sz="2200" dirty="0">
                <a:latin typeface="+mj-lt"/>
              </a:rPr>
              <a:t>Luzerne, Lycoming, Mifflin, Monroe, Montour, Northumberland, Pike, Schuylkill, Snyder, Sullivan, Susquehanna, Tioga, Union, Wayne, Wyoming</a:t>
            </a:r>
          </a:p>
          <a:p>
            <a:endParaRPr lang="en-US" sz="2400" dirty="0"/>
          </a:p>
        </p:txBody>
      </p:sp>
    </p:spTree>
    <p:extLst>
      <p:ext uri="{BB962C8B-B14F-4D97-AF65-F5344CB8AC3E}">
        <p14:creationId xmlns:p14="http://schemas.microsoft.com/office/powerpoint/2010/main" val="3293537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371913"/>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WHAT ARE THE GOALS OF CHC?</a:t>
            </a:r>
          </a:p>
        </p:txBody>
      </p:sp>
      <p:sp>
        <p:nvSpPr>
          <p:cNvPr id="12" name="Rectangle 11"/>
          <p:cNvSpPr/>
          <p:nvPr/>
        </p:nvSpPr>
        <p:spPr>
          <a:xfrm>
            <a:off x="0" y="457639"/>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292189" y="1009651"/>
            <a:ext cx="11223709" cy="5029636"/>
          </a:xfrm>
          <a:prstGeom prst="rect">
            <a:avLst/>
          </a:prstGeom>
        </p:spPr>
      </p:pic>
      <p:sp>
        <p:nvSpPr>
          <p:cNvPr id="2" name="Slide Number Placeholder 1"/>
          <p:cNvSpPr>
            <a:spLocks noGrp="1"/>
          </p:cNvSpPr>
          <p:nvPr>
            <p:ph type="sldNum" sz="quarter" idx="12"/>
          </p:nvPr>
        </p:nvSpPr>
        <p:spPr/>
        <p:txBody>
          <a:bodyPr/>
          <a:lstStyle/>
          <a:p>
            <a:fld id="{C85EB908-D14B-4B79-9273-27B0AA618532}" type="slidenum">
              <a:rPr lang="en-US" smtClean="0"/>
              <a:t>12</a:t>
            </a:fld>
            <a:endParaRPr lang="en-US" dirty="0"/>
          </a:p>
        </p:txBody>
      </p:sp>
    </p:spTree>
    <p:extLst>
      <p:ext uri="{BB962C8B-B14F-4D97-AF65-F5344CB8AC3E}">
        <p14:creationId xmlns:p14="http://schemas.microsoft.com/office/powerpoint/2010/main" val="2659947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1246992"/>
            <a:ext cx="10099616" cy="94756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COMPARISON OF FFS VS. MANAGED CARE</a:t>
            </a:r>
            <a:br>
              <a:rPr lang="en-US" sz="3200" b="1" dirty="0">
                <a:solidFill>
                  <a:srgbClr val="002060"/>
                </a:solidFill>
                <a:latin typeface="Arial Black" panose="020B0A04020102020204" pitchFamily="34" charset="0"/>
              </a:rPr>
            </a:br>
            <a:endParaRPr lang="en-US" sz="3200" b="1" dirty="0">
              <a:solidFill>
                <a:srgbClr val="002060"/>
              </a:solidFill>
              <a:latin typeface="Arial Black" panose="020B0A04020102020204" pitchFamily="34" charset="0"/>
            </a:endParaRPr>
          </a:p>
        </p:txBody>
      </p:sp>
      <p:sp>
        <p:nvSpPr>
          <p:cNvPr id="12" name="Rectangle 11"/>
          <p:cNvSpPr/>
          <p:nvPr/>
        </p:nvSpPr>
        <p:spPr>
          <a:xfrm>
            <a:off x="0" y="1330510"/>
            <a:ext cx="276225" cy="3924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7" name="Diagram 16"/>
          <p:cNvGraphicFramePr/>
          <p:nvPr>
            <p:extLst>
              <p:ext uri="{D42A27DB-BD31-4B8C-83A1-F6EECF244321}">
                <p14:modId xmlns:p14="http://schemas.microsoft.com/office/powerpoint/2010/main" val="1931722259"/>
              </p:ext>
            </p:extLst>
          </p:nvPr>
        </p:nvGraphicFramePr>
        <p:xfrm>
          <a:off x="644433" y="1722983"/>
          <a:ext cx="4282130" cy="4421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 17"/>
          <p:cNvGrpSpPr/>
          <p:nvPr/>
        </p:nvGrpSpPr>
        <p:grpSpPr>
          <a:xfrm>
            <a:off x="6408037" y="2632332"/>
            <a:ext cx="4282130" cy="2569278"/>
            <a:chOff x="0" y="925868"/>
            <a:chExt cx="4282130" cy="2569278"/>
          </a:xfrm>
          <a:scene3d>
            <a:camera prst="orthographicFront"/>
            <a:lightRig rig="flat" dir="t"/>
          </a:scene3d>
        </p:grpSpPr>
        <p:sp>
          <p:nvSpPr>
            <p:cNvPr id="19" name="Rounded Rectangle 18"/>
            <p:cNvSpPr/>
            <p:nvPr/>
          </p:nvSpPr>
          <p:spPr>
            <a:xfrm>
              <a:off x="0" y="925868"/>
              <a:ext cx="4282130" cy="2569278"/>
            </a:xfrm>
            <a:prstGeom prst="roundRect">
              <a:avLst>
                <a:gd name="adj" fmla="val 10000"/>
              </a:avLst>
            </a:prstGeom>
            <a:solidFill>
              <a:schemeClr val="bg1">
                <a:lumMod val="95000"/>
              </a:schemeClr>
            </a:solidFill>
            <a:ln>
              <a:noFill/>
            </a:ln>
            <a:sp3d prstMaterial="dkEdge">
              <a:bevelT w="8200" h="38100"/>
            </a:sp3d>
          </p:spPr>
          <p:style>
            <a:lnRef idx="0">
              <a:scrgbClr r="0" g="0" b="0"/>
            </a:lnRef>
            <a:fillRef idx="2">
              <a:scrgbClr r="0" g="0" b="0"/>
            </a:fillRef>
            <a:effectRef idx="1">
              <a:schemeClr val="accent2">
                <a:shade val="80000"/>
                <a:hueOff val="0"/>
                <a:satOff val="0"/>
                <a:lumOff val="0"/>
                <a:alphaOff val="0"/>
              </a:schemeClr>
            </a:effectRef>
            <a:fontRef idx="minor">
              <a:schemeClr val="dk1"/>
            </a:fontRef>
          </p:style>
        </p:sp>
        <p:sp>
          <p:nvSpPr>
            <p:cNvPr id="20" name="Rounded Rectangle 4"/>
            <p:cNvSpPr txBox="1"/>
            <p:nvPr/>
          </p:nvSpPr>
          <p:spPr>
            <a:xfrm>
              <a:off x="75252" y="1001120"/>
              <a:ext cx="4131626" cy="241877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dirty="0">
                  <a:latin typeface="Arial Black" panose="020B0A04020102020204" pitchFamily="34" charset="0"/>
                </a:rPr>
                <a:t>MANAGED CARE</a:t>
              </a:r>
              <a:endParaRPr lang="en-US" sz="1800" kern="1200" dirty="0">
                <a:latin typeface="Arial Black" panose="020B0A04020102020204" pitchFamily="34" charset="0"/>
              </a:endParaRPr>
            </a:p>
            <a:p>
              <a:pPr marL="171450" lvl="1" indent="-171450" algn="l" defTabSz="800100">
                <a:lnSpc>
                  <a:spcPct val="90000"/>
                </a:lnSpc>
                <a:spcBef>
                  <a:spcPct val="0"/>
                </a:spcBef>
                <a:spcAft>
                  <a:spcPct val="15000"/>
                </a:spcAft>
                <a:buChar char="••"/>
              </a:pPr>
              <a:r>
                <a:rPr lang="en-US" sz="1800" kern="1200" dirty="0">
                  <a:latin typeface="+mj-lt"/>
                </a:rPr>
                <a:t>Providers enroll as Medicaid providers</a:t>
              </a:r>
            </a:p>
            <a:p>
              <a:pPr marL="171450" lvl="1" indent="-171450" algn="l" defTabSz="800100">
                <a:lnSpc>
                  <a:spcPct val="90000"/>
                </a:lnSpc>
                <a:spcBef>
                  <a:spcPct val="0"/>
                </a:spcBef>
                <a:spcAft>
                  <a:spcPct val="15000"/>
                </a:spcAft>
                <a:buChar char="••"/>
              </a:pPr>
              <a:r>
                <a:rPr lang="en-US" dirty="0">
                  <a:latin typeface="+mj-lt"/>
                </a:rPr>
                <a:t>Providers contract with MCOs</a:t>
              </a:r>
            </a:p>
            <a:p>
              <a:pPr marL="171450" lvl="1" indent="-171450" algn="l" defTabSz="800100">
                <a:lnSpc>
                  <a:spcPct val="90000"/>
                </a:lnSpc>
                <a:spcBef>
                  <a:spcPct val="0"/>
                </a:spcBef>
                <a:spcAft>
                  <a:spcPct val="15000"/>
                </a:spcAft>
                <a:buChar char="••"/>
              </a:pPr>
              <a:r>
                <a:rPr lang="en-US" sz="1800" kern="1200" dirty="0">
                  <a:latin typeface="+mj-lt"/>
                </a:rPr>
                <a:t>Providers bill MCOs</a:t>
              </a:r>
            </a:p>
            <a:p>
              <a:pPr marL="171450" lvl="1" indent="-171450" algn="l" defTabSz="800100">
                <a:lnSpc>
                  <a:spcPct val="90000"/>
                </a:lnSpc>
                <a:spcBef>
                  <a:spcPct val="0"/>
                </a:spcBef>
                <a:spcAft>
                  <a:spcPct val="15000"/>
                </a:spcAft>
                <a:buChar char="••"/>
              </a:pPr>
              <a:r>
                <a:rPr lang="en-US" dirty="0">
                  <a:latin typeface="+mj-lt"/>
                </a:rPr>
                <a:t>MCOs paid by Commonwealth capitation rate</a:t>
              </a:r>
              <a:endParaRPr lang="en-US" sz="1800" kern="1200" dirty="0">
                <a:latin typeface="+mj-lt"/>
              </a:endParaRPr>
            </a:p>
          </p:txBody>
        </p:sp>
      </p:grpSp>
      <p:sp>
        <p:nvSpPr>
          <p:cNvPr id="8" name="Left-Right Arrow 7"/>
          <p:cNvSpPr/>
          <p:nvPr/>
        </p:nvSpPr>
        <p:spPr>
          <a:xfrm>
            <a:off x="5032283" y="3475575"/>
            <a:ext cx="1216152" cy="882791"/>
          </a:xfrm>
          <a:prstGeom prst="lef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C85EB908-D14B-4B79-9273-27B0AA618532}" type="slidenum">
              <a:rPr lang="en-US" smtClean="0"/>
              <a:t>13</a:t>
            </a:fld>
            <a:endParaRPr lang="en-US" dirty="0"/>
          </a:p>
        </p:txBody>
      </p:sp>
    </p:spTree>
    <p:extLst>
      <p:ext uri="{BB962C8B-B14F-4D97-AF65-F5344CB8AC3E}">
        <p14:creationId xmlns:p14="http://schemas.microsoft.com/office/powerpoint/2010/main" val="2791665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690891"/>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COVERED SERVICES</a:t>
            </a:r>
          </a:p>
        </p:txBody>
      </p:sp>
      <p:sp>
        <p:nvSpPr>
          <p:cNvPr id="12" name="Rectangle 11"/>
          <p:cNvSpPr/>
          <p:nvPr/>
        </p:nvSpPr>
        <p:spPr>
          <a:xfrm>
            <a:off x="0" y="776617"/>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705394" y="1466849"/>
            <a:ext cx="10877006" cy="4648200"/>
          </a:xfrm>
          <a:prstGeom prst="rect">
            <a:avLst/>
          </a:prstGeom>
        </p:spPr>
        <p:txBody>
          <a:bodyPr>
            <a:normAutofit/>
          </a:bodyPr>
          <a:lstStyle/>
          <a:p>
            <a:pPr marL="0" indent="0">
              <a:buNone/>
            </a:pPr>
            <a:r>
              <a:rPr lang="en-US" sz="2400" b="1" dirty="0">
                <a:solidFill>
                  <a:srgbClr val="569FD3"/>
                </a:solidFill>
                <a:latin typeface="Arial Black" panose="020B0A04020102020204" pitchFamily="34" charset="0"/>
              </a:rPr>
              <a:t>FOR ALL PARTICIPANTS:</a:t>
            </a:r>
          </a:p>
          <a:p>
            <a:pPr marL="0" indent="0">
              <a:lnSpc>
                <a:spcPct val="100000"/>
              </a:lnSpc>
              <a:buNone/>
            </a:pPr>
            <a:r>
              <a:rPr lang="en-US" sz="2400" b="1" dirty="0">
                <a:latin typeface="+mj-lt"/>
              </a:rPr>
              <a:t>Physical health services</a:t>
            </a:r>
          </a:p>
          <a:p>
            <a:pPr marL="0" indent="0">
              <a:lnSpc>
                <a:spcPct val="100000"/>
              </a:lnSpc>
              <a:buNone/>
            </a:pPr>
            <a:r>
              <a:rPr lang="en-US" sz="2400" dirty="0">
                <a:latin typeface="+mj-lt"/>
              </a:rPr>
              <a:t>All participants will receive the Adult Benefit Package, which is the same package they receive today.</a:t>
            </a:r>
          </a:p>
          <a:p>
            <a:pPr marL="0" indent="0">
              <a:lnSpc>
                <a:spcPct val="100000"/>
              </a:lnSpc>
              <a:buNone/>
            </a:pPr>
            <a:r>
              <a:rPr lang="en-US" sz="2400" dirty="0">
                <a:latin typeface="+mj-lt"/>
              </a:rPr>
              <a:t>This includes services such as:</a:t>
            </a:r>
          </a:p>
          <a:p>
            <a:pPr lvl="1">
              <a:lnSpc>
                <a:spcPct val="100000"/>
              </a:lnSpc>
            </a:pPr>
            <a:r>
              <a:rPr lang="en-US" dirty="0">
                <a:latin typeface="+mj-lt"/>
              </a:rPr>
              <a:t>Primary care physician</a:t>
            </a:r>
          </a:p>
          <a:p>
            <a:pPr lvl="1">
              <a:lnSpc>
                <a:spcPct val="100000"/>
              </a:lnSpc>
            </a:pPr>
            <a:r>
              <a:rPr lang="en-US" dirty="0">
                <a:latin typeface="+mj-lt"/>
              </a:rPr>
              <a:t>Specialist services</a:t>
            </a:r>
          </a:p>
          <a:p>
            <a:pPr lvl="1">
              <a:lnSpc>
                <a:spcPct val="100000"/>
              </a:lnSpc>
            </a:pPr>
            <a:r>
              <a:rPr lang="en-US" dirty="0">
                <a:latin typeface="+mj-lt"/>
              </a:rPr>
              <a:t>Please note: Medicare coverage will not change.</a:t>
            </a:r>
          </a:p>
          <a:p>
            <a:pPr marL="457200" lvl="1" indent="0">
              <a:buNone/>
            </a:pPr>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14</a:t>
            </a:fld>
            <a:endParaRPr lang="en-US" dirty="0"/>
          </a:p>
        </p:txBody>
      </p:sp>
    </p:spTree>
    <p:extLst>
      <p:ext uri="{BB962C8B-B14F-4D97-AF65-F5344CB8AC3E}">
        <p14:creationId xmlns:p14="http://schemas.microsoft.com/office/powerpoint/2010/main" val="261457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690891"/>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COVERED SERVICES</a:t>
            </a:r>
          </a:p>
        </p:txBody>
      </p:sp>
      <p:sp>
        <p:nvSpPr>
          <p:cNvPr id="12" name="Rectangle 11"/>
          <p:cNvSpPr/>
          <p:nvPr/>
        </p:nvSpPr>
        <p:spPr>
          <a:xfrm>
            <a:off x="0" y="776617"/>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705394" y="1466849"/>
            <a:ext cx="10877006" cy="4648200"/>
          </a:xfrm>
          <a:prstGeom prst="rect">
            <a:avLst/>
          </a:prstGeom>
        </p:spPr>
        <p:txBody>
          <a:bodyPr>
            <a:normAutofit fontScale="55000" lnSpcReduction="20000"/>
          </a:bodyPr>
          <a:lstStyle/>
          <a:p>
            <a:pPr marL="0" indent="0">
              <a:buNone/>
            </a:pPr>
            <a:r>
              <a:rPr lang="en-US" sz="3400" b="1" dirty="0">
                <a:solidFill>
                  <a:srgbClr val="569FD3"/>
                </a:solidFill>
                <a:latin typeface="Arial Black" panose="020B0A04020102020204" pitchFamily="34" charset="0"/>
              </a:rPr>
              <a:t>FOR ALL PARTICIPANTS:</a:t>
            </a:r>
          </a:p>
          <a:p>
            <a:pPr marL="0" indent="0">
              <a:lnSpc>
                <a:spcPct val="100000"/>
              </a:lnSpc>
              <a:buNone/>
            </a:pPr>
            <a:r>
              <a:rPr lang="en-US" sz="3400" b="1" dirty="0">
                <a:latin typeface="+mj-lt"/>
              </a:rPr>
              <a:t>Behavioral health services</a:t>
            </a:r>
          </a:p>
          <a:p>
            <a:pPr>
              <a:lnSpc>
                <a:spcPct val="100000"/>
              </a:lnSpc>
            </a:pPr>
            <a:r>
              <a:rPr lang="en-US" sz="3200" dirty="0">
                <a:latin typeface="+mj-lt"/>
              </a:rPr>
              <a:t>All participants will receive behavioral health services through the Behavioral Health HealthChoices MCOs.</a:t>
            </a:r>
          </a:p>
          <a:p>
            <a:pPr>
              <a:lnSpc>
                <a:spcPct val="100000"/>
              </a:lnSpc>
            </a:pPr>
            <a:r>
              <a:rPr lang="en-US" sz="3200" dirty="0">
                <a:latin typeface="+mj-lt"/>
              </a:rPr>
              <a:t>This is new for Aging Waiver participants and nursing facility residents, who receive behavioral health services through fee-for-service.</a:t>
            </a:r>
          </a:p>
          <a:p>
            <a:pPr marL="0" indent="0">
              <a:lnSpc>
                <a:spcPct val="100000"/>
              </a:lnSpc>
              <a:buNone/>
            </a:pPr>
            <a:endParaRPr lang="en-US" sz="3200" dirty="0">
              <a:latin typeface="+mj-lt"/>
            </a:endParaRPr>
          </a:p>
          <a:p>
            <a:pPr>
              <a:lnSpc>
                <a:spcPct val="100000"/>
              </a:lnSpc>
            </a:pPr>
            <a:r>
              <a:rPr lang="en-US" sz="3200" dirty="0">
                <a:latin typeface="+mj-lt"/>
              </a:rPr>
              <a:t>Services available to participants include but are not limited to:</a:t>
            </a:r>
          </a:p>
          <a:p>
            <a:pPr lvl="1">
              <a:lnSpc>
                <a:spcPct val="100000"/>
              </a:lnSpc>
              <a:spcAft>
                <a:spcPts val="600"/>
              </a:spcAft>
              <a:buClr>
                <a:srgbClr val="2D2D8A">
                  <a:lumMod val="75000"/>
                </a:srgbClr>
              </a:buClr>
              <a:defRPr/>
            </a:pPr>
            <a:r>
              <a:rPr lang="en-US" sz="2800" dirty="0">
                <a:solidFill>
                  <a:srgbClr val="000000"/>
                </a:solidFill>
                <a:latin typeface="Calibri Light" panose="020F0302020204030204"/>
                <a:ea typeface="ＭＳ Ｐゴシック" pitchFamily="-106" charset="-128"/>
              </a:rPr>
              <a:t>Inpatient Psychiatric Hospital</a:t>
            </a:r>
          </a:p>
          <a:p>
            <a:pPr lvl="1">
              <a:lnSpc>
                <a:spcPct val="100000"/>
              </a:lnSpc>
              <a:spcBef>
                <a:spcPts val="600"/>
              </a:spcBef>
              <a:spcAft>
                <a:spcPts val="600"/>
              </a:spcAft>
              <a:buClr>
                <a:srgbClr val="2D2D8A">
                  <a:lumMod val="75000"/>
                </a:srgbClr>
              </a:buClr>
              <a:defRPr/>
            </a:pPr>
            <a:r>
              <a:rPr lang="en-US" sz="2800" dirty="0">
                <a:solidFill>
                  <a:srgbClr val="000000"/>
                </a:solidFill>
                <a:latin typeface="Calibri Light" panose="020F0302020204030204"/>
                <a:ea typeface="ＭＳ Ｐゴシック" pitchFamily="-106" charset="-128"/>
              </a:rPr>
              <a:t>Inpatient Drug and Alcohol Detox and Rehabilitation</a:t>
            </a:r>
          </a:p>
          <a:p>
            <a:pPr lvl="1">
              <a:lnSpc>
                <a:spcPct val="100000"/>
              </a:lnSpc>
              <a:spcBef>
                <a:spcPts val="600"/>
              </a:spcBef>
              <a:spcAft>
                <a:spcPts val="600"/>
              </a:spcAft>
              <a:buClr>
                <a:srgbClr val="2D2D8A">
                  <a:lumMod val="75000"/>
                </a:srgbClr>
              </a:buClr>
              <a:defRPr/>
            </a:pPr>
            <a:r>
              <a:rPr lang="en-US" sz="2800" dirty="0">
                <a:solidFill>
                  <a:srgbClr val="000000"/>
                </a:solidFill>
                <a:latin typeface="Calibri Light" panose="020F0302020204030204"/>
                <a:ea typeface="ＭＳ Ｐゴシック" pitchFamily="-106" charset="-128"/>
              </a:rPr>
              <a:t>Psychiatric Partial Hospitalization</a:t>
            </a:r>
          </a:p>
          <a:p>
            <a:pPr lvl="1">
              <a:lnSpc>
                <a:spcPct val="100000"/>
              </a:lnSpc>
              <a:spcBef>
                <a:spcPts val="600"/>
              </a:spcBef>
              <a:spcAft>
                <a:spcPts val="600"/>
              </a:spcAft>
              <a:buClr>
                <a:srgbClr val="2D2D8A">
                  <a:lumMod val="75000"/>
                </a:srgbClr>
              </a:buClr>
              <a:defRPr/>
            </a:pPr>
            <a:r>
              <a:rPr lang="en-US" sz="2800" dirty="0">
                <a:solidFill>
                  <a:srgbClr val="000000"/>
                </a:solidFill>
                <a:latin typeface="Calibri Light" panose="020F0302020204030204"/>
                <a:ea typeface="ＭＳ Ｐゴシック" pitchFamily="-106" charset="-128"/>
              </a:rPr>
              <a:t>Outpatient Psychiatric Clinic</a:t>
            </a:r>
          </a:p>
          <a:p>
            <a:pPr lvl="1">
              <a:lnSpc>
                <a:spcPct val="100000"/>
              </a:lnSpc>
              <a:spcBef>
                <a:spcPts val="600"/>
              </a:spcBef>
              <a:spcAft>
                <a:spcPts val="600"/>
              </a:spcAft>
              <a:buClr>
                <a:srgbClr val="2D2D8A">
                  <a:lumMod val="75000"/>
                </a:srgbClr>
              </a:buClr>
              <a:defRPr/>
            </a:pPr>
            <a:r>
              <a:rPr lang="en-US" sz="2800" dirty="0">
                <a:solidFill>
                  <a:srgbClr val="000000"/>
                </a:solidFill>
                <a:latin typeface="Calibri Light" panose="020F0302020204030204"/>
                <a:ea typeface="ＭＳ Ｐゴシック" pitchFamily="-106" charset="-128"/>
              </a:rPr>
              <a:t>Drug and Alcohol Outpatient Clinic</a:t>
            </a:r>
          </a:p>
          <a:p>
            <a:pPr marL="0" indent="0">
              <a:lnSpc>
                <a:spcPct val="100000"/>
              </a:lnSpc>
              <a:buNone/>
            </a:pPr>
            <a:r>
              <a:rPr lang="en-US" sz="2000" dirty="0">
                <a:latin typeface="+mj-lt"/>
              </a:rPr>
              <a:t>	</a:t>
            </a:r>
          </a:p>
        </p:txBody>
      </p:sp>
      <p:sp>
        <p:nvSpPr>
          <p:cNvPr id="2" name="Slide Number Placeholder 1"/>
          <p:cNvSpPr>
            <a:spLocks noGrp="1"/>
          </p:cNvSpPr>
          <p:nvPr>
            <p:ph type="sldNum" sz="quarter" idx="12"/>
          </p:nvPr>
        </p:nvSpPr>
        <p:spPr/>
        <p:txBody>
          <a:bodyPr/>
          <a:lstStyle/>
          <a:p>
            <a:fld id="{C85EB908-D14B-4B79-9273-27B0AA618532}" type="slidenum">
              <a:rPr lang="en-US" smtClean="0"/>
              <a:t>15</a:t>
            </a:fld>
            <a:endParaRPr lang="en-US" dirty="0"/>
          </a:p>
        </p:txBody>
      </p:sp>
    </p:spTree>
    <p:extLst>
      <p:ext uri="{BB962C8B-B14F-4D97-AF65-F5344CB8AC3E}">
        <p14:creationId xmlns:p14="http://schemas.microsoft.com/office/powerpoint/2010/main" val="4168508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690891"/>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COVERED SERVICES</a:t>
            </a:r>
          </a:p>
        </p:txBody>
      </p:sp>
      <p:sp>
        <p:nvSpPr>
          <p:cNvPr id="12" name="Rectangle 11"/>
          <p:cNvSpPr/>
          <p:nvPr/>
        </p:nvSpPr>
        <p:spPr>
          <a:xfrm>
            <a:off x="0" y="776617"/>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603714" y="1293425"/>
            <a:ext cx="10877006" cy="4648200"/>
          </a:xfrm>
          <a:prstGeom prst="rect">
            <a:avLst/>
          </a:prstGeom>
        </p:spPr>
        <p:txBody>
          <a:bodyPr>
            <a:normAutofit fontScale="92500" lnSpcReduction="10000"/>
          </a:bodyPr>
          <a:lstStyle/>
          <a:p>
            <a:pPr marL="0" indent="0">
              <a:buNone/>
            </a:pPr>
            <a:r>
              <a:rPr lang="en-US" sz="2400" b="1" dirty="0">
                <a:solidFill>
                  <a:srgbClr val="569FD3"/>
                </a:solidFill>
                <a:latin typeface="Arial Black" panose="020B0A04020102020204" pitchFamily="34" charset="0"/>
              </a:rPr>
              <a:t>FOR PARTICIPANTS WHO QUALIFY FOR LTSS:</a:t>
            </a:r>
          </a:p>
          <a:p>
            <a:pPr>
              <a:lnSpc>
                <a:spcPct val="100000"/>
              </a:lnSpc>
            </a:pPr>
            <a:r>
              <a:rPr lang="en-US" sz="2200" dirty="0">
                <a:latin typeface="+mj-lt"/>
              </a:rPr>
              <a:t>Home and community-based long-term services and supports including:</a:t>
            </a:r>
            <a:br>
              <a:rPr lang="en-US" sz="2200" dirty="0">
                <a:latin typeface="+mj-lt"/>
              </a:rPr>
            </a:br>
            <a:endParaRPr lang="en-US" sz="2200" dirty="0">
              <a:latin typeface="+mj-lt"/>
            </a:endParaRPr>
          </a:p>
          <a:p>
            <a:pPr>
              <a:lnSpc>
                <a:spcPct val="100000"/>
              </a:lnSpc>
            </a:pPr>
            <a:endParaRPr lang="en-US" sz="2200" dirty="0">
              <a:latin typeface="+mj-lt"/>
            </a:endParaRPr>
          </a:p>
          <a:p>
            <a:pPr marL="0" indent="0">
              <a:lnSpc>
                <a:spcPct val="100000"/>
              </a:lnSpc>
              <a:buNone/>
            </a:pPr>
            <a:endParaRPr lang="en-US" sz="2200" dirty="0">
              <a:latin typeface="+mj-lt"/>
            </a:endParaRPr>
          </a:p>
          <a:p>
            <a:pPr marL="0" indent="0">
              <a:lnSpc>
                <a:spcPct val="100000"/>
              </a:lnSpc>
              <a:buNone/>
            </a:pPr>
            <a:endParaRPr lang="en-US" sz="2200" dirty="0">
              <a:latin typeface="+mj-lt"/>
            </a:endParaRPr>
          </a:p>
          <a:p>
            <a:pPr marL="0" indent="0">
              <a:lnSpc>
                <a:spcPct val="100000"/>
              </a:lnSpc>
              <a:buNone/>
            </a:pPr>
            <a:endParaRPr lang="en-US" sz="2200" dirty="0">
              <a:latin typeface="+mj-lt"/>
            </a:endParaRPr>
          </a:p>
          <a:p>
            <a:pPr marL="0" indent="0">
              <a:lnSpc>
                <a:spcPct val="100000"/>
              </a:lnSpc>
              <a:buNone/>
            </a:pPr>
            <a:endParaRPr lang="en-US" sz="2200" dirty="0">
              <a:latin typeface="+mj-lt"/>
            </a:endParaRPr>
          </a:p>
          <a:p>
            <a:pPr marL="0" indent="0">
              <a:lnSpc>
                <a:spcPct val="100000"/>
              </a:lnSpc>
              <a:buNone/>
            </a:pPr>
            <a:endParaRPr lang="en-US" sz="2200" dirty="0">
              <a:latin typeface="+mj-lt"/>
            </a:endParaRPr>
          </a:p>
          <a:p>
            <a:pPr lvl="1">
              <a:lnSpc>
                <a:spcPct val="100000"/>
              </a:lnSpc>
              <a:buFont typeface="Wingdings" panose="05000000000000000000" pitchFamily="2" charset="2"/>
              <a:buChar char="ü"/>
            </a:pPr>
            <a:endParaRPr lang="en-US" sz="2200" dirty="0">
              <a:latin typeface="+mj-lt"/>
            </a:endParaRPr>
          </a:p>
          <a:p>
            <a:pPr>
              <a:lnSpc>
                <a:spcPct val="100000"/>
              </a:lnSpc>
            </a:pPr>
            <a:r>
              <a:rPr lang="en-US" sz="2200" dirty="0">
                <a:latin typeface="+mj-lt"/>
              </a:rPr>
              <a:t>Long-term services and supports in a nursing facility</a:t>
            </a:r>
          </a:p>
          <a:p>
            <a:pPr>
              <a:lnSpc>
                <a:spcPct val="100000"/>
              </a:lnSpc>
            </a:pPr>
            <a:r>
              <a:rPr lang="en-US" sz="2200" dirty="0">
                <a:latin typeface="+mj-lt"/>
              </a:rPr>
              <a:t>Participant-directed services will continue as they exist today.</a:t>
            </a:r>
          </a:p>
          <a:p>
            <a:pPr marL="0" indent="0">
              <a:lnSpc>
                <a:spcPct val="100000"/>
              </a:lnSpc>
              <a:buNone/>
            </a:pPr>
            <a:endParaRPr lang="en-US" sz="2200" dirty="0"/>
          </a:p>
          <a:p>
            <a:pPr marL="0" indent="0">
              <a:buNone/>
            </a:pPr>
            <a:endParaRPr lang="en-US" dirty="0">
              <a:latin typeface="+mj-lt"/>
            </a:endParaRPr>
          </a:p>
          <a:p>
            <a:pPr marL="0" indent="0">
              <a:buNone/>
            </a:pPr>
            <a:endParaRPr lang="en-US" dirty="0"/>
          </a:p>
        </p:txBody>
      </p:sp>
      <p:sp>
        <p:nvSpPr>
          <p:cNvPr id="2" name="Slide Number Placeholder 1"/>
          <p:cNvSpPr>
            <a:spLocks noGrp="1"/>
          </p:cNvSpPr>
          <p:nvPr>
            <p:ph type="sldNum" sz="quarter" idx="12"/>
          </p:nvPr>
        </p:nvSpPr>
        <p:spPr/>
        <p:txBody>
          <a:bodyPr/>
          <a:lstStyle/>
          <a:p>
            <a:fld id="{C85EB908-D14B-4B79-9273-27B0AA618532}" type="slidenum">
              <a:rPr lang="en-US" smtClean="0"/>
              <a:t>16</a:t>
            </a:fld>
            <a:endParaRPr lang="en-US" dirty="0"/>
          </a:p>
        </p:txBody>
      </p:sp>
      <p:sp>
        <p:nvSpPr>
          <p:cNvPr id="3" name="TextBox 2">
            <a:extLst>
              <a:ext uri="{FF2B5EF4-FFF2-40B4-BE49-F238E27FC236}">
                <a16:creationId xmlns:a16="http://schemas.microsoft.com/office/drawing/2014/main" id="{23AEC657-BCE5-425D-A6D9-3454B90212D3}"/>
              </a:ext>
            </a:extLst>
          </p:cNvPr>
          <p:cNvSpPr txBox="1"/>
          <p:nvPr/>
        </p:nvSpPr>
        <p:spPr>
          <a:xfrm>
            <a:off x="352338" y="2206805"/>
            <a:ext cx="12057776" cy="4493538"/>
          </a:xfrm>
          <a:prstGeom prst="rect">
            <a:avLst/>
          </a:prstGeom>
          <a:noFill/>
        </p:spPr>
        <p:txBody>
          <a:bodyPr wrap="square" numCol="3" rtlCol="0">
            <a:spAutoFit/>
          </a:bodyPr>
          <a:lstStyle/>
          <a:p>
            <a:pPr lvl="1">
              <a:buFont typeface="Wingdings" panose="05000000000000000000" pitchFamily="2" charset="2"/>
              <a:buChar char="ü"/>
            </a:pPr>
            <a:r>
              <a:rPr lang="en-US" sz="1600" dirty="0"/>
              <a:t>Adult Daily Living</a:t>
            </a:r>
          </a:p>
          <a:p>
            <a:pPr lvl="1">
              <a:buFont typeface="Wingdings" panose="05000000000000000000" pitchFamily="2" charset="2"/>
              <a:buChar char="ü"/>
            </a:pPr>
            <a:r>
              <a:rPr lang="en-US" sz="1600" dirty="0"/>
              <a:t>Assistive Technology</a:t>
            </a:r>
          </a:p>
          <a:p>
            <a:pPr lvl="1">
              <a:buFont typeface="Wingdings" panose="05000000000000000000" pitchFamily="2" charset="2"/>
              <a:buChar char="ü"/>
            </a:pPr>
            <a:r>
              <a:rPr lang="en-US" sz="1600" dirty="0"/>
              <a:t>Behavior Therapy</a:t>
            </a:r>
          </a:p>
          <a:p>
            <a:pPr lvl="1">
              <a:buFont typeface="Wingdings" panose="05000000000000000000" pitchFamily="2" charset="2"/>
              <a:buChar char="ü"/>
            </a:pPr>
            <a:r>
              <a:rPr lang="en-US" sz="1600" dirty="0"/>
              <a:t>Benefits Counseling</a:t>
            </a:r>
          </a:p>
          <a:p>
            <a:pPr lvl="1">
              <a:buFont typeface="Wingdings" panose="05000000000000000000" pitchFamily="2" charset="2"/>
              <a:buChar char="ü"/>
            </a:pPr>
            <a:r>
              <a:rPr lang="en-US" sz="1600" dirty="0"/>
              <a:t>Career Assessment</a:t>
            </a:r>
          </a:p>
          <a:p>
            <a:pPr lvl="1">
              <a:buFont typeface="Wingdings" panose="05000000000000000000" pitchFamily="2" charset="2"/>
              <a:buChar char="ü"/>
            </a:pPr>
            <a:r>
              <a:rPr lang="en-US" sz="1600" dirty="0"/>
              <a:t>Cognitive Rehabilitation Therapy</a:t>
            </a:r>
          </a:p>
          <a:p>
            <a:pPr lvl="1">
              <a:buFont typeface="Wingdings" panose="05000000000000000000" pitchFamily="2" charset="2"/>
              <a:buChar char="ü"/>
            </a:pPr>
            <a:r>
              <a:rPr lang="en-US" sz="1600" dirty="0"/>
              <a:t>Community Integration</a:t>
            </a:r>
          </a:p>
          <a:p>
            <a:pPr lvl="1">
              <a:buFont typeface="Wingdings" panose="05000000000000000000" pitchFamily="2" charset="2"/>
              <a:buChar char="ü"/>
            </a:pPr>
            <a:r>
              <a:rPr lang="en-US" sz="1600" dirty="0"/>
              <a:t>Community Transition Services</a:t>
            </a:r>
          </a:p>
          <a:p>
            <a:pPr lvl="1">
              <a:buFont typeface="Wingdings" panose="05000000000000000000" pitchFamily="2" charset="2"/>
              <a:buChar char="ü"/>
            </a:pPr>
            <a:r>
              <a:rPr lang="en-US" sz="1600" dirty="0"/>
              <a:t>Counseling Services</a:t>
            </a:r>
          </a:p>
          <a:p>
            <a:pPr lvl="1">
              <a:buFont typeface="Wingdings" panose="05000000000000000000" pitchFamily="2" charset="2"/>
              <a:buChar char="ü"/>
            </a:pPr>
            <a:r>
              <a:rPr lang="en-US" sz="1600" dirty="0"/>
              <a:t>Employment Skills Development</a:t>
            </a:r>
          </a:p>
          <a:p>
            <a:pPr lvl="1">
              <a:buFont typeface="Wingdings" panose="05000000000000000000" pitchFamily="2" charset="2"/>
              <a:buChar char="ü"/>
            </a:pPr>
            <a:r>
              <a:rPr lang="en-US" sz="1600" dirty="0"/>
              <a:t>Financial Management Services</a:t>
            </a:r>
          </a:p>
          <a:p>
            <a:pPr lvl="1">
              <a:buFont typeface="Wingdings" panose="05000000000000000000" pitchFamily="2" charset="2"/>
              <a:buChar char="ü"/>
            </a:pPr>
            <a:endParaRPr lang="en-US" sz="1600" dirty="0"/>
          </a:p>
          <a:p>
            <a:pPr lvl="1">
              <a:buFont typeface="Wingdings" panose="05000000000000000000" pitchFamily="2" charset="2"/>
              <a:buChar char="ü"/>
            </a:pPr>
            <a:endParaRPr lang="en-US" sz="1600" dirty="0"/>
          </a:p>
          <a:p>
            <a:pPr lvl="1">
              <a:buFont typeface="Wingdings" panose="05000000000000000000" pitchFamily="2" charset="2"/>
              <a:buChar char="ü"/>
            </a:pPr>
            <a:endParaRPr lang="en-US" sz="1600" dirty="0"/>
          </a:p>
          <a:p>
            <a:pPr lvl="1">
              <a:buFont typeface="Wingdings" panose="05000000000000000000" pitchFamily="2" charset="2"/>
              <a:buChar char="ü"/>
            </a:pPr>
            <a:endParaRPr lang="en-US" sz="1600" dirty="0"/>
          </a:p>
          <a:p>
            <a:pPr lvl="1">
              <a:buFont typeface="Wingdings" panose="05000000000000000000" pitchFamily="2" charset="2"/>
              <a:buChar char="ü"/>
            </a:pPr>
            <a:endParaRPr lang="en-US" sz="1600" dirty="0"/>
          </a:p>
          <a:p>
            <a:pPr lvl="1">
              <a:buFont typeface="Wingdings" panose="05000000000000000000" pitchFamily="2" charset="2"/>
              <a:buChar char="ü"/>
            </a:pPr>
            <a:endParaRPr lang="en-US" sz="1600" dirty="0"/>
          </a:p>
          <a:p>
            <a:pPr lvl="1"/>
            <a:endParaRPr lang="en-US" sz="1600" dirty="0"/>
          </a:p>
          <a:p>
            <a:pPr lvl="1">
              <a:buFont typeface="Wingdings" panose="05000000000000000000" pitchFamily="2" charset="2"/>
              <a:buChar char="ü"/>
            </a:pPr>
            <a:r>
              <a:rPr lang="en-US" sz="1600" dirty="0"/>
              <a:t>Home Adaptations</a:t>
            </a:r>
          </a:p>
          <a:p>
            <a:pPr lvl="1">
              <a:buFont typeface="Wingdings" panose="05000000000000000000" pitchFamily="2" charset="2"/>
              <a:buChar char="ü"/>
            </a:pPr>
            <a:r>
              <a:rPr lang="en-US" sz="1600" dirty="0"/>
              <a:t>Home Health Aid Services</a:t>
            </a:r>
          </a:p>
          <a:p>
            <a:pPr lvl="1">
              <a:buFont typeface="Wingdings" panose="05000000000000000000" pitchFamily="2" charset="2"/>
              <a:buChar char="ü"/>
            </a:pPr>
            <a:r>
              <a:rPr lang="en-US" sz="1600" dirty="0"/>
              <a:t>Home Delivered Meals</a:t>
            </a:r>
          </a:p>
          <a:p>
            <a:pPr lvl="1">
              <a:buFont typeface="Wingdings" panose="05000000000000000000" pitchFamily="2" charset="2"/>
              <a:buChar char="ü"/>
            </a:pPr>
            <a:r>
              <a:rPr lang="en-US" sz="1600" dirty="0"/>
              <a:t>Non-Medical Transportation</a:t>
            </a:r>
          </a:p>
          <a:p>
            <a:pPr lvl="1">
              <a:buFont typeface="Wingdings" panose="05000000000000000000" pitchFamily="2" charset="2"/>
              <a:buChar char="ü"/>
            </a:pPr>
            <a:r>
              <a:rPr lang="en-US" sz="1600" dirty="0"/>
              <a:t>Nursing</a:t>
            </a:r>
          </a:p>
          <a:p>
            <a:pPr lvl="1">
              <a:buFont typeface="Wingdings" panose="05000000000000000000" pitchFamily="2" charset="2"/>
              <a:buChar char="ü"/>
            </a:pPr>
            <a:r>
              <a:rPr lang="en-US" sz="1600" dirty="0"/>
              <a:t>Nutritional Consultation</a:t>
            </a:r>
          </a:p>
          <a:p>
            <a:pPr lvl="1">
              <a:buFont typeface="Wingdings" panose="05000000000000000000" pitchFamily="2" charset="2"/>
              <a:buChar char="ü"/>
            </a:pPr>
            <a:r>
              <a:rPr lang="en-US" sz="1600" dirty="0"/>
              <a:t>Occupational Therapy</a:t>
            </a:r>
          </a:p>
          <a:p>
            <a:pPr lvl="1">
              <a:buFont typeface="Wingdings" panose="05000000000000000000" pitchFamily="2" charset="2"/>
              <a:buChar char="ü"/>
            </a:pPr>
            <a:r>
              <a:rPr lang="en-US" sz="1600" dirty="0"/>
              <a:t>Personal Assistance Services</a:t>
            </a:r>
          </a:p>
          <a:p>
            <a:pPr lvl="1">
              <a:buFont typeface="Wingdings" panose="05000000000000000000" pitchFamily="2" charset="2"/>
              <a:buChar char="ü"/>
            </a:pPr>
            <a:r>
              <a:rPr lang="en-US" sz="1600" dirty="0"/>
              <a:t>Personal Emergency Response System (PERS)</a:t>
            </a:r>
          </a:p>
          <a:p>
            <a:pPr lvl="1">
              <a:lnSpc>
                <a:spcPct val="100000"/>
              </a:lnSpc>
              <a:buFont typeface="Wingdings" panose="05000000000000000000" pitchFamily="2" charset="2"/>
              <a:buChar char="ü"/>
            </a:pPr>
            <a:r>
              <a:rPr lang="en-US" sz="1600" dirty="0"/>
              <a:t>Pest Eradication</a:t>
            </a:r>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endParaRPr lang="en-US" sz="1600" dirty="0"/>
          </a:p>
          <a:p>
            <a:pPr lvl="1">
              <a:lnSpc>
                <a:spcPct val="100000"/>
              </a:lnSpc>
              <a:buFont typeface="Wingdings" panose="05000000000000000000" pitchFamily="2" charset="2"/>
              <a:buChar char="ü"/>
            </a:pPr>
            <a:r>
              <a:rPr lang="en-US" sz="1600" dirty="0"/>
              <a:t>Physical Therapy</a:t>
            </a:r>
          </a:p>
          <a:p>
            <a:pPr lvl="1">
              <a:lnSpc>
                <a:spcPct val="100000"/>
              </a:lnSpc>
              <a:buFont typeface="Wingdings" panose="05000000000000000000" pitchFamily="2" charset="2"/>
              <a:buChar char="ü"/>
            </a:pPr>
            <a:r>
              <a:rPr lang="en-US" sz="1600" dirty="0"/>
              <a:t>Job Coaching</a:t>
            </a:r>
          </a:p>
          <a:p>
            <a:pPr lvl="1">
              <a:lnSpc>
                <a:spcPct val="100000"/>
              </a:lnSpc>
              <a:buFont typeface="Wingdings" panose="05000000000000000000" pitchFamily="2" charset="2"/>
              <a:buChar char="ü"/>
            </a:pPr>
            <a:r>
              <a:rPr lang="en-US" sz="1600" dirty="0"/>
              <a:t>Job Finding</a:t>
            </a:r>
          </a:p>
          <a:p>
            <a:pPr lvl="1">
              <a:lnSpc>
                <a:spcPct val="100000"/>
              </a:lnSpc>
              <a:buFont typeface="Wingdings" panose="05000000000000000000" pitchFamily="2" charset="2"/>
              <a:buChar char="ü"/>
            </a:pPr>
            <a:r>
              <a:rPr lang="en-US" sz="1600" dirty="0"/>
              <a:t>Residential Habilitation</a:t>
            </a:r>
          </a:p>
          <a:p>
            <a:pPr lvl="1">
              <a:lnSpc>
                <a:spcPct val="100000"/>
              </a:lnSpc>
              <a:buFont typeface="Wingdings" panose="05000000000000000000" pitchFamily="2" charset="2"/>
              <a:buChar char="ü"/>
            </a:pPr>
            <a:r>
              <a:rPr lang="en-US" sz="1600" dirty="0"/>
              <a:t>Respite</a:t>
            </a:r>
          </a:p>
          <a:p>
            <a:pPr lvl="1">
              <a:lnSpc>
                <a:spcPct val="100000"/>
              </a:lnSpc>
              <a:buFont typeface="Wingdings" panose="05000000000000000000" pitchFamily="2" charset="2"/>
              <a:buChar char="ü"/>
            </a:pPr>
            <a:r>
              <a:rPr lang="en-US" sz="1600" dirty="0"/>
              <a:t>Specialized Medical Equipment </a:t>
            </a:r>
          </a:p>
          <a:p>
            <a:pPr lvl="1">
              <a:lnSpc>
                <a:spcPct val="100000"/>
              </a:lnSpc>
            </a:pPr>
            <a:r>
              <a:rPr lang="en-US" sz="1600" dirty="0"/>
              <a:t>and Supplies</a:t>
            </a:r>
          </a:p>
          <a:p>
            <a:pPr lvl="1">
              <a:lnSpc>
                <a:spcPct val="100000"/>
              </a:lnSpc>
              <a:buFont typeface="Wingdings" panose="05000000000000000000" pitchFamily="2" charset="2"/>
              <a:buChar char="ü"/>
            </a:pPr>
            <a:r>
              <a:rPr lang="en-US" sz="1600" dirty="0"/>
              <a:t>Speech and Language Therapy</a:t>
            </a:r>
          </a:p>
          <a:p>
            <a:pPr lvl="1">
              <a:lnSpc>
                <a:spcPct val="100000"/>
              </a:lnSpc>
              <a:buFont typeface="Wingdings" panose="05000000000000000000" pitchFamily="2" charset="2"/>
              <a:buChar char="ü"/>
            </a:pPr>
            <a:r>
              <a:rPr lang="en-US" sz="1600" dirty="0"/>
              <a:t>Telecare</a:t>
            </a:r>
          </a:p>
          <a:p>
            <a:pPr lvl="1">
              <a:lnSpc>
                <a:spcPct val="100000"/>
              </a:lnSpc>
              <a:buFont typeface="Wingdings" panose="05000000000000000000" pitchFamily="2" charset="2"/>
              <a:buChar char="ü"/>
            </a:pPr>
            <a:r>
              <a:rPr lang="en-US" sz="1600" dirty="0"/>
              <a:t>Vehicle Modifications</a:t>
            </a:r>
          </a:p>
          <a:p>
            <a:endParaRPr lang="en-US" dirty="0"/>
          </a:p>
        </p:txBody>
      </p:sp>
    </p:spTree>
    <p:extLst>
      <p:ext uri="{BB962C8B-B14F-4D97-AF65-F5344CB8AC3E}">
        <p14:creationId xmlns:p14="http://schemas.microsoft.com/office/powerpoint/2010/main" val="2369475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690891"/>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COVERED SERVICES</a:t>
            </a:r>
          </a:p>
        </p:txBody>
      </p:sp>
      <p:sp>
        <p:nvSpPr>
          <p:cNvPr id="12" name="Rectangle 11"/>
          <p:cNvSpPr/>
          <p:nvPr/>
        </p:nvSpPr>
        <p:spPr>
          <a:xfrm>
            <a:off x="0" y="776617"/>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705394" y="1466849"/>
            <a:ext cx="10877006" cy="4648200"/>
          </a:xfrm>
          <a:prstGeom prst="rect">
            <a:avLst/>
          </a:prstGeom>
        </p:spPr>
        <p:txBody>
          <a:bodyPr>
            <a:normAutofit lnSpcReduction="10000"/>
          </a:bodyPr>
          <a:lstStyle/>
          <a:p>
            <a:pPr marL="0" indent="0">
              <a:lnSpc>
                <a:spcPct val="100000"/>
              </a:lnSpc>
              <a:buNone/>
            </a:pPr>
            <a:r>
              <a:rPr lang="en-US" sz="2000" b="1" cap="all" dirty="0">
                <a:solidFill>
                  <a:srgbClr val="569FD3"/>
                </a:solidFill>
                <a:latin typeface="Arial Black" panose="020B0A04020102020204" pitchFamily="34" charset="0"/>
                <a:cs typeface="Arial" panose="020B0604020202020204" pitchFamily="34" charset="0"/>
              </a:rPr>
              <a:t>Transportation Services:</a:t>
            </a:r>
          </a:p>
          <a:p>
            <a:pPr>
              <a:lnSpc>
                <a:spcPct val="100000"/>
              </a:lnSpc>
            </a:pPr>
            <a:r>
              <a:rPr lang="en-US" sz="2000" dirty="0">
                <a:latin typeface="+mj-lt"/>
              </a:rPr>
              <a:t>All CHC participants have access to emergency and non-emergency medical transportation.</a:t>
            </a:r>
          </a:p>
          <a:p>
            <a:pPr>
              <a:lnSpc>
                <a:spcPct val="100000"/>
              </a:lnSpc>
            </a:pPr>
            <a:r>
              <a:rPr lang="en-US" sz="2000" dirty="0">
                <a:latin typeface="+mj-lt"/>
              </a:rPr>
              <a:t>Participants will continue to use the Medical Assistance Transportation Program (MATP) for non-emergency medical transportation to and from medical appointments.</a:t>
            </a:r>
          </a:p>
          <a:p>
            <a:pPr lvl="1">
              <a:lnSpc>
                <a:spcPct val="100000"/>
              </a:lnSpc>
            </a:pPr>
            <a:r>
              <a:rPr lang="en-US" sz="1600" dirty="0">
                <a:latin typeface="+mj-lt"/>
              </a:rPr>
              <a:t>Participants residing in nursing facilities are the exception.</a:t>
            </a:r>
          </a:p>
          <a:p>
            <a:pPr lvl="1">
              <a:lnSpc>
                <a:spcPct val="100000"/>
              </a:lnSpc>
            </a:pPr>
            <a:r>
              <a:rPr lang="en-US" sz="1600" dirty="0">
                <a:latin typeface="+mj-lt"/>
              </a:rPr>
              <a:t>Nursing facilities will continue to coordinate transportation for their residents.</a:t>
            </a:r>
          </a:p>
          <a:p>
            <a:pPr>
              <a:lnSpc>
                <a:spcPct val="100000"/>
              </a:lnSpc>
            </a:pPr>
            <a:r>
              <a:rPr lang="en-US" sz="1800" dirty="0">
                <a:latin typeface="+mj-lt"/>
              </a:rPr>
              <a:t>Nursing facility clinically eligible (NFCE) participants also have access to non-medical transportation. Non-medical transportation can include:</a:t>
            </a:r>
          </a:p>
          <a:p>
            <a:pPr lvl="1">
              <a:lnSpc>
                <a:spcPct val="100000"/>
              </a:lnSpc>
            </a:pPr>
            <a:r>
              <a:rPr lang="en-US" sz="1600" dirty="0">
                <a:latin typeface="+mj-lt"/>
              </a:rPr>
              <a:t>Transportation to community activities, religious services, employment and volunteering, and other activities or LTSS services as specified in the Participant’s Person-Centered Service Plan (PCSP).</a:t>
            </a:r>
          </a:p>
          <a:p>
            <a:pPr lvl="1">
              <a:lnSpc>
                <a:spcPct val="100000"/>
              </a:lnSpc>
            </a:pPr>
            <a:r>
              <a:rPr lang="en-US" sz="1600" dirty="0">
                <a:latin typeface="+mj-lt"/>
              </a:rPr>
              <a:t>This service is offered in addition to medical transportation services and shall not replace them.</a:t>
            </a:r>
          </a:p>
          <a:p>
            <a:pPr lvl="1">
              <a:lnSpc>
                <a:spcPct val="100000"/>
              </a:lnSpc>
            </a:pPr>
            <a:r>
              <a:rPr lang="en-US" sz="1600" dirty="0">
                <a:latin typeface="+mj-lt"/>
              </a:rPr>
              <a:t>These  services may include the purchase of tickets or tokens to secure transportation for a participant. 	</a:t>
            </a:r>
          </a:p>
          <a:p>
            <a:pPr>
              <a:lnSpc>
                <a:spcPct val="100000"/>
              </a:lnSpc>
            </a:pPr>
            <a:r>
              <a:rPr lang="en-US" sz="2000" dirty="0">
                <a:latin typeface="+mj-lt"/>
              </a:rPr>
              <a:t>CHC Transportation Provider Workshops will be held on May 16</a:t>
            </a:r>
            <a:r>
              <a:rPr lang="en-US" sz="2000" baseline="30000" dirty="0">
                <a:latin typeface="+mj-lt"/>
              </a:rPr>
              <a:t>th</a:t>
            </a:r>
            <a:r>
              <a:rPr lang="en-US" sz="2000" dirty="0">
                <a:latin typeface="+mj-lt"/>
              </a:rPr>
              <a:t> in Kutztown, May 23</a:t>
            </a:r>
            <a:r>
              <a:rPr lang="en-US" sz="2000" baseline="30000" dirty="0">
                <a:latin typeface="+mj-lt"/>
              </a:rPr>
              <a:t>rd</a:t>
            </a:r>
            <a:r>
              <a:rPr lang="en-US" sz="2000" dirty="0">
                <a:latin typeface="+mj-lt"/>
              </a:rPr>
              <a:t> in Bradford, and June 7</a:t>
            </a:r>
            <a:r>
              <a:rPr lang="en-US" sz="2000" baseline="30000" dirty="0">
                <a:latin typeface="+mj-lt"/>
              </a:rPr>
              <a:t>th</a:t>
            </a:r>
            <a:r>
              <a:rPr lang="en-US" sz="2000" dirty="0">
                <a:latin typeface="+mj-lt"/>
              </a:rPr>
              <a:t> in Bloomsburg.</a:t>
            </a:r>
            <a:endParaRPr lang="en-US" sz="1600" dirty="0">
              <a:latin typeface="+mj-lt"/>
            </a:endParaRPr>
          </a:p>
          <a:p>
            <a:pPr marL="914400" lvl="2" indent="0">
              <a:lnSpc>
                <a:spcPct val="100000"/>
              </a:lnSpc>
              <a:buNone/>
            </a:pPr>
            <a:endParaRPr lang="en-US" sz="1400" dirty="0">
              <a:latin typeface="+mj-lt"/>
            </a:endParaRPr>
          </a:p>
          <a:p>
            <a:pPr marL="457200" lvl="1" indent="0">
              <a:lnSpc>
                <a:spcPct val="100000"/>
              </a:lnSpc>
              <a:buNone/>
            </a:pPr>
            <a:endParaRPr lang="en-US" sz="18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17</a:t>
            </a:fld>
            <a:endParaRPr lang="en-US" dirty="0"/>
          </a:p>
        </p:txBody>
      </p:sp>
    </p:spTree>
    <p:extLst>
      <p:ext uri="{BB962C8B-B14F-4D97-AF65-F5344CB8AC3E}">
        <p14:creationId xmlns:p14="http://schemas.microsoft.com/office/powerpoint/2010/main" val="180746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1" y="751505"/>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CONTINUITY OF CARE</a:t>
            </a:r>
          </a:p>
        </p:txBody>
      </p:sp>
      <p:sp>
        <p:nvSpPr>
          <p:cNvPr id="12" name="Rectangle 11"/>
          <p:cNvSpPr/>
          <p:nvPr/>
        </p:nvSpPr>
        <p:spPr>
          <a:xfrm>
            <a:off x="0" y="837231"/>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705394" y="1448535"/>
            <a:ext cx="10300657" cy="2820990"/>
          </a:xfrm>
          <a:prstGeom prst="rect">
            <a:avLst/>
          </a:prstGeom>
        </p:spPr>
        <p:txBody>
          <a:bodyPr>
            <a:noAutofit/>
          </a:bodyPr>
          <a:lstStyle/>
          <a:p>
            <a:pPr>
              <a:lnSpc>
                <a:spcPct val="100000"/>
              </a:lnSpc>
            </a:pPr>
            <a:r>
              <a:rPr lang="en-US" sz="1800" dirty="0">
                <a:latin typeface="+mj-lt"/>
              </a:rPr>
              <a:t>MCOs are required to contract with all willing and qualified existing LTSS Medicaid providers for 180 days after CHC implementation. The 180 day continuity of care requirement includes service coordination entities.</a:t>
            </a:r>
          </a:p>
          <a:p>
            <a:pPr>
              <a:lnSpc>
                <a:spcPct val="100000"/>
              </a:lnSpc>
            </a:pPr>
            <a:r>
              <a:rPr lang="en-US" sz="1800" dirty="0">
                <a:latin typeface="+mj-lt"/>
              </a:rPr>
              <a:t>Participants may keep their existing LTSS providers for the 180-day continuity of care period after CHC implementation. </a:t>
            </a:r>
          </a:p>
          <a:p>
            <a:pPr>
              <a:lnSpc>
                <a:spcPct val="100000"/>
              </a:lnSpc>
            </a:pPr>
            <a:r>
              <a:rPr lang="en-US" sz="1800" dirty="0">
                <a:latin typeface="+mj-lt"/>
              </a:rPr>
              <a:t>Participants may keep their existing physical health providers for the 60-day continuity of care period after CHC implementation.</a:t>
            </a:r>
          </a:p>
          <a:p>
            <a:pPr>
              <a:lnSpc>
                <a:spcPct val="100000"/>
              </a:lnSpc>
            </a:pPr>
            <a:r>
              <a:rPr lang="en-US" sz="1800" dirty="0">
                <a:latin typeface="+mj-lt"/>
              </a:rPr>
              <a:t>For nursing facility residents, participants will be able to stay in their nursing facility as </a:t>
            </a:r>
            <a:br>
              <a:rPr lang="en-US" sz="1800" dirty="0">
                <a:latin typeface="+mj-lt"/>
              </a:rPr>
            </a:br>
            <a:r>
              <a:rPr lang="en-US" sz="1800" dirty="0">
                <a:latin typeface="+mj-lt"/>
              </a:rPr>
              <a:t>long as they need this level of care, unless they choose to move.</a:t>
            </a:r>
          </a:p>
          <a:p>
            <a:pPr>
              <a:lnSpc>
                <a:spcPct val="100000"/>
              </a:lnSpc>
            </a:pPr>
            <a:r>
              <a:rPr lang="en-US" sz="1800" dirty="0">
                <a:latin typeface="+mj-lt"/>
              </a:rPr>
              <a:t>The commonwealth will conduct ongoing monitoring to ensure the MCOs maintain provider networks that enable participants choice of provider for needed services. </a:t>
            </a:r>
          </a:p>
          <a:p>
            <a:pPr>
              <a:lnSpc>
                <a:spcPct val="100000"/>
              </a:lnSpc>
            </a:pPr>
            <a:r>
              <a:rPr lang="en-US" sz="1800" dirty="0">
                <a:latin typeface="+mj-lt"/>
              </a:rPr>
              <a:t>For all participants, the CHC-MCO must comply with continuity of care requirements for continuation of providers, services, and any ongoing course of treatment outlined in MA Bulletin 99-03-13, Continuity of Care for Recipients Transferring Between and Among Fee-for-Service and Managed Care Organizations.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005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820568"/>
            <a:ext cx="10033457" cy="95502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IDENTIFYING NEEDS</a:t>
            </a:r>
          </a:p>
          <a:p>
            <a:pPr marL="0" indent="0">
              <a:lnSpc>
                <a:spcPts val="3600"/>
              </a:lnSpc>
              <a:buNone/>
            </a:pPr>
            <a:r>
              <a:rPr lang="en-US" sz="1800" b="1" dirty="0">
                <a:solidFill>
                  <a:srgbClr val="569FD3"/>
                </a:solidFill>
                <a:latin typeface="Arial Black" panose="020B0A04020102020204" pitchFamily="34" charset="0"/>
              </a:rPr>
              <a:t>SCREENING, COMPREHENSIVE NEEDS ASSESSMENT AND REASSESSMENT</a:t>
            </a:r>
          </a:p>
        </p:txBody>
      </p:sp>
      <p:sp>
        <p:nvSpPr>
          <p:cNvPr id="12" name="Rectangle 11"/>
          <p:cNvSpPr/>
          <p:nvPr/>
        </p:nvSpPr>
        <p:spPr>
          <a:xfrm>
            <a:off x="0" y="906296"/>
            <a:ext cx="276225" cy="414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705394" y="2140870"/>
            <a:ext cx="10300657" cy="3555079"/>
          </a:xfrm>
          <a:prstGeom prst="rect">
            <a:avLst/>
          </a:prstGeom>
        </p:spPr>
        <p:txBody>
          <a:bodyPr>
            <a:normAutofit fontScale="92500" lnSpcReduction="10000"/>
          </a:bodyPr>
          <a:lstStyle/>
          <a:p>
            <a:pPr>
              <a:lnSpc>
                <a:spcPct val="100000"/>
              </a:lnSpc>
            </a:pPr>
            <a:r>
              <a:rPr lang="en-US" sz="2400" dirty="0">
                <a:latin typeface="+mj-lt"/>
              </a:rPr>
              <a:t>CHC-MCOs must:</a:t>
            </a:r>
          </a:p>
          <a:p>
            <a:pPr lvl="1">
              <a:lnSpc>
                <a:spcPct val="100000"/>
              </a:lnSpc>
            </a:pPr>
            <a:r>
              <a:rPr lang="en-US" dirty="0">
                <a:latin typeface="+mj-lt"/>
              </a:rPr>
              <a:t>screen each new participant who are community well duals within 90 days of the start date</a:t>
            </a:r>
          </a:p>
          <a:p>
            <a:pPr lvl="1">
              <a:lnSpc>
                <a:spcPct val="100000"/>
              </a:lnSpc>
            </a:pPr>
            <a:r>
              <a:rPr lang="en-US" dirty="0">
                <a:latin typeface="+mj-lt"/>
              </a:rPr>
              <a:t>conduct a comprehensive needs assessment of every participant who is determined NFCE</a:t>
            </a:r>
          </a:p>
          <a:p>
            <a:pPr lvl="1">
              <a:lnSpc>
                <a:spcPct val="100000"/>
              </a:lnSpc>
            </a:pPr>
            <a:r>
              <a:rPr lang="en-US" dirty="0">
                <a:latin typeface="+mj-lt"/>
              </a:rPr>
              <a:t>conduct a comprehensive assessment when the participant makes a request, self-identifies as needing LTSS, or if either the CHC-MCO or the Independent Enrollment Broker (IEB) identifies that the participant has unmet needs, service gaps or a need for service coordination</a:t>
            </a:r>
          </a:p>
          <a:p>
            <a:pPr lvl="1">
              <a:lnSpc>
                <a:spcPct val="100000"/>
              </a:lnSpc>
            </a:pPr>
            <a:r>
              <a:rPr lang="en-US" dirty="0">
                <a:latin typeface="+mj-lt"/>
              </a:rPr>
              <a:t>conduct a reassessment at least every 12 months unless a trigger event occurs</a:t>
            </a:r>
          </a:p>
          <a:p>
            <a:pPr marL="228600" lvl="2"/>
            <a:endParaRPr lang="en-US" sz="16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19</a:t>
            </a:fld>
            <a:endParaRPr lang="en-US" dirty="0"/>
          </a:p>
        </p:txBody>
      </p:sp>
    </p:spTree>
    <p:extLst>
      <p:ext uri="{BB962C8B-B14F-4D97-AF65-F5344CB8AC3E}">
        <p14:creationId xmlns:p14="http://schemas.microsoft.com/office/powerpoint/2010/main" val="354001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90550" y="533399"/>
            <a:ext cx="10944225" cy="597217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WHAT IS COMMUNITY HEALTHCHOICES (CHC)?</a:t>
            </a:r>
          </a:p>
          <a:p>
            <a:pPr marL="0" indent="0">
              <a:lnSpc>
                <a:spcPct val="100000"/>
              </a:lnSpc>
              <a:buNone/>
            </a:pPr>
            <a:r>
              <a:rPr lang="en-US" sz="2000" b="1" i="1" dirty="0">
                <a:latin typeface="+mj-lt"/>
              </a:rPr>
              <a:t>A Medicaid managed care program that will include physical health benefits and long-term services and supports (LTSS). The program is referenced to nationally as a managed long-term services and supports program (MLTSS).</a:t>
            </a:r>
          </a:p>
          <a:p>
            <a:pPr marL="0" indent="0">
              <a:buNone/>
            </a:pPr>
            <a:endParaRPr lang="en-US" sz="1800" dirty="0">
              <a:latin typeface="+mj-lt"/>
            </a:endParaRPr>
          </a:p>
          <a:p>
            <a:pPr marL="0" indent="0">
              <a:buNone/>
            </a:pPr>
            <a:r>
              <a:rPr lang="en-US" sz="2400" b="1" dirty="0">
                <a:solidFill>
                  <a:srgbClr val="569FD3"/>
                </a:solidFill>
                <a:latin typeface="Arial Black" panose="020B0A04020102020204" pitchFamily="34" charset="0"/>
              </a:rPr>
              <a:t>WHO IS PART OF CHC?</a:t>
            </a:r>
          </a:p>
          <a:p>
            <a:pPr>
              <a:lnSpc>
                <a:spcPct val="100000"/>
              </a:lnSpc>
            </a:pPr>
            <a:r>
              <a:rPr lang="en-US" sz="2000" dirty="0">
                <a:latin typeface="+mj-lt"/>
              </a:rPr>
              <a:t>Individuals who are 21 years of age or older and dually eligible for Medicare and Medicaid.</a:t>
            </a:r>
          </a:p>
          <a:p>
            <a:pPr>
              <a:lnSpc>
                <a:spcPct val="100000"/>
              </a:lnSpc>
            </a:pPr>
            <a:r>
              <a:rPr lang="en-US" sz="2000" dirty="0">
                <a:latin typeface="+mj-lt"/>
              </a:rPr>
              <a:t>Individuals who are 21 years of age or older and eligible for Medicaid (LTSS) because they need the level of care provided by a nursing facility.</a:t>
            </a:r>
          </a:p>
          <a:p>
            <a:pPr lvl="1">
              <a:lnSpc>
                <a:spcPct val="100000"/>
              </a:lnSpc>
              <a:buFont typeface="Wingdings" panose="05000000000000000000" pitchFamily="2" charset="2"/>
              <a:buChar char="ü"/>
            </a:pPr>
            <a:r>
              <a:rPr lang="en-US" sz="2000" dirty="0">
                <a:latin typeface="+mj-lt"/>
              </a:rPr>
              <a:t>This care may be provided in the home, community, or nursing facility.</a:t>
            </a:r>
          </a:p>
          <a:p>
            <a:pPr lvl="1">
              <a:lnSpc>
                <a:spcPct val="100000"/>
              </a:lnSpc>
              <a:buFont typeface="Wingdings" panose="05000000000000000000" pitchFamily="2" charset="2"/>
              <a:buChar char="ü"/>
            </a:pPr>
            <a:r>
              <a:rPr lang="en-US" sz="2000" dirty="0">
                <a:latin typeface="+mj-lt"/>
              </a:rPr>
              <a:t>Individuals currently enrolled in the LIFE Program will not be enrolled in CHC unless they expressly select to transition from LIFE to a CHC managed care organization (MCO).</a:t>
            </a:r>
          </a:p>
          <a:p>
            <a:pPr lvl="1"/>
            <a:endParaRPr lang="en-US" sz="1800" dirty="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Rectangle 9"/>
          <p:cNvSpPr/>
          <p:nvPr/>
        </p:nvSpPr>
        <p:spPr>
          <a:xfrm>
            <a:off x="0" y="619126"/>
            <a:ext cx="276225"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C85EB908-D14B-4B79-9273-27B0AA618532}" type="slidenum">
              <a:rPr lang="en-US" smtClean="0"/>
              <a:t>2</a:t>
            </a:fld>
            <a:endParaRPr lang="en-US" dirty="0"/>
          </a:p>
        </p:txBody>
      </p:sp>
    </p:spTree>
    <p:extLst>
      <p:ext uri="{BB962C8B-B14F-4D97-AF65-F5344CB8AC3E}">
        <p14:creationId xmlns:p14="http://schemas.microsoft.com/office/powerpoint/2010/main" val="1287017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896768"/>
            <a:ext cx="9274902" cy="95502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SERVICE COORDINATION</a:t>
            </a:r>
          </a:p>
        </p:txBody>
      </p:sp>
      <p:sp>
        <p:nvSpPr>
          <p:cNvPr id="12" name="Rectangle 11"/>
          <p:cNvSpPr/>
          <p:nvPr/>
        </p:nvSpPr>
        <p:spPr>
          <a:xfrm>
            <a:off x="0" y="906295"/>
            <a:ext cx="276225" cy="3618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800644" y="1894659"/>
            <a:ext cx="10300657" cy="3629861"/>
          </a:xfrm>
          <a:prstGeom prst="rect">
            <a:avLst/>
          </a:prstGeom>
        </p:spPr>
        <p:txBody>
          <a:bodyPr>
            <a:normAutofit lnSpcReduction="10000"/>
          </a:bodyPr>
          <a:lstStyle/>
          <a:p>
            <a:pPr marL="228600" lvl="2">
              <a:lnSpc>
                <a:spcPct val="100000"/>
              </a:lnSpc>
            </a:pPr>
            <a:r>
              <a:rPr lang="en-US" sz="2200" dirty="0">
                <a:latin typeface="+mj-lt"/>
              </a:rPr>
              <a:t>Every participant receiving LTSS will choose a service coordinator.</a:t>
            </a:r>
          </a:p>
          <a:p>
            <a:pPr marL="228600" lvl="2">
              <a:lnSpc>
                <a:spcPct val="100000"/>
              </a:lnSpc>
            </a:pPr>
            <a:r>
              <a:rPr lang="en-US" sz="2200" dirty="0">
                <a:latin typeface="+mj-lt"/>
              </a:rPr>
              <a:t>The service coordinator will coordinate Medicare, LTSS, physical health services, and behavioral health services.</a:t>
            </a:r>
          </a:p>
          <a:p>
            <a:pPr marL="228600" lvl="2">
              <a:lnSpc>
                <a:spcPct val="100000"/>
              </a:lnSpc>
            </a:pPr>
            <a:r>
              <a:rPr lang="en-US" sz="2200" dirty="0">
                <a:latin typeface="+mj-lt"/>
              </a:rPr>
              <a:t>They will also assist in accessing, locating and coordinating needed covered services and non-covered services such as social, housing, educational and other services and supports.</a:t>
            </a:r>
          </a:p>
          <a:p>
            <a:pPr marL="228600" lvl="2">
              <a:lnSpc>
                <a:spcPct val="100000"/>
              </a:lnSpc>
            </a:pPr>
            <a:r>
              <a:rPr lang="en-US" sz="2200" dirty="0">
                <a:latin typeface="+mj-lt"/>
              </a:rPr>
              <a:t>The service coordinator will also facilitate the person-centered planning team.</a:t>
            </a:r>
          </a:p>
          <a:p>
            <a:pPr marL="228600" lvl="2">
              <a:lnSpc>
                <a:spcPct val="100000"/>
              </a:lnSpc>
            </a:pPr>
            <a:r>
              <a:rPr lang="en-US" sz="2200" dirty="0">
                <a:latin typeface="+mj-lt"/>
              </a:rPr>
              <a:t>Each participant will have a person-centered planning team that includes their doctors, service providers, and natural supports.</a:t>
            </a:r>
          </a:p>
          <a:p>
            <a:pPr marL="228600" lvl="2">
              <a:lnSpc>
                <a:spcPct val="100000"/>
              </a:lnSpc>
            </a:pPr>
            <a:r>
              <a:rPr lang="en-US" sz="2200" dirty="0">
                <a:latin typeface="+mj-lt"/>
              </a:rPr>
              <a:t>Service coordination is an administrative function of the CHC-MCO. </a:t>
            </a:r>
          </a:p>
        </p:txBody>
      </p:sp>
      <p:sp>
        <p:nvSpPr>
          <p:cNvPr id="2" name="Slide Number Placeholder 1"/>
          <p:cNvSpPr>
            <a:spLocks noGrp="1"/>
          </p:cNvSpPr>
          <p:nvPr>
            <p:ph type="sldNum" sz="quarter" idx="12"/>
          </p:nvPr>
        </p:nvSpPr>
        <p:spPr/>
        <p:txBody>
          <a:bodyPr/>
          <a:lstStyle/>
          <a:p>
            <a:fld id="{C85EB908-D14B-4B79-9273-27B0AA618532}" type="slidenum">
              <a:rPr lang="en-US" smtClean="0"/>
              <a:t>20</a:t>
            </a:fld>
            <a:endParaRPr lang="en-US" dirty="0"/>
          </a:p>
        </p:txBody>
      </p:sp>
    </p:spTree>
    <p:extLst>
      <p:ext uri="{BB962C8B-B14F-4D97-AF65-F5344CB8AC3E}">
        <p14:creationId xmlns:p14="http://schemas.microsoft.com/office/powerpoint/2010/main" val="3440416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818039"/>
            <a:ext cx="9879330" cy="516514"/>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SERVICE PLANNING</a:t>
            </a:r>
            <a:endParaRPr lang="en-US" sz="1800" b="1" dirty="0">
              <a:solidFill>
                <a:srgbClr val="002060"/>
              </a:solidFill>
              <a:latin typeface="Arial Black" panose="020B0A04020102020204" pitchFamily="34" charset="0"/>
            </a:endParaRPr>
          </a:p>
          <a:p>
            <a:pPr marL="0" indent="0">
              <a:lnSpc>
                <a:spcPts val="3600"/>
              </a:lnSpc>
              <a:buNone/>
            </a:pPr>
            <a:r>
              <a:rPr lang="en-US" sz="1800" b="1" dirty="0">
                <a:solidFill>
                  <a:srgbClr val="569FD3"/>
                </a:solidFill>
                <a:latin typeface="Arial Black" panose="020B0A04020102020204" pitchFamily="34" charset="0"/>
              </a:rPr>
              <a:t>CARE MANAGEMENT PLANS</a:t>
            </a:r>
          </a:p>
          <a:p>
            <a:pPr marL="0" indent="0">
              <a:lnSpc>
                <a:spcPts val="3600"/>
              </a:lnSpc>
              <a:buNone/>
            </a:pPr>
            <a:endParaRPr lang="en-US" sz="1800" b="1" dirty="0">
              <a:solidFill>
                <a:srgbClr val="002060"/>
              </a:solidFill>
              <a:latin typeface="Arial Black" panose="020B0A04020102020204" pitchFamily="34" charset="0"/>
            </a:endParaRPr>
          </a:p>
        </p:txBody>
      </p:sp>
      <p:sp>
        <p:nvSpPr>
          <p:cNvPr id="12" name="Rectangle 11"/>
          <p:cNvSpPr/>
          <p:nvPr/>
        </p:nvSpPr>
        <p:spPr>
          <a:xfrm>
            <a:off x="0" y="859075"/>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p:cNvSpPr>
            <a:spLocks noGrp="1"/>
          </p:cNvSpPr>
          <p:nvPr>
            <p:ph sz="quarter" idx="4294967295"/>
          </p:nvPr>
        </p:nvSpPr>
        <p:spPr>
          <a:xfrm>
            <a:off x="590550" y="2065984"/>
            <a:ext cx="10986052" cy="3400425"/>
          </a:xfrm>
          <a:prstGeom prst="rect">
            <a:avLst/>
          </a:prstGeom>
        </p:spPr>
        <p:txBody>
          <a:bodyPr>
            <a:noAutofit/>
          </a:bodyPr>
          <a:lstStyle/>
          <a:p>
            <a:pPr marL="0" indent="0">
              <a:lnSpc>
                <a:spcPct val="100000"/>
              </a:lnSpc>
              <a:spcAft>
                <a:spcPts val="600"/>
              </a:spcAft>
              <a:buClr>
                <a:srgbClr val="2D2D8A">
                  <a:lumMod val="75000"/>
                </a:srgbClr>
              </a:buClr>
              <a:buNone/>
              <a:defRPr/>
            </a:pPr>
            <a:r>
              <a:rPr lang="en-US" sz="2000" dirty="0">
                <a:solidFill>
                  <a:srgbClr val="000000"/>
                </a:solidFill>
                <a:latin typeface="+mj-lt"/>
                <a:ea typeface="ＭＳ Ｐゴシック" pitchFamily="-106" charset="-128"/>
              </a:rPr>
              <a:t>A care management plan is used to identify and address how the participant’s physical, cognitive, and behavioral health care needs will be managed.</a:t>
            </a:r>
          </a:p>
          <a:p>
            <a:pPr marL="0" indent="0">
              <a:lnSpc>
                <a:spcPct val="100000"/>
              </a:lnSpc>
              <a:spcAft>
                <a:spcPts val="600"/>
              </a:spcAft>
              <a:buClr>
                <a:srgbClr val="2D2D8A">
                  <a:lumMod val="75000"/>
                </a:srgbClr>
              </a:buClr>
              <a:buNone/>
              <a:defRPr/>
            </a:pPr>
            <a:r>
              <a:rPr lang="en-US" sz="1800" b="1" dirty="0">
                <a:solidFill>
                  <a:srgbClr val="569FD3"/>
                </a:solidFill>
                <a:latin typeface="Arial Black" panose="020B0A04020102020204" pitchFamily="34" charset="0"/>
              </a:rPr>
              <a:t>PERSON-CENTERED SERVICE PLANS (PCSP)</a:t>
            </a:r>
          </a:p>
          <a:p>
            <a:pPr marL="0" indent="0">
              <a:lnSpc>
                <a:spcPct val="100000"/>
              </a:lnSpc>
              <a:spcAft>
                <a:spcPts val="600"/>
              </a:spcAft>
              <a:buClr>
                <a:srgbClr val="2D2D8A">
                  <a:lumMod val="75000"/>
                </a:srgbClr>
              </a:buClr>
              <a:buNone/>
              <a:defRPr/>
            </a:pPr>
            <a:r>
              <a:rPr lang="en-US" sz="2000" dirty="0">
                <a:solidFill>
                  <a:srgbClr val="000000"/>
                </a:solidFill>
                <a:latin typeface="+mj-lt"/>
                <a:ea typeface="ＭＳ Ｐゴシック" pitchFamily="-106" charset="-128"/>
              </a:rPr>
              <a:t>All LTSS participants will have a PCSP.  The PSCP includes both the care management plan and the LTSS services plan.</a:t>
            </a:r>
          </a:p>
          <a:p>
            <a:pPr marL="0" indent="0">
              <a:lnSpc>
                <a:spcPct val="100000"/>
              </a:lnSpc>
              <a:spcAft>
                <a:spcPts val="600"/>
              </a:spcAft>
              <a:buClr>
                <a:srgbClr val="2D2D8A">
                  <a:lumMod val="75000"/>
                </a:srgbClr>
              </a:buClr>
              <a:buNone/>
              <a:defRPr/>
            </a:pPr>
            <a:r>
              <a:rPr lang="en-US" sz="2000" dirty="0">
                <a:solidFill>
                  <a:srgbClr val="000000"/>
                </a:solidFill>
                <a:latin typeface="+mj-lt"/>
                <a:ea typeface="ＭＳ Ｐゴシック" pitchFamily="-106" charset="-128"/>
              </a:rPr>
              <a:t>PCSPs are developed through the person-centered planning team process, which includes the participant, service coordinator, participant’s supports, and participant’s providers.</a:t>
            </a:r>
          </a:p>
          <a:p>
            <a:pPr marL="0" indent="0">
              <a:lnSpc>
                <a:spcPct val="100000"/>
              </a:lnSpc>
              <a:spcAft>
                <a:spcPts val="600"/>
              </a:spcAft>
              <a:buClr>
                <a:srgbClr val="2D2D8A">
                  <a:lumMod val="75000"/>
                </a:srgbClr>
              </a:buClr>
              <a:buNone/>
              <a:defRPr/>
            </a:pPr>
            <a:endParaRPr lang="en-US" sz="2000" b="1" dirty="0">
              <a:solidFill>
                <a:srgbClr val="569FD3"/>
              </a:solidFill>
              <a:latin typeface="Arial Black" panose="020B0A04020102020204" pitchFamily="34" charset="0"/>
            </a:endParaRPr>
          </a:p>
          <a:p>
            <a:pPr marL="0" indent="0">
              <a:lnSpc>
                <a:spcPct val="100000"/>
              </a:lnSpc>
              <a:spcAft>
                <a:spcPts val="600"/>
              </a:spcAft>
              <a:buClr>
                <a:srgbClr val="2D2D8A">
                  <a:lumMod val="75000"/>
                </a:srgbClr>
              </a:buClr>
              <a:buNone/>
              <a:defRPr/>
            </a:pPr>
            <a:endParaRPr lang="en-US" sz="2000" b="1" dirty="0">
              <a:solidFill>
                <a:srgbClr val="569FD3"/>
              </a:solidFill>
              <a:latin typeface="Arial Black" panose="020B0A04020102020204" pitchFamily="34" charset="0"/>
            </a:endParaRPr>
          </a:p>
          <a:p>
            <a:pPr marL="0" indent="0">
              <a:lnSpc>
                <a:spcPct val="100000"/>
              </a:lnSpc>
              <a:spcAft>
                <a:spcPts val="600"/>
              </a:spcAft>
              <a:buClr>
                <a:srgbClr val="2D2D8A">
                  <a:lumMod val="75000"/>
                </a:srgbClr>
              </a:buClr>
              <a:buNone/>
              <a:defRPr/>
            </a:pPr>
            <a:endParaRPr lang="en-US" sz="2000" dirty="0">
              <a:solidFill>
                <a:srgbClr val="000000"/>
              </a:solidFill>
              <a:latin typeface="+mj-lt"/>
              <a:ea typeface="ＭＳ Ｐゴシック" pitchFamily="-106" charset="-128"/>
            </a:endParaRPr>
          </a:p>
        </p:txBody>
      </p:sp>
      <p:sp>
        <p:nvSpPr>
          <p:cNvPr id="2" name="Slide Number Placeholder 1"/>
          <p:cNvSpPr>
            <a:spLocks noGrp="1"/>
          </p:cNvSpPr>
          <p:nvPr>
            <p:ph type="sldNum" sz="quarter" idx="12"/>
          </p:nvPr>
        </p:nvSpPr>
        <p:spPr>
          <a:xfrm>
            <a:off x="9042538" y="6241038"/>
            <a:ext cx="2743200" cy="365125"/>
          </a:xfrm>
        </p:spPr>
        <p:txBody>
          <a:bodyPr/>
          <a:lstStyle/>
          <a:p>
            <a:fld id="{C85EB908-D14B-4B79-9273-27B0AA618532}" type="slidenum">
              <a:rPr lang="en-US" smtClean="0"/>
              <a:t>21</a:t>
            </a:fld>
            <a:endParaRPr lang="en-US" dirty="0"/>
          </a:p>
        </p:txBody>
      </p:sp>
    </p:spTree>
    <p:extLst>
      <p:ext uri="{BB962C8B-B14F-4D97-AF65-F5344CB8AC3E}">
        <p14:creationId xmlns:p14="http://schemas.microsoft.com/office/powerpoint/2010/main" val="147034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1" y="471599"/>
            <a:ext cx="9274902" cy="96940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COORDINATION WITH MEDICARE</a:t>
            </a:r>
          </a:p>
        </p:txBody>
      </p:sp>
      <p:sp>
        <p:nvSpPr>
          <p:cNvPr id="12" name="Rectangle 11"/>
          <p:cNvSpPr/>
          <p:nvPr/>
        </p:nvSpPr>
        <p:spPr>
          <a:xfrm>
            <a:off x="0" y="471599"/>
            <a:ext cx="276225" cy="432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590551" y="846492"/>
            <a:ext cx="10300657" cy="5204623"/>
          </a:xfrm>
          <a:prstGeom prst="rect">
            <a:avLst/>
          </a:prstGeom>
        </p:spPr>
        <p:txBody>
          <a:bodyPr>
            <a:normAutofit fontScale="92500"/>
          </a:bodyPr>
          <a:lstStyle/>
          <a:p>
            <a:pPr marL="0" indent="0">
              <a:buNone/>
            </a:pPr>
            <a:endParaRPr lang="en-US" sz="2200" dirty="0">
              <a:solidFill>
                <a:prstClr val="black"/>
              </a:solidFill>
              <a:latin typeface="+mj-lt"/>
            </a:endParaRPr>
          </a:p>
          <a:p>
            <a:pPr marL="0" indent="0">
              <a:buNone/>
            </a:pPr>
            <a:r>
              <a:rPr lang="en-US" sz="2600" dirty="0">
                <a:solidFill>
                  <a:prstClr val="black"/>
                </a:solidFill>
                <a:latin typeface="+mj-lt"/>
              </a:rPr>
              <a:t>Promoting improved coordination between Medicare and Medicaid is a key goal of CHC. Better coordination between these two payers can improve participant experience and outcomes.</a:t>
            </a:r>
          </a:p>
          <a:p>
            <a:pPr lvl="1"/>
            <a:endParaRPr lang="en-US" dirty="0">
              <a:solidFill>
                <a:prstClr val="black"/>
              </a:solidFill>
              <a:latin typeface="+mj-lt"/>
            </a:endParaRPr>
          </a:p>
          <a:p>
            <a:pPr lvl="1">
              <a:lnSpc>
                <a:spcPct val="120000"/>
              </a:lnSpc>
              <a:spcBef>
                <a:spcPts val="0"/>
              </a:spcBef>
            </a:pPr>
            <a:r>
              <a:rPr lang="en-US" dirty="0">
                <a:solidFill>
                  <a:prstClr val="black"/>
                </a:solidFill>
                <a:latin typeface="+mj-lt"/>
              </a:rPr>
              <a:t>Dually eligible participants will continue to have all of the Medicare options they have today, including Original Medicare and Medicare Advantage managed care plans. The implementation of CHC will not change the services that are covered by Medicare.</a:t>
            </a:r>
          </a:p>
          <a:p>
            <a:pPr marL="0" indent="0">
              <a:lnSpc>
                <a:spcPct val="120000"/>
              </a:lnSpc>
              <a:spcBef>
                <a:spcPts val="0"/>
              </a:spcBef>
              <a:buNone/>
            </a:pPr>
            <a:endParaRPr lang="en-US" sz="2400" dirty="0">
              <a:solidFill>
                <a:prstClr val="black"/>
              </a:solidFill>
              <a:latin typeface="+mj-lt"/>
            </a:endParaRPr>
          </a:p>
          <a:p>
            <a:pPr lvl="1">
              <a:lnSpc>
                <a:spcPct val="120000"/>
              </a:lnSpc>
              <a:spcBef>
                <a:spcPts val="0"/>
              </a:spcBef>
            </a:pPr>
            <a:r>
              <a:rPr lang="en-US" dirty="0">
                <a:latin typeface="+mj-lt"/>
              </a:rPr>
              <a:t>All CHC-MCOs are required to offer a companion Dual Eligible Special Needs Plans, also known as D-SNPs to its dually eligible participants. D-SNPs are a type of Medicare Advantage plan that coordinates Medicare and Medicaid services. </a:t>
            </a:r>
          </a:p>
          <a:p>
            <a:pPr marL="457200" lvl="1" indent="0">
              <a:lnSpc>
                <a:spcPct val="120000"/>
              </a:lnSpc>
              <a:spcBef>
                <a:spcPts val="0"/>
              </a:spcBef>
              <a:buNone/>
            </a:pPr>
            <a:endParaRPr lang="en-US" sz="1700" dirty="0">
              <a:latin typeface="+mj-lt"/>
            </a:endParaRPr>
          </a:p>
          <a:p>
            <a:pPr marL="457200" lvl="1" indent="0">
              <a:lnSpc>
                <a:spcPct val="120000"/>
              </a:lnSpc>
              <a:spcBef>
                <a:spcPts val="0"/>
              </a:spcBef>
              <a:buNone/>
            </a:pPr>
            <a:endParaRPr lang="en-US" sz="1700" dirty="0">
              <a:latin typeface="+mj-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7309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1" y="471599"/>
            <a:ext cx="9274902" cy="969403"/>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COORDINATION WITH MEDICARE</a:t>
            </a:r>
          </a:p>
        </p:txBody>
      </p:sp>
      <p:sp>
        <p:nvSpPr>
          <p:cNvPr id="12" name="Rectangle 11"/>
          <p:cNvSpPr/>
          <p:nvPr/>
        </p:nvSpPr>
        <p:spPr>
          <a:xfrm>
            <a:off x="0" y="471599"/>
            <a:ext cx="276225" cy="432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590551" y="903642"/>
            <a:ext cx="10300657" cy="5204623"/>
          </a:xfrm>
          <a:prstGeom prst="rect">
            <a:avLst/>
          </a:prstGeom>
        </p:spPr>
        <p:txBody>
          <a:bodyPr>
            <a:normAutofit fontScale="92500" lnSpcReduction="10000"/>
          </a:bodyPr>
          <a:lstStyle/>
          <a:p>
            <a:endParaRPr lang="en-US" sz="2400" dirty="0"/>
          </a:p>
          <a:p>
            <a:pPr>
              <a:lnSpc>
                <a:spcPct val="120000"/>
              </a:lnSpc>
            </a:pPr>
            <a:r>
              <a:rPr lang="en-US" sz="2200" dirty="0">
                <a:latin typeface="+mj-lt"/>
              </a:rPr>
              <a:t>Medicare will continue to be the primary payor for any service covered by Medicare. Providers will continue to bill Medicare for eligible services prior to billing Medicaid. All Medicaid bills for participants will be submitted to the participant’s CHC-MCO, including bills that are submitted after Medicare has denied or paid part of a claim.</a:t>
            </a:r>
          </a:p>
          <a:p>
            <a:pPr>
              <a:lnSpc>
                <a:spcPct val="120000"/>
              </a:lnSpc>
            </a:pPr>
            <a:r>
              <a:rPr lang="en-US" sz="2200" dirty="0">
                <a:latin typeface="+mj-lt"/>
              </a:rPr>
              <a:t>Participants must have access to Medicare services from the Medicare provider of his or her choice. Participants will be able to keep their Medicare PCP even if they are not enrolled with the CHC-MCO. The CHC-MCO is responsible to pay any Medicare co-insurance and deductible amount, whether or not the Medicare provider is included in the CHC-MCO’s provider network.</a:t>
            </a:r>
          </a:p>
          <a:p>
            <a:pPr>
              <a:lnSpc>
                <a:spcPct val="120000"/>
              </a:lnSpc>
            </a:pPr>
            <a:r>
              <a:rPr lang="en-US" sz="2200" dirty="0">
                <a:latin typeface="+mj-lt"/>
              </a:rPr>
              <a:t>Providers cannot bill dually eligible participants for Medicare cost- sharing when Medicare or Medicaid do not cover the entire amount billed for a service delivered. </a:t>
            </a:r>
          </a:p>
          <a:p>
            <a:pPr>
              <a:lnSpc>
                <a:spcPct val="120000"/>
              </a:lnSpc>
            </a:pPr>
            <a:r>
              <a:rPr lang="en-US" sz="2200" dirty="0">
                <a:latin typeface="+mj-lt"/>
              </a:rPr>
              <a:t>Providers should still check EVS to confirm participant eligibility, their CHC MCO, and any other coverage a participant might have</a:t>
            </a:r>
          </a:p>
          <a:p>
            <a:pPr marL="457200" lvl="1" indent="0">
              <a:lnSpc>
                <a:spcPct val="120000"/>
              </a:lnSpc>
              <a:spcBef>
                <a:spcPts val="0"/>
              </a:spcBef>
              <a:buNone/>
            </a:pPr>
            <a:endParaRPr lang="en-US" sz="1700" dirty="0">
              <a:latin typeface="+mj-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85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0" name="Rectangle 9"/>
          <p:cNvSpPr/>
          <p:nvPr/>
        </p:nvSpPr>
        <p:spPr>
          <a:xfrm>
            <a:off x="199504" y="6458989"/>
            <a:ext cx="11788411" cy="307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2032745" y="2885583"/>
            <a:ext cx="8143874" cy="1532627"/>
          </a:xfrm>
          <a:prstGeom prst="rect">
            <a:avLst/>
          </a:prstGeom>
        </p:spPr>
        <p:txBody>
          <a:bodyPr>
            <a:noAutofit/>
          </a:bodyPr>
          <a:lstStyle/>
          <a:p>
            <a:pPr marL="0" indent="0" algn="ctr">
              <a:lnSpc>
                <a:spcPts val="6000"/>
              </a:lnSpc>
              <a:buNone/>
            </a:pPr>
            <a:r>
              <a:rPr lang="en-US" sz="6600" b="1" spc="-150" dirty="0">
                <a:solidFill>
                  <a:srgbClr val="002060"/>
                </a:solidFill>
                <a:latin typeface="Arial Black" panose="020B0A04020102020204" pitchFamily="34" charset="0"/>
              </a:rPr>
              <a:t>WHERE </a:t>
            </a:r>
            <a:br>
              <a:rPr lang="en-US" sz="6600" b="1" spc="-150" dirty="0">
                <a:solidFill>
                  <a:srgbClr val="002060"/>
                </a:solidFill>
                <a:latin typeface="Arial Black" panose="020B0A04020102020204" pitchFamily="34" charset="0"/>
              </a:rPr>
            </a:br>
            <a:r>
              <a:rPr lang="en-US" sz="6600" b="1" spc="-150" dirty="0">
                <a:solidFill>
                  <a:srgbClr val="002060"/>
                </a:solidFill>
                <a:latin typeface="Arial Black" panose="020B0A04020102020204" pitchFamily="34" charset="0"/>
              </a:rPr>
              <a:t>IS IT NOW?</a:t>
            </a:r>
          </a:p>
        </p:txBody>
      </p:sp>
      <p:sp>
        <p:nvSpPr>
          <p:cNvPr id="2" name="Left Bracket 1"/>
          <p:cNvSpPr/>
          <p:nvPr/>
        </p:nvSpPr>
        <p:spPr>
          <a:xfrm>
            <a:off x="3150523" y="2685577"/>
            <a:ext cx="324196"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ket 7"/>
          <p:cNvSpPr/>
          <p:nvPr/>
        </p:nvSpPr>
        <p:spPr>
          <a:xfrm flipH="1">
            <a:off x="8734645" y="2685576"/>
            <a:ext cx="329184"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C85EB908-D14B-4B79-9273-27B0AA618532}" type="slidenum">
              <a:rPr lang="en-US" smtClean="0"/>
              <a:t>24</a:t>
            </a:fld>
            <a:endParaRPr lang="en-US" dirty="0"/>
          </a:p>
        </p:txBody>
      </p:sp>
    </p:spTree>
    <p:extLst>
      <p:ext uri="{BB962C8B-B14F-4D97-AF65-F5344CB8AC3E}">
        <p14:creationId xmlns:p14="http://schemas.microsoft.com/office/powerpoint/2010/main" val="3141663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1052840"/>
            <a:ext cx="11287772" cy="985509"/>
          </a:xfrm>
          <a:prstGeom prst="rect">
            <a:avLst/>
          </a:prstGeom>
        </p:spPr>
        <p:txBody>
          <a:bodyPr>
            <a:noAutofit/>
          </a:bodyPr>
          <a:lstStyle/>
          <a:p>
            <a:pPr marL="0" indent="0">
              <a:lnSpc>
                <a:spcPts val="3600"/>
              </a:lnSpc>
              <a:buNone/>
            </a:pPr>
            <a:r>
              <a:rPr lang="en-US" b="1" dirty="0">
                <a:solidFill>
                  <a:srgbClr val="002060"/>
                </a:solidFill>
                <a:latin typeface="Arial Black" panose="020B0A04020102020204" pitchFamily="34" charset="0"/>
              </a:rPr>
              <a:t>SOUTHWEST AND SOUTHEAST IMPLEMENTATION</a:t>
            </a:r>
          </a:p>
        </p:txBody>
      </p:sp>
      <p:sp>
        <p:nvSpPr>
          <p:cNvPr id="12" name="Rectangle 11"/>
          <p:cNvSpPr/>
          <p:nvPr/>
        </p:nvSpPr>
        <p:spPr>
          <a:xfrm>
            <a:off x="0" y="1138568"/>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5"/>
          <p:cNvSpPr>
            <a:spLocks noGrp="1"/>
          </p:cNvSpPr>
          <p:nvPr>
            <p:ph sz="quarter" idx="4294967295"/>
          </p:nvPr>
        </p:nvSpPr>
        <p:spPr>
          <a:xfrm>
            <a:off x="665018" y="1727201"/>
            <a:ext cx="10917382" cy="4446586"/>
          </a:xfrm>
          <a:prstGeom prst="rect">
            <a:avLst/>
          </a:prstGeom>
        </p:spPr>
        <p:txBody>
          <a:bodyPr>
            <a:noAutofit/>
          </a:bodyPr>
          <a:lstStyle/>
          <a:p>
            <a:pPr marL="228600" lvl="1">
              <a:lnSpc>
                <a:spcPct val="100000"/>
              </a:lnSpc>
            </a:pPr>
            <a:r>
              <a:rPr lang="en-US" sz="2000" dirty="0">
                <a:latin typeface="+mj-lt"/>
              </a:rPr>
              <a:t>Successfully implemented CHC in the Southwest on January 1, 2018 and the Southeast on January 1, 2019</a:t>
            </a:r>
          </a:p>
          <a:p>
            <a:pPr marL="228600" lvl="1">
              <a:lnSpc>
                <a:spcPct val="100000"/>
              </a:lnSpc>
            </a:pPr>
            <a:r>
              <a:rPr lang="en-US" sz="2000" dirty="0">
                <a:latin typeface="+mj-lt"/>
              </a:rPr>
              <a:t>Approximately 79,000 Participants in the Southwest and 131,000 Participants in the Southeast have been transitioned to the CHC program</a:t>
            </a:r>
          </a:p>
          <a:p>
            <a:pPr marL="228600" lvl="1">
              <a:lnSpc>
                <a:spcPct val="100000"/>
              </a:lnSpc>
            </a:pPr>
            <a:r>
              <a:rPr lang="en-US" sz="2000" dirty="0">
                <a:latin typeface="+mj-lt"/>
              </a:rPr>
              <a:t>Lessons Learned</a:t>
            </a:r>
          </a:p>
          <a:p>
            <a:pPr marL="982980" lvl="1" indent="-342900">
              <a:lnSpc>
                <a:spcPct val="100000"/>
              </a:lnSpc>
              <a:spcBef>
                <a:spcPts val="600"/>
              </a:spcBef>
              <a:buClr>
                <a:srgbClr val="2D2D8A">
                  <a:lumMod val="75000"/>
                </a:srgbClr>
              </a:buClr>
              <a:defRPr/>
            </a:pPr>
            <a:r>
              <a:rPr lang="en-US" sz="1800" dirty="0">
                <a:solidFill>
                  <a:prstClr val="black"/>
                </a:solidFill>
                <a:latin typeface="+mj-lt"/>
                <a:ea typeface="ＭＳ Ｐゴシック" pitchFamily="-106" charset="-128"/>
              </a:rPr>
              <a:t>Enhanced communication materials and training regarding Medicare vs. CHC</a:t>
            </a:r>
          </a:p>
          <a:p>
            <a:pPr marL="982980" lvl="1" indent="-342900">
              <a:lnSpc>
                <a:spcPct val="100000"/>
              </a:lnSpc>
              <a:spcBef>
                <a:spcPts val="600"/>
              </a:spcBef>
              <a:buClr>
                <a:srgbClr val="2D2D8A">
                  <a:lumMod val="75000"/>
                </a:srgbClr>
              </a:buClr>
              <a:defRPr/>
            </a:pPr>
            <a:r>
              <a:rPr lang="en-US" sz="1800" dirty="0">
                <a:solidFill>
                  <a:prstClr val="black"/>
                </a:solidFill>
                <a:latin typeface="+mj-lt"/>
                <a:ea typeface="ＭＳ Ｐゴシック" pitchFamily="-106" charset="-128"/>
              </a:rPr>
              <a:t>More education and communication on continuity-of-care</a:t>
            </a:r>
          </a:p>
          <a:p>
            <a:pPr marL="982980" lvl="1" indent="-342900">
              <a:lnSpc>
                <a:spcPct val="100000"/>
              </a:lnSpc>
              <a:spcBef>
                <a:spcPts val="600"/>
              </a:spcBef>
              <a:buClr>
                <a:srgbClr val="2D2D8A">
                  <a:lumMod val="75000"/>
                </a:srgbClr>
              </a:buClr>
              <a:defRPr/>
            </a:pPr>
            <a:r>
              <a:rPr lang="en-US" sz="1800" dirty="0">
                <a:solidFill>
                  <a:prstClr val="black"/>
                </a:solidFill>
                <a:latin typeface="+mj-lt"/>
                <a:ea typeface="ＭＳ Ｐゴシック" pitchFamily="-106" charset="-128"/>
              </a:rPr>
              <a:t>MCO Provider Training and outreach to occur earlier and more often</a:t>
            </a:r>
          </a:p>
          <a:p>
            <a:pPr marL="982980" lvl="1" indent="-342900">
              <a:lnSpc>
                <a:spcPct val="100000"/>
              </a:lnSpc>
              <a:spcBef>
                <a:spcPts val="600"/>
              </a:spcBef>
              <a:buClr>
                <a:srgbClr val="2D2D8A">
                  <a:lumMod val="75000"/>
                </a:srgbClr>
              </a:buClr>
              <a:defRPr/>
            </a:pPr>
            <a:r>
              <a:rPr lang="en-US" sz="1800" dirty="0">
                <a:solidFill>
                  <a:prstClr val="black"/>
                </a:solidFill>
                <a:latin typeface="+mj-lt"/>
                <a:ea typeface="ＭＳ Ｐゴシック" pitchFamily="-106" charset="-128"/>
              </a:rPr>
              <a:t>Earlier pre-transition notices</a:t>
            </a:r>
          </a:p>
          <a:p>
            <a:pPr marL="982980" lvl="1" indent="-342900">
              <a:lnSpc>
                <a:spcPct val="100000"/>
              </a:lnSpc>
              <a:spcBef>
                <a:spcPts val="600"/>
              </a:spcBef>
              <a:buClr>
                <a:srgbClr val="2D2D8A">
                  <a:lumMod val="75000"/>
                </a:srgbClr>
              </a:buClr>
              <a:defRPr/>
            </a:pPr>
            <a:r>
              <a:rPr lang="en-US" sz="1800" dirty="0">
                <a:solidFill>
                  <a:prstClr val="black"/>
                </a:solidFill>
                <a:latin typeface="+mj-lt"/>
                <a:ea typeface="ＭＳ Ｐゴシック" pitchFamily="-106" charset="-128"/>
              </a:rPr>
              <a:t>Increased focus on transportation</a:t>
            </a:r>
          </a:p>
          <a:p>
            <a:pPr marL="982980" lvl="1" indent="-342900">
              <a:lnSpc>
                <a:spcPct val="100000"/>
              </a:lnSpc>
              <a:spcBef>
                <a:spcPts val="600"/>
              </a:spcBef>
              <a:buClr>
                <a:srgbClr val="2D2D8A">
                  <a:lumMod val="75000"/>
                </a:srgbClr>
              </a:buClr>
              <a:defRPr/>
            </a:pPr>
            <a:r>
              <a:rPr lang="en-US" sz="1800" dirty="0">
                <a:solidFill>
                  <a:prstClr val="black"/>
                </a:solidFill>
                <a:latin typeface="+mj-lt"/>
                <a:ea typeface="ＭＳ Ｐゴシック" pitchFamily="-106" charset="-128"/>
              </a:rPr>
              <a:t>Schedule additional provider workshops in the fall of 2019</a:t>
            </a:r>
          </a:p>
          <a:p>
            <a:pPr marL="982980" lvl="1" indent="-342900">
              <a:lnSpc>
                <a:spcPct val="100000"/>
              </a:lnSpc>
              <a:spcBef>
                <a:spcPts val="600"/>
              </a:spcBef>
              <a:buClr>
                <a:srgbClr val="2D2D8A">
                  <a:lumMod val="75000"/>
                </a:srgbClr>
              </a:buClr>
              <a:defRPr/>
            </a:pPr>
            <a:r>
              <a:rPr lang="en-US" sz="1800" dirty="0">
                <a:solidFill>
                  <a:prstClr val="black"/>
                </a:solidFill>
                <a:latin typeface="+mj-lt"/>
                <a:ea typeface="ＭＳ Ｐゴシック" pitchFamily="-106" charset="-128"/>
              </a:rPr>
              <a:t>Identify additional locations for participant information sessions</a:t>
            </a:r>
          </a:p>
          <a:p>
            <a:pPr marL="982980" lvl="1" indent="-342900">
              <a:lnSpc>
                <a:spcPct val="100000"/>
              </a:lnSpc>
              <a:spcBef>
                <a:spcPts val="600"/>
              </a:spcBef>
              <a:buClr>
                <a:srgbClr val="2D2D8A">
                  <a:lumMod val="75000"/>
                </a:srgbClr>
              </a:buClr>
              <a:defRPr/>
            </a:pPr>
            <a:endParaRPr lang="en-US" sz="1800" dirty="0">
              <a:solidFill>
                <a:prstClr val="black"/>
              </a:solidFill>
              <a:latin typeface="+mj-lt"/>
              <a:ea typeface="ＭＳ Ｐゴシック" pitchFamily="-106" charset="-128"/>
            </a:endParaRPr>
          </a:p>
          <a:p>
            <a:pPr marL="982980" lvl="1" indent="-342900">
              <a:lnSpc>
                <a:spcPct val="100000"/>
              </a:lnSpc>
              <a:spcBef>
                <a:spcPts val="600"/>
              </a:spcBef>
              <a:buClr>
                <a:srgbClr val="2D2D8A">
                  <a:lumMod val="75000"/>
                </a:srgbClr>
              </a:buClr>
              <a:defRPr/>
            </a:pPr>
            <a:endParaRPr lang="en-US" sz="1800" dirty="0">
              <a:solidFill>
                <a:prstClr val="black"/>
              </a:solidFill>
              <a:latin typeface="+mj-lt"/>
              <a:ea typeface="ＭＳ Ｐゴシック" pitchFamily="-106" charset="-128"/>
            </a:endParaRPr>
          </a:p>
          <a:p>
            <a:pPr marL="0" lvl="1" indent="0">
              <a:lnSpc>
                <a:spcPct val="100000"/>
              </a:lnSpc>
              <a:buNone/>
            </a:pPr>
            <a:endParaRPr lang="en-US" sz="18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25</a:t>
            </a:fld>
            <a:endParaRPr lang="en-US" dirty="0"/>
          </a:p>
        </p:txBody>
      </p:sp>
    </p:spTree>
    <p:extLst>
      <p:ext uri="{BB962C8B-B14F-4D97-AF65-F5344CB8AC3E}">
        <p14:creationId xmlns:p14="http://schemas.microsoft.com/office/powerpoint/2010/main" val="3240477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466726" y="1078748"/>
            <a:ext cx="8143874"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PHASE THREE IMPLEMENTATION</a:t>
            </a:r>
          </a:p>
        </p:txBody>
      </p:sp>
      <p:sp>
        <p:nvSpPr>
          <p:cNvPr id="12" name="Rectangle 11"/>
          <p:cNvSpPr/>
          <p:nvPr/>
        </p:nvSpPr>
        <p:spPr>
          <a:xfrm>
            <a:off x="0" y="1138567"/>
            <a:ext cx="276225" cy="385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5"/>
          <p:cNvSpPr>
            <a:spLocks noGrp="1"/>
          </p:cNvSpPr>
          <p:nvPr>
            <p:ph sz="quarter" idx="4294967295"/>
          </p:nvPr>
        </p:nvSpPr>
        <p:spPr>
          <a:xfrm>
            <a:off x="665018" y="1620770"/>
            <a:ext cx="10917382" cy="3181927"/>
          </a:xfrm>
          <a:prstGeom prst="rect">
            <a:avLst/>
          </a:prstGeom>
        </p:spPr>
        <p:txBody>
          <a:bodyPr>
            <a:noAutofit/>
          </a:bodyPr>
          <a:lstStyle/>
          <a:p>
            <a:pPr marL="457200" lvl="1" indent="0">
              <a:lnSpc>
                <a:spcPct val="150000"/>
              </a:lnSpc>
              <a:buNone/>
            </a:pPr>
            <a:r>
              <a:rPr lang="en-US" sz="2000" dirty="0">
                <a:solidFill>
                  <a:schemeClr val="accent1"/>
                </a:solidFill>
                <a:latin typeface="Arial Black" panose="020B0A04020102020204" pitchFamily="34" charset="0"/>
              </a:rPr>
              <a:t>OBJECTIVES</a:t>
            </a:r>
          </a:p>
          <a:p>
            <a:pPr lvl="1">
              <a:lnSpc>
                <a:spcPct val="100000"/>
              </a:lnSpc>
            </a:pPr>
            <a:r>
              <a:rPr lang="en-US" sz="2000" dirty="0">
                <a:latin typeface="+mj-lt"/>
              </a:rPr>
              <a:t>Comprehensive participant communication</a:t>
            </a:r>
          </a:p>
          <a:p>
            <a:pPr lvl="1">
              <a:lnSpc>
                <a:spcPct val="100000"/>
              </a:lnSpc>
            </a:pPr>
            <a:r>
              <a:rPr lang="en-US" sz="2000" dirty="0">
                <a:latin typeface="+mj-lt"/>
              </a:rPr>
              <a:t>Robust readiness review</a:t>
            </a:r>
          </a:p>
          <a:p>
            <a:pPr lvl="1">
              <a:lnSpc>
                <a:spcPct val="100000"/>
              </a:lnSpc>
            </a:pPr>
            <a:r>
              <a:rPr lang="en-US" sz="2000" dirty="0">
                <a:latin typeface="+mj-lt"/>
              </a:rPr>
              <a:t>Provider communication and training</a:t>
            </a:r>
          </a:p>
          <a:p>
            <a:pPr lvl="1">
              <a:lnSpc>
                <a:spcPct val="100000"/>
              </a:lnSpc>
            </a:pPr>
            <a:r>
              <a:rPr lang="en-US" sz="2000" dirty="0">
                <a:latin typeface="+mj-lt"/>
              </a:rPr>
              <a:t>Pre-transition and plan selection for phase three participants</a:t>
            </a:r>
          </a:p>
          <a:p>
            <a:pPr lvl="1">
              <a:lnSpc>
                <a:spcPct val="100000"/>
              </a:lnSpc>
            </a:pPr>
            <a:r>
              <a:rPr lang="en-US" sz="2000" dirty="0">
                <a:latin typeface="+mj-lt"/>
              </a:rPr>
              <a:t>Incorporation of southwest, southeast implementation and launch lessons learned</a:t>
            </a:r>
          </a:p>
          <a:p>
            <a:pPr marL="457200" lvl="1" indent="0">
              <a:lnSpc>
                <a:spcPct val="150000"/>
              </a:lnSpc>
              <a:buNone/>
            </a:pPr>
            <a:r>
              <a:rPr lang="en-US" sz="2000" dirty="0">
                <a:solidFill>
                  <a:schemeClr val="accent1"/>
                </a:solidFill>
                <a:latin typeface="Arial Black" panose="020B0A04020102020204" pitchFamily="34" charset="0"/>
              </a:rPr>
              <a:t>CHALLENGES</a:t>
            </a:r>
          </a:p>
          <a:p>
            <a:pPr lvl="1">
              <a:lnSpc>
                <a:spcPct val="100000"/>
              </a:lnSpc>
            </a:pPr>
            <a:r>
              <a:rPr lang="en-US" sz="2000" dirty="0">
                <a:latin typeface="+mj-lt"/>
              </a:rPr>
              <a:t>Transportation</a:t>
            </a:r>
          </a:p>
          <a:p>
            <a:pPr lvl="1">
              <a:lnSpc>
                <a:spcPct val="100000"/>
              </a:lnSpc>
            </a:pPr>
            <a:r>
              <a:rPr lang="en-US" sz="2000" dirty="0">
                <a:latin typeface="+mj-lt"/>
              </a:rPr>
              <a:t>Geography</a:t>
            </a:r>
          </a:p>
          <a:p>
            <a:pPr lvl="1">
              <a:lnSpc>
                <a:spcPct val="100000"/>
              </a:lnSpc>
            </a:pPr>
            <a:r>
              <a:rPr lang="en-US" sz="2000" dirty="0">
                <a:latin typeface="+mj-lt"/>
              </a:rPr>
              <a:t>Participant Outreach</a:t>
            </a:r>
          </a:p>
          <a:p>
            <a:pPr lvl="1">
              <a:lnSpc>
                <a:spcPct val="100000"/>
              </a:lnSpc>
            </a:pPr>
            <a:r>
              <a:rPr lang="en-US" sz="2000" dirty="0">
                <a:latin typeface="+mj-lt"/>
              </a:rPr>
              <a:t>Electronic Visit Verification (EVV) Implementation</a:t>
            </a:r>
          </a:p>
          <a:p>
            <a:pPr lvl="1">
              <a:lnSpc>
                <a:spcPct val="150000"/>
              </a:lnSpc>
            </a:pPr>
            <a:endParaRPr lang="en-US" sz="2000" dirty="0">
              <a:solidFill>
                <a:schemeClr val="accent1"/>
              </a:solidFill>
              <a:latin typeface="Arial Black" panose="020B0A04020102020204" pitchFamily="34" charset="0"/>
            </a:endParaRPr>
          </a:p>
          <a:p>
            <a:pPr marL="457200" lvl="1" indent="0">
              <a:lnSpc>
                <a:spcPct val="150000"/>
              </a:lnSpc>
              <a:buNone/>
            </a:pPr>
            <a:endParaRPr lang="en-US" sz="2000" dirty="0">
              <a:latin typeface="+mj-lt"/>
            </a:endParaRPr>
          </a:p>
          <a:p>
            <a:pPr marL="228600" lvl="1">
              <a:lnSpc>
                <a:spcPct val="100000"/>
              </a:lnSpc>
            </a:pPr>
            <a:endParaRPr lang="en-US" sz="20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26</a:t>
            </a:fld>
            <a:endParaRPr lang="en-US" dirty="0"/>
          </a:p>
        </p:txBody>
      </p:sp>
    </p:spTree>
    <p:extLst>
      <p:ext uri="{BB962C8B-B14F-4D97-AF65-F5344CB8AC3E}">
        <p14:creationId xmlns:p14="http://schemas.microsoft.com/office/powerpoint/2010/main" val="3000939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1052840"/>
            <a:ext cx="9576907"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PRIORITIES THROUGH IMPLEMENTATION</a:t>
            </a:r>
          </a:p>
        </p:txBody>
      </p:sp>
      <p:sp>
        <p:nvSpPr>
          <p:cNvPr id="12" name="Rectangle 11"/>
          <p:cNvSpPr/>
          <p:nvPr/>
        </p:nvSpPr>
        <p:spPr>
          <a:xfrm>
            <a:off x="0" y="1052841"/>
            <a:ext cx="276225" cy="445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5"/>
          <p:cNvSpPr>
            <a:spLocks noGrp="1"/>
          </p:cNvSpPr>
          <p:nvPr>
            <p:ph sz="quarter" idx="4294967295"/>
          </p:nvPr>
        </p:nvSpPr>
        <p:spPr>
          <a:xfrm>
            <a:off x="705394" y="2233611"/>
            <a:ext cx="10877006" cy="2795589"/>
          </a:xfrm>
          <a:prstGeom prst="rect">
            <a:avLst/>
          </a:prstGeom>
        </p:spPr>
        <p:txBody>
          <a:bodyPr>
            <a:noAutofit/>
          </a:bodyPr>
          <a:lstStyle/>
          <a:p>
            <a:pPr marL="0" indent="0">
              <a:buNone/>
            </a:pPr>
            <a:r>
              <a:rPr lang="en-US" sz="2000" b="1" dirty="0">
                <a:solidFill>
                  <a:srgbClr val="569FD3"/>
                </a:solidFill>
                <a:latin typeface="Arial Black" panose="020B0A04020102020204" pitchFamily="34" charset="0"/>
              </a:rPr>
              <a:t>ESSENTIAL PRIORITIES</a:t>
            </a:r>
          </a:p>
          <a:p>
            <a:pPr marL="0" lvl="1">
              <a:lnSpc>
                <a:spcPct val="100000"/>
              </a:lnSpc>
            </a:pPr>
            <a:r>
              <a:rPr lang="en-US" sz="1800" dirty="0">
                <a:latin typeface="+mj-lt"/>
              </a:rPr>
              <a:t>No interruption in participant services</a:t>
            </a:r>
          </a:p>
          <a:p>
            <a:pPr marL="0" lvl="1">
              <a:lnSpc>
                <a:spcPct val="100000"/>
              </a:lnSpc>
            </a:pPr>
            <a:r>
              <a:rPr lang="en-US" sz="1800" dirty="0">
                <a:latin typeface="+mj-lt"/>
              </a:rPr>
              <a:t>No interruption in provider payment</a:t>
            </a:r>
          </a:p>
          <a:p>
            <a:pPr marL="457200" lvl="1" indent="0">
              <a:buNone/>
            </a:pPr>
            <a:endParaRPr lang="en-US" sz="1800" dirty="0"/>
          </a:p>
          <a:p>
            <a:pPr marL="0" indent="0">
              <a:buNone/>
            </a:pPr>
            <a:r>
              <a:rPr lang="en-US" sz="2000" b="1" dirty="0">
                <a:solidFill>
                  <a:srgbClr val="569FD3"/>
                </a:solidFill>
                <a:latin typeface="Arial Black" panose="020B0A04020102020204" pitchFamily="34" charset="0"/>
              </a:rPr>
              <a:t>HOW WILL WE ENSURE NO INTERRUPTIONS?</a:t>
            </a:r>
          </a:p>
          <a:p>
            <a:pPr marL="228600" lvl="1">
              <a:lnSpc>
                <a:spcPct val="100000"/>
              </a:lnSpc>
            </a:pPr>
            <a:r>
              <a:rPr lang="en-US" sz="1800" dirty="0">
                <a:latin typeface="+mj-lt"/>
              </a:rPr>
              <a:t>The Department of Human Services (Department) is engaged with the MCOs in a rigorous readiness review process that looks at provider network adequacy and IT systems.</a:t>
            </a:r>
          </a:p>
          <a:p>
            <a:pPr marL="228600" lvl="1">
              <a:lnSpc>
                <a:spcPct val="100000"/>
              </a:lnSpc>
            </a:pPr>
            <a:r>
              <a:rPr lang="en-US" sz="1800" dirty="0">
                <a:latin typeface="+mj-lt"/>
              </a:rPr>
              <a:t>The Department of Health must also review and approve the MCOs to ensure they have adequate networks.</a:t>
            </a:r>
            <a:endParaRPr lang="en-US"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27</a:t>
            </a:fld>
            <a:endParaRPr lang="en-US" dirty="0"/>
          </a:p>
        </p:txBody>
      </p:sp>
    </p:spTree>
    <p:extLst>
      <p:ext uri="{BB962C8B-B14F-4D97-AF65-F5344CB8AC3E}">
        <p14:creationId xmlns:p14="http://schemas.microsoft.com/office/powerpoint/2010/main" val="854317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1246992"/>
            <a:ext cx="10099616" cy="94756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PRIORITIES THROUGH IMPLEMENTATION</a:t>
            </a:r>
          </a:p>
        </p:txBody>
      </p:sp>
      <p:sp>
        <p:nvSpPr>
          <p:cNvPr id="12" name="Rectangle 11"/>
          <p:cNvSpPr/>
          <p:nvPr/>
        </p:nvSpPr>
        <p:spPr>
          <a:xfrm>
            <a:off x="0" y="1330509"/>
            <a:ext cx="276225" cy="3902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6" name="Diagram 15"/>
          <p:cNvGraphicFramePr/>
          <p:nvPr>
            <p:extLst>
              <p:ext uri="{D42A27DB-BD31-4B8C-83A1-F6EECF244321}">
                <p14:modId xmlns:p14="http://schemas.microsoft.com/office/powerpoint/2010/main" val="2887859702"/>
              </p:ext>
            </p:extLst>
          </p:nvPr>
        </p:nvGraphicFramePr>
        <p:xfrm>
          <a:off x="644434" y="1722983"/>
          <a:ext cx="10937966" cy="4421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C85EB908-D14B-4B79-9273-27B0AA618532}" type="slidenum">
              <a:rPr lang="en-US" smtClean="0"/>
              <a:t>28</a:t>
            </a:fld>
            <a:endParaRPr lang="en-US" dirty="0"/>
          </a:p>
        </p:txBody>
      </p:sp>
    </p:spTree>
    <p:extLst>
      <p:ext uri="{BB962C8B-B14F-4D97-AF65-F5344CB8AC3E}">
        <p14:creationId xmlns:p14="http://schemas.microsoft.com/office/powerpoint/2010/main" val="1650046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1" y="677199"/>
            <a:ext cx="8143874"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NETWORK ADEQUACY</a:t>
            </a:r>
          </a:p>
        </p:txBody>
      </p:sp>
      <p:sp>
        <p:nvSpPr>
          <p:cNvPr id="13" name="Content Placeholder 5"/>
          <p:cNvSpPr>
            <a:spLocks noGrp="1"/>
          </p:cNvSpPr>
          <p:nvPr>
            <p:ph sz="quarter" idx="4294967295"/>
          </p:nvPr>
        </p:nvSpPr>
        <p:spPr>
          <a:xfrm>
            <a:off x="590551" y="1323941"/>
            <a:ext cx="10877006" cy="3468689"/>
          </a:xfrm>
          <a:prstGeom prst="rect">
            <a:avLst/>
          </a:prstGeom>
        </p:spPr>
        <p:txBody>
          <a:bodyPr>
            <a:noAutofit/>
          </a:bodyPr>
          <a:lstStyle/>
          <a:p>
            <a:pPr marL="0" indent="0">
              <a:buNone/>
            </a:pPr>
            <a:r>
              <a:rPr lang="en-US" sz="2000" b="1" dirty="0">
                <a:solidFill>
                  <a:srgbClr val="569FD3"/>
                </a:solidFill>
                <a:latin typeface="Arial Black" panose="020B0A04020102020204" pitchFamily="34" charset="0"/>
              </a:rPr>
              <a:t>PHYSICAL HEALTH </a:t>
            </a:r>
          </a:p>
          <a:p>
            <a:pPr marL="285750" lvl="1" indent="-285750">
              <a:lnSpc>
                <a:spcPct val="100000"/>
              </a:lnSpc>
            </a:pPr>
            <a:r>
              <a:rPr lang="en-US" sz="2000" dirty="0">
                <a:latin typeface="+mj-lt"/>
              </a:rPr>
              <a:t>CHC-MCOs will be required to meet the existing HealthChoices network adequacy requirements.</a:t>
            </a:r>
          </a:p>
          <a:p>
            <a:pPr marL="0" lvl="1" indent="0">
              <a:lnSpc>
                <a:spcPct val="100000"/>
              </a:lnSpc>
              <a:buNone/>
            </a:pPr>
            <a:r>
              <a:rPr lang="en-US" sz="2000" dirty="0">
                <a:solidFill>
                  <a:srgbClr val="5B9BD5"/>
                </a:solidFill>
                <a:latin typeface="Arial Black" panose="020B0A04020102020204" pitchFamily="34" charset="0"/>
              </a:rPr>
              <a:t>LTSS </a:t>
            </a:r>
          </a:p>
          <a:p>
            <a:pPr marL="285750" lvl="1" indent="-285750">
              <a:lnSpc>
                <a:spcPct val="100000"/>
              </a:lnSpc>
            </a:pPr>
            <a:r>
              <a:rPr lang="en-US" sz="2000" dirty="0">
                <a:latin typeface="+mj-lt"/>
              </a:rPr>
              <a:t>The Department has developed network standards based on best practices and participant input.</a:t>
            </a:r>
          </a:p>
          <a:p>
            <a:pPr marL="285750" lvl="1" indent="-285750">
              <a:lnSpc>
                <a:spcPct val="100000"/>
              </a:lnSpc>
            </a:pPr>
            <a:r>
              <a:rPr lang="en-US" sz="2000" dirty="0">
                <a:latin typeface="+mj-lt"/>
              </a:rPr>
              <a:t>The Department gathered information to establish a baseline of the number of full time equivalents (FTEs) that are potentially needed to continue to provide services and meet the needs of the participants.</a:t>
            </a:r>
          </a:p>
          <a:p>
            <a:pPr marL="285750" lvl="1" indent="-285750">
              <a:lnSpc>
                <a:spcPct val="100000"/>
              </a:lnSpc>
            </a:pPr>
            <a:r>
              <a:rPr lang="en-US" sz="2000" dirty="0">
                <a:latin typeface="+mj-lt"/>
              </a:rPr>
              <a:t>The CHC-MCOs are asking providers for this information during a provider’s initial enrollment with an MCO and on an ongoing basis.</a:t>
            </a:r>
          </a:p>
          <a:p>
            <a:pPr marL="285750" lvl="1" indent="-285750">
              <a:lnSpc>
                <a:spcPct val="100000"/>
              </a:lnSpc>
            </a:pPr>
            <a:r>
              <a:rPr lang="en-US" sz="2000" dirty="0">
                <a:latin typeface="+mj-lt"/>
              </a:rPr>
              <a:t>DHS will re-evaluate network adequacy at the end of the 180-day continuity of care period to ensure consumers have access to LTSS.</a:t>
            </a:r>
          </a:p>
          <a:p>
            <a:pPr marL="285750" lvl="1" indent="-285750">
              <a:lnSpc>
                <a:spcPct val="100000"/>
              </a:lnSpc>
            </a:pPr>
            <a:r>
              <a:rPr lang="en-US" sz="2000" dirty="0">
                <a:latin typeface="+mj-lt"/>
              </a:rPr>
              <a:t>The commonwealth will conduct ongoing monitoring to ensure the MCOs maintain provider networks  that enable participants choice of provider for needed services. </a:t>
            </a:r>
          </a:p>
          <a:p>
            <a:pPr marL="285750" lvl="1" indent="-285750">
              <a:lnSpc>
                <a:spcPct val="100000"/>
              </a:lnSpc>
            </a:pPr>
            <a:endParaRPr lang="en-US" sz="2000" dirty="0">
              <a:latin typeface="+mj-lt"/>
            </a:endParaRPr>
          </a:p>
          <a:p>
            <a:pPr marL="0" lvl="1" indent="0">
              <a:lnSpc>
                <a:spcPct val="100000"/>
              </a:lnSpc>
              <a:buNone/>
            </a:pPr>
            <a:endParaRPr lang="en-US" sz="1800" dirty="0"/>
          </a:p>
          <a:p>
            <a:pPr marL="0" lvl="1" indent="0">
              <a:lnSpc>
                <a:spcPct val="100000"/>
              </a:lnSpc>
              <a:buNone/>
            </a:pPr>
            <a:endParaRPr lang="en-US" dirty="0">
              <a:latin typeface="+mj-lt"/>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147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587229" y="109058"/>
            <a:ext cx="10947547" cy="7611168"/>
          </a:xfrm>
          <a:prstGeom prst="rect">
            <a:avLst/>
          </a:prstGeom>
        </p:spPr>
        <p:txBody>
          <a:bodyPr>
            <a:noAutofit/>
          </a:bodyPr>
          <a:lstStyle/>
          <a:p>
            <a:pPr marL="0" indent="0">
              <a:buNone/>
            </a:pPr>
            <a:endParaRPr lang="en-US" sz="1800" dirty="0">
              <a:latin typeface="+mj-lt"/>
            </a:endParaRPr>
          </a:p>
          <a:p>
            <a:pPr marL="0" indent="0">
              <a:buNone/>
            </a:pPr>
            <a:r>
              <a:rPr lang="en-US" sz="3200" b="1" dirty="0">
                <a:latin typeface="Arial Black" panose="020B0A04020102020204" pitchFamily="34" charset="0"/>
              </a:rPr>
              <a:t>WHO IS NOT PART OF CHC?</a:t>
            </a:r>
            <a:br>
              <a:rPr lang="en-US" sz="3200" b="1" dirty="0">
                <a:latin typeface="Arial Black" panose="020B0A04020102020204" pitchFamily="34" charset="0"/>
              </a:rPr>
            </a:br>
            <a:endParaRPr lang="en-US" sz="3200" b="1" dirty="0">
              <a:latin typeface="Arial Black" panose="020B0A04020102020204" pitchFamily="34" charset="0"/>
            </a:endParaRPr>
          </a:p>
          <a:p>
            <a:pPr marL="422910" indent="-285750">
              <a:lnSpc>
                <a:spcPct val="100000"/>
              </a:lnSpc>
              <a:buClr>
                <a:schemeClr val="accent1">
                  <a:lumMod val="50000"/>
                </a:schemeClr>
              </a:buClr>
            </a:pPr>
            <a:r>
              <a:rPr lang="en-US" sz="2400" dirty="0">
                <a:latin typeface="+mj-lt"/>
              </a:rPr>
              <a:t>People receiving long-term services &amp; supports in the OBRA waiver &amp; are not nursing facility clinically eligible (NFCE)</a:t>
            </a:r>
          </a:p>
          <a:p>
            <a:pPr marL="422910" indent="-285750">
              <a:lnSpc>
                <a:spcPct val="100000"/>
              </a:lnSpc>
              <a:buClr>
                <a:schemeClr val="accent1">
                  <a:lumMod val="50000"/>
                </a:schemeClr>
              </a:buClr>
            </a:pPr>
            <a:r>
              <a:rPr lang="en-US" sz="2400" dirty="0">
                <a:latin typeface="+mj-lt"/>
              </a:rPr>
              <a:t>A person with an intellectual or developmental disability receiving services beyond supports coordination through the Department of Human Services’ Office of Developmental Programs</a:t>
            </a:r>
          </a:p>
          <a:p>
            <a:pPr marL="422910" indent="-285750">
              <a:lnSpc>
                <a:spcPct val="100000"/>
              </a:lnSpc>
              <a:buClr>
                <a:schemeClr val="accent1">
                  <a:lumMod val="50000"/>
                </a:schemeClr>
              </a:buClr>
            </a:pPr>
            <a:r>
              <a:rPr lang="en-US" sz="2400" dirty="0">
                <a:latin typeface="+mj-lt"/>
              </a:rPr>
              <a:t>A resident in a state-operated nursing facility, including the state veterans’ homes</a:t>
            </a:r>
          </a:p>
          <a:p>
            <a:pPr marL="457200" lvl="1" indent="0">
              <a:buNone/>
            </a:pPr>
            <a:endParaRPr lang="en-US" sz="1800" dirty="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Rectangle 9"/>
          <p:cNvSpPr/>
          <p:nvPr/>
        </p:nvSpPr>
        <p:spPr>
          <a:xfrm>
            <a:off x="0" y="310643"/>
            <a:ext cx="276225" cy="5868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3</a:t>
            </a:fld>
            <a:endParaRPr lang="en-US" dirty="0"/>
          </a:p>
        </p:txBody>
      </p:sp>
    </p:spTree>
    <p:extLst>
      <p:ext uri="{BB962C8B-B14F-4D97-AF65-F5344CB8AC3E}">
        <p14:creationId xmlns:p14="http://schemas.microsoft.com/office/powerpoint/2010/main" val="3972460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 name="Content Placeholder 2"/>
          <p:cNvSpPr>
            <a:spLocks noGrp="1"/>
          </p:cNvSpPr>
          <p:nvPr>
            <p:ph sz="quarter" idx="4294967295"/>
          </p:nvPr>
        </p:nvSpPr>
        <p:spPr>
          <a:xfrm>
            <a:off x="590551" y="919067"/>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MANAGED CARE ORGANIZATIONS</a:t>
            </a:r>
          </a:p>
        </p:txBody>
      </p:sp>
      <p:sp>
        <p:nvSpPr>
          <p:cNvPr id="6" name="Rectangle 5"/>
          <p:cNvSpPr/>
          <p:nvPr/>
        </p:nvSpPr>
        <p:spPr>
          <a:xfrm>
            <a:off x="0" y="1004793"/>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5"/>
          <p:cNvSpPr>
            <a:spLocks noGrp="1"/>
          </p:cNvSpPr>
          <p:nvPr>
            <p:ph sz="quarter" idx="4294967295"/>
          </p:nvPr>
        </p:nvSpPr>
        <p:spPr>
          <a:xfrm>
            <a:off x="705394" y="1558024"/>
            <a:ext cx="10300657" cy="382743"/>
          </a:xfrm>
          <a:prstGeom prst="rect">
            <a:avLst/>
          </a:prstGeom>
        </p:spPr>
        <p:txBody>
          <a:bodyPr>
            <a:normAutofit/>
          </a:bodyPr>
          <a:lstStyle/>
          <a:p>
            <a:pPr>
              <a:lnSpc>
                <a:spcPct val="100000"/>
              </a:lnSpc>
            </a:pPr>
            <a:r>
              <a:rPr lang="en-US" sz="1800" dirty="0">
                <a:latin typeface="+mj-lt"/>
              </a:rPr>
              <a:t>The selected offerors were announced on August 30, 2016.</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332" y="3814518"/>
            <a:ext cx="2267528" cy="59630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681" y="5262465"/>
            <a:ext cx="3845516" cy="27638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0793" y="2421539"/>
            <a:ext cx="2294067" cy="884551"/>
          </a:xfrm>
          <a:prstGeom prst="rect">
            <a:avLst/>
          </a:prstGeom>
        </p:spPr>
      </p:pic>
      <p:cxnSp>
        <p:nvCxnSpPr>
          <p:cNvPr id="12" name="Straight Connector 11"/>
          <p:cNvCxnSpPr/>
          <p:nvPr/>
        </p:nvCxnSpPr>
        <p:spPr>
          <a:xfrm>
            <a:off x="5017051" y="2230016"/>
            <a:ext cx="0" cy="3526972"/>
          </a:xfrm>
          <a:prstGeom prst="line">
            <a:avLst/>
          </a:prstGeom>
        </p:spPr>
        <p:style>
          <a:lnRef idx="1">
            <a:schemeClr val="dk1"/>
          </a:lnRef>
          <a:fillRef idx="0">
            <a:schemeClr val="dk1"/>
          </a:fillRef>
          <a:effectRef idx="0">
            <a:schemeClr val="dk1"/>
          </a:effectRef>
          <a:fontRef idx="minor">
            <a:schemeClr val="tx1"/>
          </a:fontRef>
        </p:style>
      </p:cxnSp>
      <p:sp>
        <p:nvSpPr>
          <p:cNvPr id="16" name="Content Placeholder 5"/>
          <p:cNvSpPr>
            <a:spLocks noGrp="1"/>
          </p:cNvSpPr>
          <p:nvPr>
            <p:ph sz="quarter" idx="4294967295"/>
          </p:nvPr>
        </p:nvSpPr>
        <p:spPr>
          <a:xfrm>
            <a:off x="5029101" y="2719930"/>
            <a:ext cx="5492439" cy="1171108"/>
          </a:xfrm>
          <a:prstGeom prst="rect">
            <a:avLst/>
          </a:prstGeom>
        </p:spPr>
        <p:txBody>
          <a:bodyPr>
            <a:normAutofit/>
          </a:bodyPr>
          <a:lstStyle/>
          <a:p>
            <a:pPr marL="342900" indent="-342900" algn="just">
              <a:buFont typeface="Wingdings" panose="05000000000000000000" pitchFamily="2" charset="2"/>
              <a:buChar char="Ø"/>
            </a:pPr>
            <a:r>
              <a:rPr lang="en-US" sz="1800" b="1" u="sng" dirty="0">
                <a:solidFill>
                  <a:schemeClr val="accent1">
                    <a:lumMod val="75000"/>
                  </a:schemeClr>
                </a:solidFill>
              </a:rPr>
              <a:t>www.AmerihealthCaritasCHC.com </a:t>
            </a:r>
          </a:p>
          <a:p>
            <a:pPr marL="342900" indent="-342900" algn="just">
              <a:buFont typeface="Wingdings" panose="05000000000000000000" pitchFamily="2" charset="2"/>
              <a:buChar char="Ø"/>
            </a:pPr>
            <a:endParaRPr lang="en-US" sz="2000" b="1" dirty="0">
              <a:solidFill>
                <a:srgbClr val="000000"/>
              </a:solidFill>
            </a:endParaRPr>
          </a:p>
        </p:txBody>
      </p:sp>
      <p:sp>
        <p:nvSpPr>
          <p:cNvPr id="17" name="Content Placeholder 5"/>
          <p:cNvSpPr>
            <a:spLocks noGrp="1"/>
          </p:cNvSpPr>
          <p:nvPr>
            <p:ph sz="quarter" idx="4294967295"/>
          </p:nvPr>
        </p:nvSpPr>
        <p:spPr>
          <a:xfrm>
            <a:off x="5056299" y="3974191"/>
            <a:ext cx="5107578" cy="782536"/>
          </a:xfrm>
          <a:prstGeom prst="rect">
            <a:avLst/>
          </a:prstGeom>
        </p:spPr>
        <p:txBody>
          <a:bodyPr>
            <a:normAutofit/>
          </a:bodyPr>
          <a:lstStyle/>
          <a:p>
            <a:pPr marL="342900" indent="-342900">
              <a:buFont typeface="Wingdings" panose="05000000000000000000" pitchFamily="2" charset="2"/>
              <a:buChar char="Ø"/>
            </a:pPr>
            <a:r>
              <a:rPr lang="en-US" sz="1800" b="1" dirty="0">
                <a:solidFill>
                  <a:srgbClr val="000000"/>
                </a:solidFill>
                <a:hlinkClick r:id="rId6"/>
              </a:rPr>
              <a:t>www.PAHealthWellness.com</a:t>
            </a:r>
            <a:endParaRPr lang="en-US" sz="1800" b="1" dirty="0">
              <a:solidFill>
                <a:srgbClr val="000000"/>
              </a:solidFill>
            </a:endParaRPr>
          </a:p>
          <a:p>
            <a:pPr marL="342900" indent="-342900">
              <a:buFont typeface="Wingdings" panose="05000000000000000000" pitchFamily="2" charset="2"/>
              <a:buChar char="Ø"/>
            </a:pPr>
            <a:endParaRPr lang="en-US" sz="1800" b="1" dirty="0">
              <a:solidFill>
                <a:srgbClr val="000000"/>
              </a:solidFill>
            </a:endParaRPr>
          </a:p>
        </p:txBody>
      </p:sp>
      <p:sp>
        <p:nvSpPr>
          <p:cNvPr id="18" name="Content Placeholder 5"/>
          <p:cNvSpPr>
            <a:spLocks noGrp="1"/>
          </p:cNvSpPr>
          <p:nvPr>
            <p:ph sz="quarter" idx="4294967295"/>
          </p:nvPr>
        </p:nvSpPr>
        <p:spPr>
          <a:xfrm>
            <a:off x="5095548" y="5194782"/>
            <a:ext cx="5296495" cy="382743"/>
          </a:xfrm>
          <a:prstGeom prst="rect">
            <a:avLst/>
          </a:prstGeom>
        </p:spPr>
        <p:txBody>
          <a:bodyPr>
            <a:normAutofit/>
          </a:bodyPr>
          <a:lstStyle/>
          <a:p>
            <a:pPr marL="342900" indent="-342900">
              <a:buFont typeface="Wingdings" panose="05000000000000000000" pitchFamily="2" charset="2"/>
              <a:buChar char="Ø"/>
            </a:pPr>
            <a:r>
              <a:rPr lang="en-US" sz="1800" b="1" u="sng" dirty="0">
                <a:solidFill>
                  <a:srgbClr val="000000"/>
                </a:solidFill>
                <a:hlinkClick r:id="rId7"/>
              </a:rPr>
              <a:t>www.upmchealthplan.com/chc</a:t>
            </a:r>
            <a:endParaRPr lang="en-US" sz="1800" b="1" u="sng" dirty="0">
              <a:solidFill>
                <a:srgbClr val="000000"/>
              </a:solidFill>
            </a:endParaRPr>
          </a:p>
          <a:p>
            <a:pPr marL="342900" indent="-342900">
              <a:buFont typeface="Wingdings" panose="05000000000000000000" pitchFamily="2" charset="2"/>
              <a:buChar char="Ø"/>
            </a:pPr>
            <a:endParaRPr lang="en-US" sz="1800" b="1" u="sng" dirty="0">
              <a:solidFill>
                <a:srgbClr val="000000"/>
              </a:solidFill>
            </a:endParaRPr>
          </a:p>
          <a:p>
            <a:pPr marL="0" indent="0">
              <a:lnSpc>
                <a:spcPct val="100000"/>
              </a:lnSpc>
              <a:buNone/>
            </a:pPr>
            <a:endParaRPr lang="en-US" sz="1800" dirty="0">
              <a:solidFill>
                <a:schemeClr val="accent5">
                  <a:lumMod val="75000"/>
                </a:schemeClr>
              </a:solidFill>
              <a:latin typeface="Arial Black" panose="020B0A040201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399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0" name="Rectangle 9"/>
          <p:cNvSpPr/>
          <p:nvPr/>
        </p:nvSpPr>
        <p:spPr>
          <a:xfrm>
            <a:off x="199504" y="6458989"/>
            <a:ext cx="11788411" cy="307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1530515" y="3193154"/>
            <a:ext cx="9145841" cy="747079"/>
          </a:xfrm>
          <a:prstGeom prst="rect">
            <a:avLst/>
          </a:prstGeom>
        </p:spPr>
        <p:txBody>
          <a:bodyPr>
            <a:noAutofit/>
          </a:bodyPr>
          <a:lstStyle/>
          <a:p>
            <a:pPr marL="0" indent="0" algn="ctr">
              <a:lnSpc>
                <a:spcPts val="6000"/>
              </a:lnSpc>
              <a:buNone/>
            </a:pPr>
            <a:r>
              <a:rPr lang="en-US" sz="6600" b="1" spc="-150" dirty="0">
                <a:solidFill>
                  <a:srgbClr val="002060"/>
                </a:solidFill>
                <a:latin typeface="Arial Black" panose="020B0A04020102020204" pitchFamily="34" charset="0"/>
              </a:rPr>
              <a:t>PROVIDERS</a:t>
            </a:r>
          </a:p>
        </p:txBody>
      </p:sp>
      <p:sp>
        <p:nvSpPr>
          <p:cNvPr id="2" name="Left Bracket 1"/>
          <p:cNvSpPr/>
          <p:nvPr/>
        </p:nvSpPr>
        <p:spPr>
          <a:xfrm>
            <a:off x="2666789" y="2494384"/>
            <a:ext cx="324196"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ket 7"/>
          <p:cNvSpPr/>
          <p:nvPr/>
        </p:nvSpPr>
        <p:spPr>
          <a:xfrm flipH="1">
            <a:off x="9315640" y="2494384"/>
            <a:ext cx="329184"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C85EB908-D14B-4B79-9273-27B0AA618532}" type="slidenum">
              <a:rPr lang="en-US" smtClean="0"/>
              <a:t>31</a:t>
            </a:fld>
            <a:endParaRPr lang="en-US" dirty="0"/>
          </a:p>
        </p:txBody>
      </p:sp>
    </p:spTree>
    <p:extLst>
      <p:ext uri="{BB962C8B-B14F-4D97-AF65-F5344CB8AC3E}">
        <p14:creationId xmlns:p14="http://schemas.microsoft.com/office/powerpoint/2010/main" val="1322561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883460"/>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WHAT IS NECESSARY?</a:t>
            </a:r>
          </a:p>
        </p:txBody>
      </p:sp>
      <p:sp>
        <p:nvSpPr>
          <p:cNvPr id="12" name="Rectangle 11"/>
          <p:cNvSpPr/>
          <p:nvPr/>
        </p:nvSpPr>
        <p:spPr>
          <a:xfrm>
            <a:off x="0" y="969186"/>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705394" y="1927867"/>
            <a:ext cx="10300657" cy="3791374"/>
          </a:xfrm>
          <a:prstGeom prst="rect">
            <a:avLst/>
          </a:prstGeom>
        </p:spPr>
        <p:txBody>
          <a:bodyPr>
            <a:noAutofit/>
          </a:bodyPr>
          <a:lstStyle/>
          <a:p>
            <a:pPr>
              <a:lnSpc>
                <a:spcPct val="100000"/>
              </a:lnSpc>
            </a:pPr>
            <a:r>
              <a:rPr lang="en-US" sz="1800" dirty="0">
                <a:latin typeface="+mj-lt"/>
              </a:rPr>
              <a:t>Contact MCOs to discuss contracting.</a:t>
            </a:r>
          </a:p>
          <a:p>
            <a:pPr marL="457200">
              <a:lnSpc>
                <a:spcPct val="100000"/>
              </a:lnSpc>
              <a:buFont typeface="Wingdings" panose="05000000000000000000" pitchFamily="2" charset="2"/>
              <a:buChar char="ü"/>
            </a:pPr>
            <a:r>
              <a:rPr lang="en-US" sz="1800" dirty="0">
                <a:latin typeface="+mj-lt"/>
              </a:rPr>
              <a:t>All providers will need to contract with the MCOs to provide services through the continuity of care period.</a:t>
            </a:r>
          </a:p>
          <a:p>
            <a:pPr>
              <a:lnSpc>
                <a:spcPct val="100000"/>
              </a:lnSpc>
            </a:pPr>
            <a:r>
              <a:rPr lang="en-US" sz="1800" dirty="0">
                <a:latin typeface="+mj-lt"/>
              </a:rPr>
              <a:t>Educate yourself.</a:t>
            </a:r>
          </a:p>
          <a:p>
            <a:pPr marL="461963" indent="-234950">
              <a:lnSpc>
                <a:spcPct val="100000"/>
              </a:lnSpc>
              <a:buFont typeface="Wingdings" panose="05000000000000000000" pitchFamily="2" charset="2"/>
              <a:buChar char="ü"/>
            </a:pPr>
            <a:r>
              <a:rPr lang="en-US" sz="1800" dirty="0">
                <a:latin typeface="+mj-lt"/>
              </a:rPr>
              <a:t>Participate in CHC Third Thursday webinars to learn more about CHC.</a:t>
            </a:r>
          </a:p>
          <a:p>
            <a:pPr marL="461963" indent="-234950">
              <a:lnSpc>
                <a:spcPct val="100000"/>
              </a:lnSpc>
              <a:buFont typeface="Wingdings" panose="05000000000000000000" pitchFamily="2" charset="2"/>
              <a:buChar char="ü"/>
            </a:pPr>
            <a:r>
              <a:rPr lang="en-US" sz="1800" dirty="0">
                <a:latin typeface="+mj-lt"/>
              </a:rPr>
              <a:t>Participate in stakeholder engagements.</a:t>
            </a:r>
          </a:p>
          <a:p>
            <a:pPr marL="461963" indent="-234950">
              <a:lnSpc>
                <a:spcPct val="100000"/>
              </a:lnSpc>
              <a:buFont typeface="Wingdings" panose="05000000000000000000" pitchFamily="2" charset="2"/>
              <a:buChar char="ü"/>
            </a:pPr>
            <a:r>
              <a:rPr lang="en-US" sz="1800" dirty="0">
                <a:latin typeface="+mj-lt"/>
              </a:rPr>
              <a:t>Read and share within your organization any CHC-related information sent to you by the Department.</a:t>
            </a:r>
          </a:p>
          <a:p>
            <a:pPr marL="461963" indent="-234950">
              <a:lnSpc>
                <a:spcPct val="100000"/>
              </a:lnSpc>
              <a:buFont typeface="Wingdings" panose="05000000000000000000" pitchFamily="2" charset="2"/>
              <a:buChar char="ü"/>
            </a:pPr>
            <a:r>
              <a:rPr lang="en-US" sz="1800" dirty="0">
                <a:latin typeface="+mj-lt"/>
              </a:rPr>
              <a:t>Participate in upcoming educational sessions hosted by the Department.</a:t>
            </a:r>
          </a:p>
          <a:p>
            <a:pPr>
              <a:lnSpc>
                <a:spcPct val="100000"/>
              </a:lnSpc>
            </a:pPr>
            <a:endParaRPr lang="en-US" sz="1800" dirty="0">
              <a:latin typeface="+mj-lt"/>
            </a:endParaRPr>
          </a:p>
          <a:p>
            <a:pPr>
              <a:lnSpc>
                <a:spcPct val="100000"/>
              </a:lnSpc>
            </a:pPr>
            <a:endParaRPr lang="en-US" sz="1800" dirty="0">
              <a:latin typeface="+mj-lt"/>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32</a:t>
            </a:fld>
            <a:endParaRPr lang="en-US" dirty="0"/>
          </a:p>
        </p:txBody>
      </p:sp>
    </p:spTree>
    <p:extLst>
      <p:ext uri="{BB962C8B-B14F-4D97-AF65-F5344CB8AC3E}">
        <p14:creationId xmlns:p14="http://schemas.microsoft.com/office/powerpoint/2010/main" val="4180833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0" name="Rectangle 9"/>
          <p:cNvSpPr/>
          <p:nvPr/>
        </p:nvSpPr>
        <p:spPr>
          <a:xfrm>
            <a:off x="199504" y="6458989"/>
            <a:ext cx="11788411" cy="307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1530515" y="3193154"/>
            <a:ext cx="9145841" cy="747079"/>
          </a:xfrm>
          <a:prstGeom prst="rect">
            <a:avLst/>
          </a:prstGeom>
          <a:solidFill>
            <a:schemeClr val="bg1"/>
          </a:solidFill>
        </p:spPr>
        <p:txBody>
          <a:bodyPr>
            <a:noAutofit/>
          </a:bodyPr>
          <a:lstStyle/>
          <a:p>
            <a:pPr marL="0" indent="0" algn="ctr">
              <a:lnSpc>
                <a:spcPts val="6000"/>
              </a:lnSpc>
              <a:buNone/>
            </a:pPr>
            <a:r>
              <a:rPr lang="en-US" sz="6600" b="1" spc="-150" dirty="0">
                <a:solidFill>
                  <a:srgbClr val="002060"/>
                </a:solidFill>
                <a:latin typeface="Arial Black" panose="020B0A04020102020204" pitchFamily="34" charset="0"/>
              </a:rPr>
              <a:t>COMMUNICATIONS</a:t>
            </a:r>
          </a:p>
        </p:txBody>
      </p:sp>
      <p:sp>
        <p:nvSpPr>
          <p:cNvPr id="2" name="Left Bracket 1"/>
          <p:cNvSpPr/>
          <p:nvPr/>
        </p:nvSpPr>
        <p:spPr>
          <a:xfrm>
            <a:off x="1369664" y="2494384"/>
            <a:ext cx="324196"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ket 7"/>
          <p:cNvSpPr/>
          <p:nvPr/>
        </p:nvSpPr>
        <p:spPr>
          <a:xfrm flipH="1">
            <a:off x="10513011" y="2494384"/>
            <a:ext cx="329184"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C85EB908-D14B-4B79-9273-27B0AA618532}" type="slidenum">
              <a:rPr lang="en-US" smtClean="0"/>
              <a:t>33</a:t>
            </a:fld>
            <a:endParaRPr lang="en-US" dirty="0"/>
          </a:p>
        </p:txBody>
      </p:sp>
    </p:spTree>
    <p:extLst>
      <p:ext uri="{BB962C8B-B14F-4D97-AF65-F5344CB8AC3E}">
        <p14:creationId xmlns:p14="http://schemas.microsoft.com/office/powerpoint/2010/main" val="3854678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9277" r="50088" b="5662"/>
          <a:stretch/>
        </p:blipFill>
        <p:spPr>
          <a:xfrm>
            <a:off x="621895" y="179760"/>
            <a:ext cx="10198354" cy="53769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22</a:t>
            </a:r>
          </a:p>
        </p:txBody>
      </p:sp>
      <p:sp>
        <p:nvSpPr>
          <p:cNvPr id="17" name="Left Arrow 16"/>
          <p:cNvSpPr/>
          <p:nvPr/>
        </p:nvSpPr>
        <p:spPr>
          <a:xfrm>
            <a:off x="5647035" y="4543525"/>
            <a:ext cx="1013460" cy="47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Left Arrow 17"/>
          <p:cNvSpPr/>
          <p:nvPr/>
        </p:nvSpPr>
        <p:spPr>
          <a:xfrm>
            <a:off x="6748871" y="4749948"/>
            <a:ext cx="1013460" cy="47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5"/>
          <p:cNvSpPr>
            <a:spLocks noGrp="1"/>
          </p:cNvSpPr>
          <p:nvPr>
            <p:ph sz="quarter" idx="4294967295"/>
          </p:nvPr>
        </p:nvSpPr>
        <p:spPr>
          <a:xfrm>
            <a:off x="1479010" y="5470977"/>
            <a:ext cx="8484124" cy="653607"/>
          </a:xfrm>
          <a:prstGeom prst="rect">
            <a:avLst/>
          </a:prstGeom>
          <a:solidFill>
            <a:schemeClr val="bg1"/>
          </a:solidFill>
        </p:spPr>
        <p:txBody>
          <a:bodyPr>
            <a:noAutofit/>
          </a:bodyPr>
          <a:lstStyle/>
          <a:p>
            <a:pPr marL="0" indent="0" algn="ctr">
              <a:lnSpc>
                <a:spcPct val="100000"/>
              </a:lnSpc>
              <a:buNone/>
            </a:pPr>
            <a:r>
              <a:rPr lang="en-US" sz="4000" dirty="0">
                <a:latin typeface="Arial Black" panose="020B0A04020102020204" pitchFamily="34" charset="0"/>
              </a:rPr>
              <a:t>www.HealthChoices.pa.gov</a:t>
            </a:r>
          </a:p>
        </p:txBody>
      </p:sp>
    </p:spTree>
    <p:extLst>
      <p:ext uri="{BB962C8B-B14F-4D97-AF65-F5344CB8AC3E}">
        <p14:creationId xmlns:p14="http://schemas.microsoft.com/office/powerpoint/2010/main" val="117567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p:stCondLst>
                                    <p:cond delay="0"/>
                                  </p:stCondLst>
                                  <p:childTnLst>
                                    <p:animEffect transition="out" filter="randombar(horizontal)">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119" b="9018"/>
          <a:stretch/>
        </p:blipFill>
        <p:spPr>
          <a:xfrm>
            <a:off x="412888" y="276389"/>
            <a:ext cx="11014678" cy="621547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22</a:t>
            </a:r>
          </a:p>
        </p:txBody>
      </p:sp>
      <p:sp>
        <p:nvSpPr>
          <p:cNvPr id="17" name="Left Arrow 16"/>
          <p:cNvSpPr/>
          <p:nvPr/>
        </p:nvSpPr>
        <p:spPr>
          <a:xfrm>
            <a:off x="3669409" y="4572044"/>
            <a:ext cx="1013460" cy="47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Left Arrow 17"/>
          <p:cNvSpPr/>
          <p:nvPr/>
        </p:nvSpPr>
        <p:spPr>
          <a:xfrm>
            <a:off x="7222903" y="4588855"/>
            <a:ext cx="1013460" cy="47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Left Arrow 3"/>
          <p:cNvSpPr/>
          <p:nvPr/>
        </p:nvSpPr>
        <p:spPr>
          <a:xfrm>
            <a:off x="8579458" y="4262852"/>
            <a:ext cx="1311965" cy="481665"/>
          </a:xfrm>
          <a:prstGeom prst="leftArrow">
            <a:avLst/>
          </a:prstGeom>
          <a:solidFill>
            <a:srgbClr val="70AD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45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p:stCondLst>
                                    <p:cond delay="0"/>
                                  </p:stCondLst>
                                  <p:childTnLst>
                                    <p:animEffect transition="out" filter="randombar(horizontal)">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par>
                          <p:cTn id="14" fill="hold">
                            <p:stCondLst>
                              <p:cond delay="500"/>
                            </p:stCondLst>
                            <p:childTnLst>
                              <p:par>
                                <p:cTn id="15" presetID="14" presetClass="entr" presetSubtype="1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18"/>
                                        </p:tgtEl>
                                        <p:attrNameLst>
                                          <p:attrName>ppt_x</p:attrName>
                                        </p:attrNameLst>
                                      </p:cBhvr>
                                      <p:tavLst>
                                        <p:tav tm="0">
                                          <p:val>
                                            <p:strVal val="ppt_x"/>
                                          </p:val>
                                        </p:tav>
                                        <p:tav tm="100000">
                                          <p:val>
                                            <p:strVal val="ppt_x"/>
                                          </p:val>
                                        </p:tav>
                                      </p:tavLst>
                                    </p:anim>
                                    <p:anim calcmode="lin" valueType="num">
                                      <p:cBhvr additive="base">
                                        <p:cTn id="22" dur="500"/>
                                        <p:tgtEl>
                                          <p:spTgt spid="18"/>
                                        </p:tgtEl>
                                        <p:attrNameLst>
                                          <p:attrName>ppt_y</p:attrName>
                                        </p:attrNameLst>
                                      </p:cBhvr>
                                      <p:tavLst>
                                        <p:tav tm="0">
                                          <p:val>
                                            <p:strVal val="ppt_y"/>
                                          </p:val>
                                        </p:tav>
                                        <p:tav tm="100000">
                                          <p:val>
                                            <p:strVal val="1+ppt_h/2"/>
                                          </p:val>
                                        </p:tav>
                                      </p:tavLst>
                                    </p:anim>
                                    <p:set>
                                      <p:cBhvr>
                                        <p:cTn id="23" dur="1" fill="hold">
                                          <p:stCondLst>
                                            <p:cond delay="499"/>
                                          </p:stCondLst>
                                        </p:cTn>
                                        <p:tgtEl>
                                          <p:spTgt spid="18"/>
                                        </p:tgtEl>
                                        <p:attrNameLst>
                                          <p:attrName>style.visibility</p:attrName>
                                        </p:attrNameLst>
                                      </p:cBhvr>
                                      <p:to>
                                        <p:strVal val="hidden"/>
                                      </p:to>
                                    </p:set>
                                  </p:childTnLst>
                                </p:cTn>
                              </p:par>
                            </p:childTnLst>
                          </p:cTn>
                        </p:par>
                        <p:par>
                          <p:cTn id="24" fill="hold">
                            <p:stCondLst>
                              <p:cond delay="500"/>
                            </p:stCondLst>
                            <p:childTnLst>
                              <p:par>
                                <p:cTn id="25" presetID="31"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0462E9-32C5-42E9-87BF-BE24232D7D2D}"/>
              </a:ext>
            </a:extLst>
          </p:cNvPr>
          <p:cNvPicPr>
            <a:picLocks noChangeAspect="1"/>
          </p:cNvPicPr>
          <p:nvPr/>
        </p:nvPicPr>
        <p:blipFill rotWithShape="1">
          <a:blip r:embed="rId2"/>
          <a:srcRect r="14687"/>
          <a:stretch/>
        </p:blipFill>
        <p:spPr>
          <a:xfrm>
            <a:off x="1549246" y="334212"/>
            <a:ext cx="9346389" cy="593421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23</a:t>
            </a:r>
          </a:p>
        </p:txBody>
      </p:sp>
      <p:sp>
        <p:nvSpPr>
          <p:cNvPr id="3" name="Left Arrow 2"/>
          <p:cNvSpPr/>
          <p:nvPr/>
        </p:nvSpPr>
        <p:spPr>
          <a:xfrm>
            <a:off x="7186373" y="600019"/>
            <a:ext cx="1934714" cy="1304925"/>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Left Arrow 9"/>
          <p:cNvSpPr/>
          <p:nvPr/>
        </p:nvSpPr>
        <p:spPr>
          <a:xfrm>
            <a:off x="6079801" y="4022464"/>
            <a:ext cx="1934714" cy="1304925"/>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75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4A96A2-F91C-433E-9EC1-3138DAAB87D9}"/>
              </a:ext>
            </a:extLst>
          </p:cNvPr>
          <p:cNvPicPr>
            <a:picLocks noChangeAspect="1"/>
          </p:cNvPicPr>
          <p:nvPr/>
        </p:nvPicPr>
        <p:blipFill rotWithShape="1">
          <a:blip r:embed="rId2"/>
          <a:srcRect r="12963"/>
          <a:stretch/>
        </p:blipFill>
        <p:spPr>
          <a:xfrm>
            <a:off x="915760" y="205127"/>
            <a:ext cx="10360479" cy="644774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23</a:t>
            </a:r>
          </a:p>
        </p:txBody>
      </p:sp>
      <p:sp>
        <p:nvSpPr>
          <p:cNvPr id="3" name="Left Arrow 2"/>
          <p:cNvSpPr/>
          <p:nvPr/>
        </p:nvSpPr>
        <p:spPr>
          <a:xfrm>
            <a:off x="5919163" y="2398124"/>
            <a:ext cx="1173856" cy="471106"/>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69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1343044"/>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PROVIDERS</a:t>
            </a:r>
          </a:p>
        </p:txBody>
      </p:sp>
      <p:sp>
        <p:nvSpPr>
          <p:cNvPr id="12" name="Rectangle 11"/>
          <p:cNvSpPr/>
          <p:nvPr/>
        </p:nvSpPr>
        <p:spPr>
          <a:xfrm>
            <a:off x="0" y="1428770"/>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p:cNvSpPr>
            <a:spLocks noGrp="1"/>
          </p:cNvSpPr>
          <p:nvPr>
            <p:ph sz="quarter" idx="4294967295"/>
          </p:nvPr>
        </p:nvSpPr>
        <p:spPr>
          <a:xfrm>
            <a:off x="596347" y="2111255"/>
            <a:ext cx="5538445" cy="2838577"/>
          </a:xfrm>
          <a:prstGeom prst="rect">
            <a:avLst/>
          </a:prstGeom>
        </p:spPr>
        <p:txBody>
          <a:bodyPr>
            <a:noAutofit/>
          </a:bodyPr>
          <a:lstStyle/>
          <a:p>
            <a:pPr>
              <a:lnSpc>
                <a:spcPct val="100000"/>
              </a:lnSpc>
              <a:spcAft>
                <a:spcPts val="600"/>
              </a:spcAft>
              <a:buClr>
                <a:srgbClr val="2D2D8A">
                  <a:lumMod val="75000"/>
                </a:srgbClr>
              </a:buClr>
              <a:defRPr/>
            </a:pPr>
            <a:r>
              <a:rPr lang="en-US" altLang="en-US" sz="2000" dirty="0">
                <a:solidFill>
                  <a:srgbClr val="000000"/>
                </a:solidFill>
                <a:latin typeface="+mj-lt"/>
                <a:ea typeface="ＭＳ Ｐゴシック" pitchFamily="-106" charset="-128"/>
              </a:rPr>
              <a:t>Bi-weekly email blasts on specific topics</a:t>
            </a:r>
            <a:endParaRPr lang="en-US" altLang="en-US" sz="2000" kern="1200" dirty="0">
              <a:solidFill>
                <a:srgbClr val="000000"/>
              </a:solidFill>
              <a:latin typeface="+mj-lt"/>
              <a:ea typeface="ＭＳ Ｐゴシック" pitchFamily="-106" charset="-128"/>
            </a:endParaRPr>
          </a:p>
          <a:p>
            <a:pPr marL="548640" lvl="1" indent="-285750">
              <a:lnSpc>
                <a:spcPct val="100000"/>
              </a:lnSpc>
              <a:spcAft>
                <a:spcPts val="600"/>
              </a:spcAft>
              <a:buClr>
                <a:srgbClr val="2D2D8A">
                  <a:lumMod val="75000"/>
                </a:srgbClr>
              </a:buClr>
              <a:buFont typeface="Wingdings" panose="05000000000000000000" pitchFamily="2" charset="2"/>
              <a:buChar char="ü"/>
              <a:defRPr/>
            </a:pPr>
            <a:r>
              <a:rPr lang="en-US" altLang="en-US" sz="1800" kern="1200" dirty="0">
                <a:latin typeface="+mj-lt"/>
                <a:ea typeface="ＭＳ Ｐゴシック" pitchFamily="-106" charset="-128"/>
              </a:rPr>
              <a:t>Examples: Billing, Service Coordination, </a:t>
            </a:r>
            <a:br>
              <a:rPr lang="en-US" altLang="en-US" sz="1800" kern="1200" dirty="0">
                <a:latin typeface="+mj-lt"/>
                <a:ea typeface="ＭＳ Ｐゴシック" pitchFamily="-106" charset="-128"/>
              </a:rPr>
            </a:br>
            <a:r>
              <a:rPr lang="en-US" altLang="en-US" sz="1800" kern="1200" dirty="0">
                <a:latin typeface="+mj-lt"/>
                <a:ea typeface="ＭＳ Ｐゴシック" pitchFamily="-106" charset="-128"/>
              </a:rPr>
              <a:t>Medicare, HealthChoices vs. CHC, </a:t>
            </a:r>
            <a:br>
              <a:rPr lang="en-US" altLang="en-US" sz="1800" kern="1200" dirty="0">
                <a:latin typeface="+mj-lt"/>
                <a:ea typeface="ＭＳ Ｐゴシック" pitchFamily="-106" charset="-128"/>
              </a:rPr>
            </a:br>
            <a:r>
              <a:rPr lang="en-US" altLang="en-US" sz="1800" kern="1200" dirty="0">
                <a:latin typeface="+mj-lt"/>
                <a:ea typeface="ＭＳ Ｐゴシック" pitchFamily="-106" charset="-128"/>
              </a:rPr>
              <a:t>Continuity of Care</a:t>
            </a:r>
            <a:endParaRPr lang="en-US" altLang="en-US" sz="1800" kern="1200" dirty="0">
              <a:solidFill>
                <a:srgbClr val="000000"/>
              </a:solidFill>
              <a:latin typeface="+mj-lt"/>
              <a:ea typeface="ＭＳ Ｐゴシック" pitchFamily="-106" charset="-128"/>
            </a:endParaRPr>
          </a:p>
          <a:p>
            <a:pPr>
              <a:lnSpc>
                <a:spcPct val="100000"/>
              </a:lnSpc>
              <a:spcAft>
                <a:spcPts val="600"/>
              </a:spcAft>
              <a:buClr>
                <a:srgbClr val="2D2D8A">
                  <a:lumMod val="75000"/>
                </a:srgbClr>
              </a:buClr>
              <a:defRPr/>
            </a:pPr>
            <a:r>
              <a:rPr lang="en-US" altLang="en-US" sz="2000" dirty="0">
                <a:solidFill>
                  <a:srgbClr val="000000"/>
                </a:solidFill>
                <a:latin typeface="+mj-lt"/>
                <a:ea typeface="ＭＳ Ｐゴシック" pitchFamily="-106" charset="-128"/>
              </a:rPr>
              <a:t>Provider narrated training segments</a:t>
            </a:r>
          </a:p>
          <a:p>
            <a:pPr>
              <a:lnSpc>
                <a:spcPct val="100000"/>
              </a:lnSpc>
              <a:spcAft>
                <a:spcPts val="600"/>
              </a:spcAft>
              <a:buClr>
                <a:srgbClr val="2D2D8A">
                  <a:lumMod val="75000"/>
                </a:srgbClr>
              </a:buClr>
              <a:defRPr/>
            </a:pPr>
            <a:r>
              <a:rPr lang="en-US" sz="2000" dirty="0">
                <a:solidFill>
                  <a:srgbClr val="000000"/>
                </a:solidFill>
                <a:latin typeface="+mj-lt"/>
                <a:ea typeface="ＭＳ Ｐゴシック" pitchFamily="-106" charset="-128"/>
              </a:rPr>
              <a:t>Provider events in local areas to meet with </a:t>
            </a:r>
            <a:br>
              <a:rPr lang="en-US" sz="2000" dirty="0">
                <a:solidFill>
                  <a:srgbClr val="000000"/>
                </a:solidFill>
                <a:latin typeface="+mj-lt"/>
                <a:ea typeface="ＭＳ Ｐゴシック" pitchFamily="-106" charset="-128"/>
              </a:rPr>
            </a:br>
            <a:r>
              <a:rPr lang="en-US" sz="2000" dirty="0">
                <a:solidFill>
                  <a:srgbClr val="000000"/>
                </a:solidFill>
                <a:latin typeface="+mj-lt"/>
                <a:ea typeface="ＭＳ Ｐゴシック" pitchFamily="-106" charset="-128"/>
              </a:rPr>
              <a:t>MCOs and gain information about CHC</a:t>
            </a:r>
          </a:p>
        </p:txBody>
      </p:sp>
      <p:sp>
        <p:nvSpPr>
          <p:cNvPr id="3" name="Slide Number Placeholder 2"/>
          <p:cNvSpPr>
            <a:spLocks noGrp="1"/>
          </p:cNvSpPr>
          <p:nvPr>
            <p:ph type="sldNum" sz="quarter" idx="12"/>
          </p:nvPr>
        </p:nvSpPr>
        <p:spPr/>
        <p:txBody>
          <a:bodyPr/>
          <a:lstStyle/>
          <a:p>
            <a:fld id="{C85EB908-D14B-4B79-9273-27B0AA618532}" type="slidenum">
              <a:rPr lang="en-US" smtClean="0"/>
              <a:t>38</a:t>
            </a:fld>
            <a:endParaRPr lang="en-US" dirty="0"/>
          </a:p>
        </p:txBody>
      </p:sp>
      <p:pic>
        <p:nvPicPr>
          <p:cNvPr id="14" name="Picture 13">
            <a:extLst>
              <a:ext uri="{FF2B5EF4-FFF2-40B4-BE49-F238E27FC236}">
                <a16:creationId xmlns:a16="http://schemas.microsoft.com/office/drawing/2014/main" id="{617384A0-4CCE-41D0-98C3-3982752065AE}"/>
              </a:ext>
            </a:extLst>
          </p:cNvPr>
          <p:cNvPicPr>
            <a:picLocks noChangeAspect="1"/>
          </p:cNvPicPr>
          <p:nvPr/>
        </p:nvPicPr>
        <p:blipFill>
          <a:blip r:embed="rId3"/>
          <a:stretch>
            <a:fillRect/>
          </a:stretch>
        </p:blipFill>
        <p:spPr>
          <a:xfrm>
            <a:off x="5376672" y="228600"/>
            <a:ext cx="6143816" cy="5902325"/>
          </a:xfrm>
          <a:prstGeom prst="rect">
            <a:avLst/>
          </a:prstGeom>
        </p:spPr>
      </p:pic>
    </p:spTree>
    <p:extLst>
      <p:ext uri="{BB962C8B-B14F-4D97-AF65-F5344CB8AC3E}">
        <p14:creationId xmlns:p14="http://schemas.microsoft.com/office/powerpoint/2010/main" val="1949111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948586"/>
            <a:ext cx="814387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PARTICIPANTS</a:t>
            </a:r>
          </a:p>
        </p:txBody>
      </p:sp>
      <p:sp>
        <p:nvSpPr>
          <p:cNvPr id="12" name="Rectangle 11"/>
          <p:cNvSpPr/>
          <p:nvPr/>
        </p:nvSpPr>
        <p:spPr>
          <a:xfrm>
            <a:off x="0" y="1034312"/>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705394" y="1724544"/>
            <a:ext cx="10877006" cy="3928110"/>
          </a:xfrm>
          <a:prstGeom prst="rect">
            <a:avLst/>
          </a:prstGeom>
        </p:spPr>
        <p:txBody>
          <a:bodyPr>
            <a:noAutofit/>
          </a:bodyPr>
          <a:lstStyle/>
          <a:p>
            <a:pPr marL="0" indent="0">
              <a:buNone/>
            </a:pPr>
            <a:r>
              <a:rPr lang="en-US" sz="2000" b="1" dirty="0">
                <a:solidFill>
                  <a:srgbClr val="569FD3"/>
                </a:solidFill>
                <a:latin typeface="Arial Black" panose="020B0A04020102020204" pitchFamily="34" charset="0"/>
              </a:rPr>
              <a:t>AWARENESS FLYER</a:t>
            </a:r>
          </a:p>
          <a:p>
            <a:pPr marL="0" lvl="1">
              <a:lnSpc>
                <a:spcPct val="100000"/>
              </a:lnSpc>
            </a:pPr>
            <a:r>
              <a:rPr lang="en-US" sz="1800" dirty="0">
                <a:latin typeface="+mj-lt"/>
              </a:rPr>
              <a:t>Mailed five months prior to implementation. Phase Three: July 2019</a:t>
            </a:r>
          </a:p>
          <a:p>
            <a:pPr lvl="1"/>
            <a:endParaRPr lang="en-US" sz="1800" dirty="0"/>
          </a:p>
          <a:p>
            <a:pPr marL="0" indent="0">
              <a:lnSpc>
                <a:spcPts val="0"/>
              </a:lnSpc>
              <a:buNone/>
            </a:pPr>
            <a:r>
              <a:rPr lang="en-US" sz="2000" b="1" dirty="0">
                <a:solidFill>
                  <a:srgbClr val="569FD3"/>
                </a:solidFill>
                <a:latin typeface="Arial Black" panose="020B0A04020102020204" pitchFamily="34" charset="0"/>
              </a:rPr>
              <a:t>AGING WELL EVENTS</a:t>
            </a:r>
          </a:p>
          <a:p>
            <a:pPr marL="0" lvl="1">
              <a:lnSpc>
                <a:spcPct val="100000"/>
              </a:lnSpc>
            </a:pPr>
            <a:r>
              <a:rPr lang="en-US" sz="1800" dirty="0">
                <a:latin typeface="+mj-lt"/>
              </a:rPr>
              <a:t>Participants will receive invitations for events in their area.  Phase Three: August 2019</a:t>
            </a:r>
          </a:p>
          <a:p>
            <a:pPr marL="0" lvl="1" indent="0">
              <a:lnSpc>
                <a:spcPct val="100000"/>
              </a:lnSpc>
              <a:buNone/>
            </a:pPr>
            <a:endParaRPr lang="en-US" sz="1800" dirty="0"/>
          </a:p>
          <a:p>
            <a:pPr marL="0" indent="0">
              <a:lnSpc>
                <a:spcPts val="0"/>
              </a:lnSpc>
              <a:buNone/>
            </a:pPr>
            <a:r>
              <a:rPr lang="en-US" sz="2000" b="1" dirty="0">
                <a:solidFill>
                  <a:srgbClr val="569FD3"/>
                </a:solidFill>
                <a:latin typeface="Arial Black" panose="020B0A04020102020204" pitchFamily="34" charset="0"/>
              </a:rPr>
              <a:t>PRE-TRANSITION NOTICES AND ENROLLMENT PACKET</a:t>
            </a:r>
          </a:p>
          <a:p>
            <a:pPr marL="0" lvl="1">
              <a:lnSpc>
                <a:spcPct val="100000"/>
              </a:lnSpc>
            </a:pPr>
            <a:r>
              <a:rPr lang="en-US" sz="1800" dirty="0">
                <a:latin typeface="+mj-lt"/>
              </a:rPr>
              <a:t>Mailed four months prior to implementation.  Phase Three: August 2019</a:t>
            </a:r>
          </a:p>
          <a:p>
            <a:pPr lvl="1"/>
            <a:endParaRPr lang="en-US" sz="1800" dirty="0"/>
          </a:p>
          <a:p>
            <a:pPr marL="0" indent="0">
              <a:lnSpc>
                <a:spcPts val="0"/>
              </a:lnSpc>
              <a:buNone/>
            </a:pPr>
            <a:r>
              <a:rPr lang="en-US" sz="2000" b="1" dirty="0">
                <a:solidFill>
                  <a:srgbClr val="569FD3"/>
                </a:solidFill>
                <a:latin typeface="Arial Black" panose="020B0A04020102020204" pitchFamily="34" charset="0"/>
              </a:rPr>
              <a:t>SERVICE COORDINATORS</a:t>
            </a:r>
          </a:p>
          <a:p>
            <a:pPr marL="0" lvl="1">
              <a:lnSpc>
                <a:spcPct val="100000"/>
              </a:lnSpc>
            </a:pPr>
            <a:r>
              <a:rPr lang="en-US" sz="1800" dirty="0">
                <a:latin typeface="+mj-lt"/>
              </a:rPr>
              <a:t>Will reach out to their participants to inform them about CHC. Phase Three: August 2019</a:t>
            </a:r>
          </a:p>
          <a:p>
            <a:pPr marL="0" lvl="1">
              <a:lnSpc>
                <a:spcPct val="100000"/>
              </a:lnSpc>
            </a:pPr>
            <a:endParaRPr lang="en-US" sz="1800" dirty="0"/>
          </a:p>
          <a:p>
            <a:pPr marL="0" indent="0">
              <a:lnSpc>
                <a:spcPts val="0"/>
              </a:lnSpc>
              <a:buNone/>
            </a:pPr>
            <a:r>
              <a:rPr lang="en-US" sz="2000" b="1" dirty="0">
                <a:solidFill>
                  <a:srgbClr val="569FD3"/>
                </a:solidFill>
                <a:latin typeface="Arial Black" panose="020B0A04020102020204" pitchFamily="34" charset="0"/>
              </a:rPr>
              <a:t>NURSING FACILITIES</a:t>
            </a:r>
          </a:p>
          <a:p>
            <a:pPr marL="0" lvl="1">
              <a:lnSpc>
                <a:spcPct val="100000"/>
              </a:lnSpc>
            </a:pPr>
            <a:r>
              <a:rPr lang="en-US" sz="1800" dirty="0">
                <a:latin typeface="+mj-lt"/>
              </a:rPr>
              <a:t>Discussions about CHC will occur with their residents. Phase Three: August 2019</a:t>
            </a:r>
          </a:p>
          <a:p>
            <a:pPr marL="0" lvl="1">
              <a:lnSpc>
                <a:spcPct val="100000"/>
              </a:lnSpc>
            </a:pPr>
            <a:endParaRPr lang="en-US" sz="1800" dirty="0"/>
          </a:p>
          <a:p>
            <a:pPr lvl="1"/>
            <a:endParaRPr lang="en-US" sz="1800" dirty="0"/>
          </a:p>
          <a:p>
            <a:pPr marL="0" lvl="1">
              <a:lnSpc>
                <a:spcPct val="100000"/>
              </a:lnSpc>
            </a:pPr>
            <a:endParaRPr lang="en-US" sz="1800" dirty="0"/>
          </a:p>
          <a:p>
            <a:pPr lvl="1"/>
            <a:endParaRPr lang="en-US" sz="1800" dirty="0"/>
          </a:p>
          <a:p>
            <a:pPr lvl="1"/>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39</a:t>
            </a:fld>
            <a:endParaRPr lang="en-US" dirty="0"/>
          </a:p>
        </p:txBody>
      </p:sp>
    </p:spTree>
    <p:extLst>
      <p:ext uri="{BB962C8B-B14F-4D97-AF65-F5344CB8AC3E}">
        <p14:creationId xmlns:p14="http://schemas.microsoft.com/office/powerpoint/2010/main" val="346960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474836" y="3845063"/>
            <a:ext cx="3373403" cy="2040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34" name="Rectangle 33"/>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aphicFrame>
        <p:nvGraphicFramePr>
          <p:cNvPr id="4" name="Chart 3"/>
          <p:cNvGraphicFramePr/>
          <p:nvPr>
            <p:extLst/>
          </p:nvPr>
        </p:nvGraphicFramePr>
        <p:xfrm>
          <a:off x="412889" y="430173"/>
          <a:ext cx="11372849" cy="6125937"/>
        </p:xfrm>
        <a:graphic>
          <a:graphicData uri="http://schemas.openxmlformats.org/drawingml/2006/chart">
            <c:chart xmlns:c="http://schemas.openxmlformats.org/drawingml/2006/chart" xmlns:r="http://schemas.openxmlformats.org/officeDocument/2006/relationships" r:id="rId3"/>
          </a:graphicData>
        </a:graphic>
      </p:graphicFrame>
      <p:sp>
        <p:nvSpPr>
          <p:cNvPr id="18" name="Content Placeholder 2"/>
          <p:cNvSpPr>
            <a:spLocks noGrp="1"/>
          </p:cNvSpPr>
          <p:nvPr>
            <p:ph sz="quarter" idx="4294967295"/>
          </p:nvPr>
        </p:nvSpPr>
        <p:spPr>
          <a:xfrm>
            <a:off x="3786291" y="2451105"/>
            <a:ext cx="4347777" cy="1171576"/>
          </a:xfrm>
          <a:prstGeom prst="rect">
            <a:avLst/>
          </a:prstGeom>
        </p:spPr>
        <p:txBody>
          <a:bodyPr>
            <a:noAutofit/>
          </a:bodyPr>
          <a:lstStyle/>
          <a:p>
            <a:pPr marL="0" indent="0" algn="ctr">
              <a:lnSpc>
                <a:spcPts val="4000"/>
              </a:lnSpc>
              <a:buNone/>
            </a:pPr>
            <a:r>
              <a:rPr lang="en-US" sz="6600" b="1" spc="-300" dirty="0">
                <a:solidFill>
                  <a:schemeClr val="tx1">
                    <a:lumMod val="95000"/>
                    <a:lumOff val="5000"/>
                  </a:schemeClr>
                </a:solidFill>
                <a:latin typeface="Arial Black" panose="020B0A04020102020204" pitchFamily="34" charset="0"/>
              </a:rPr>
              <a:t>454,045</a:t>
            </a:r>
          </a:p>
          <a:p>
            <a:pPr marL="0" indent="0" algn="ctr">
              <a:lnSpc>
                <a:spcPts val="2500"/>
              </a:lnSpc>
              <a:buNone/>
            </a:pPr>
            <a:r>
              <a:rPr lang="en-US" sz="2400" b="1" dirty="0">
                <a:solidFill>
                  <a:srgbClr val="002060"/>
                </a:solidFill>
                <a:latin typeface="Arial Black" panose="020B0A04020102020204" pitchFamily="34" charset="0"/>
              </a:rPr>
              <a:t>CHC POPULATION</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sp>
        <p:nvSpPr>
          <p:cNvPr id="17" name="Content Placeholder 2"/>
          <p:cNvSpPr>
            <a:spLocks noGrp="1"/>
          </p:cNvSpPr>
          <p:nvPr>
            <p:ph sz="quarter" idx="4294967295"/>
          </p:nvPr>
        </p:nvSpPr>
        <p:spPr>
          <a:xfrm>
            <a:off x="3925423" y="4065095"/>
            <a:ext cx="4347777" cy="1171576"/>
          </a:xfrm>
          <a:prstGeom prst="rect">
            <a:avLst/>
          </a:prstGeom>
        </p:spPr>
        <p:txBody>
          <a:bodyPr>
            <a:noAutofit/>
          </a:bodyPr>
          <a:lstStyle/>
          <a:p>
            <a:pPr marL="0" indent="0" algn="ctr">
              <a:lnSpc>
                <a:spcPts val="4000"/>
              </a:lnSpc>
              <a:buNone/>
            </a:pPr>
            <a:r>
              <a:rPr lang="en-US" sz="6000" b="1" spc="-150" dirty="0">
                <a:solidFill>
                  <a:schemeClr val="tx1">
                    <a:lumMod val="95000"/>
                    <a:lumOff val="5000"/>
                  </a:schemeClr>
                </a:solidFill>
                <a:latin typeface="Arial Black" panose="020B0A04020102020204" pitchFamily="34" charset="0"/>
              </a:rPr>
              <a:t>93</a:t>
            </a:r>
            <a:r>
              <a:rPr lang="en-US" sz="4800" b="1" spc="-300" dirty="0">
                <a:solidFill>
                  <a:schemeClr val="tx1">
                    <a:lumMod val="95000"/>
                    <a:lumOff val="5000"/>
                  </a:schemeClr>
                </a:solidFill>
                <a:latin typeface="Arial Black" panose="020B0A04020102020204" pitchFamily="34" charset="0"/>
              </a:rPr>
              <a:t>%</a:t>
            </a:r>
          </a:p>
          <a:p>
            <a:pPr marL="0" indent="0" algn="ctr">
              <a:lnSpc>
                <a:spcPts val="2500"/>
              </a:lnSpc>
              <a:buNone/>
            </a:pPr>
            <a:r>
              <a:rPr lang="en-US" sz="2000" b="1" dirty="0">
                <a:solidFill>
                  <a:srgbClr val="002060"/>
                </a:solidFill>
                <a:latin typeface="Arial Black" panose="020B0A04020102020204" pitchFamily="34" charset="0"/>
              </a:rPr>
              <a:t>DUAL-ELIGIBLE</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cxnSp>
        <p:nvCxnSpPr>
          <p:cNvPr id="6" name="Straight Connector 5"/>
          <p:cNvCxnSpPr/>
          <p:nvPr/>
        </p:nvCxnSpPr>
        <p:spPr>
          <a:xfrm>
            <a:off x="4469363" y="3647941"/>
            <a:ext cx="305111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4836" y="2323591"/>
            <a:ext cx="2338361" cy="1169551"/>
          </a:xfrm>
          <a:prstGeom prst="rect">
            <a:avLst/>
          </a:prstGeom>
          <a:noFill/>
        </p:spPr>
        <p:txBody>
          <a:bodyPr wrap="square" rtlCol="0">
            <a:spAutoFit/>
          </a:bodyPr>
          <a:lstStyle/>
          <a:p>
            <a:r>
              <a:rPr lang="en-US" sz="2400" dirty="0">
                <a:solidFill>
                  <a:schemeClr val="accent5">
                    <a:lumMod val="75000"/>
                  </a:schemeClr>
                </a:solidFill>
                <a:latin typeface="Arial Black" panose="020B0A04020102020204" pitchFamily="34" charset="0"/>
              </a:rPr>
              <a:t>63%</a:t>
            </a:r>
          </a:p>
          <a:p>
            <a:r>
              <a:rPr lang="en-US" sz="2800" dirty="0">
                <a:latin typeface="Arial Black" panose="020B0A04020102020204" pitchFamily="34" charset="0"/>
              </a:rPr>
              <a:t>285,018</a:t>
            </a:r>
          </a:p>
          <a:p>
            <a:r>
              <a:rPr lang="en-US" dirty="0">
                <a:latin typeface="+mj-lt"/>
              </a:rPr>
              <a:t>NFI Duals</a:t>
            </a:r>
          </a:p>
        </p:txBody>
      </p:sp>
      <p:sp>
        <p:nvSpPr>
          <p:cNvPr id="21" name="TextBox 20"/>
          <p:cNvSpPr txBox="1"/>
          <p:nvPr/>
        </p:nvSpPr>
        <p:spPr>
          <a:xfrm>
            <a:off x="9203353" y="650296"/>
            <a:ext cx="1838649" cy="1446550"/>
          </a:xfrm>
          <a:prstGeom prst="rect">
            <a:avLst/>
          </a:prstGeom>
          <a:noFill/>
        </p:spPr>
        <p:txBody>
          <a:bodyPr wrap="square" rtlCol="0">
            <a:spAutoFit/>
          </a:bodyPr>
          <a:lstStyle/>
          <a:p>
            <a:pPr algn="r"/>
            <a:r>
              <a:rPr lang="en-US" sz="2400" dirty="0">
                <a:solidFill>
                  <a:srgbClr val="B4C7E7"/>
                </a:solidFill>
                <a:latin typeface="Arial Black" panose="020B0A04020102020204" pitchFamily="34" charset="0"/>
              </a:rPr>
              <a:t>15%</a:t>
            </a:r>
          </a:p>
          <a:p>
            <a:pPr algn="r"/>
            <a:r>
              <a:rPr lang="en-US" sz="2800" dirty="0">
                <a:latin typeface="Arial Black" panose="020B0A04020102020204" pitchFamily="34" charset="0"/>
              </a:rPr>
              <a:t>69,036</a:t>
            </a:r>
          </a:p>
          <a:p>
            <a:pPr algn="r"/>
            <a:r>
              <a:rPr lang="en-US" dirty="0">
                <a:latin typeface="+mj-lt"/>
              </a:rPr>
              <a:t>Duals in Nursing Facilities</a:t>
            </a:r>
          </a:p>
        </p:txBody>
      </p:sp>
      <p:sp>
        <p:nvSpPr>
          <p:cNvPr id="22" name="TextBox 21"/>
          <p:cNvSpPr txBox="1"/>
          <p:nvPr/>
        </p:nvSpPr>
        <p:spPr>
          <a:xfrm>
            <a:off x="878356" y="764796"/>
            <a:ext cx="1838649" cy="1169551"/>
          </a:xfrm>
          <a:prstGeom prst="rect">
            <a:avLst/>
          </a:prstGeom>
          <a:noFill/>
        </p:spPr>
        <p:txBody>
          <a:bodyPr wrap="square" rtlCol="0">
            <a:spAutoFit/>
          </a:bodyPr>
          <a:lstStyle/>
          <a:p>
            <a:r>
              <a:rPr lang="en-US" sz="2400" dirty="0">
                <a:solidFill>
                  <a:srgbClr val="5B9BD5"/>
                </a:solidFill>
                <a:latin typeface="Arial Black" panose="020B0A04020102020204" pitchFamily="34" charset="0"/>
              </a:rPr>
              <a:t>15%</a:t>
            </a:r>
          </a:p>
          <a:p>
            <a:r>
              <a:rPr lang="en-US" sz="2800" dirty="0">
                <a:latin typeface="Arial Black" panose="020B0A04020102020204" pitchFamily="34" charset="0"/>
              </a:rPr>
              <a:t>66,561</a:t>
            </a:r>
          </a:p>
          <a:p>
            <a:r>
              <a:rPr lang="en-US" dirty="0">
                <a:latin typeface="+mj-lt"/>
              </a:rPr>
              <a:t>Duals in Waivers</a:t>
            </a:r>
          </a:p>
        </p:txBody>
      </p:sp>
      <p:sp>
        <p:nvSpPr>
          <p:cNvPr id="23" name="TextBox 22"/>
          <p:cNvSpPr txBox="1"/>
          <p:nvPr/>
        </p:nvSpPr>
        <p:spPr>
          <a:xfrm>
            <a:off x="9203353" y="2619673"/>
            <a:ext cx="1838649" cy="1446550"/>
          </a:xfrm>
          <a:prstGeom prst="rect">
            <a:avLst/>
          </a:prstGeom>
          <a:noFill/>
        </p:spPr>
        <p:txBody>
          <a:bodyPr wrap="square" rtlCol="0">
            <a:spAutoFit/>
          </a:bodyPr>
          <a:lstStyle/>
          <a:p>
            <a:pPr algn="r"/>
            <a:r>
              <a:rPr lang="en-US" sz="2400" dirty="0">
                <a:solidFill>
                  <a:srgbClr val="ED7D31"/>
                </a:solidFill>
                <a:latin typeface="Arial Black" panose="020B0A04020102020204" pitchFamily="34" charset="0"/>
              </a:rPr>
              <a:t>6%</a:t>
            </a:r>
          </a:p>
          <a:p>
            <a:pPr algn="r"/>
            <a:r>
              <a:rPr lang="en-US" sz="2800" dirty="0">
                <a:latin typeface="Arial Black" panose="020B0A04020102020204" pitchFamily="34" charset="0"/>
              </a:rPr>
              <a:t>26,293</a:t>
            </a:r>
          </a:p>
          <a:p>
            <a:pPr algn="r"/>
            <a:r>
              <a:rPr lang="en-US" dirty="0">
                <a:latin typeface="+mj-lt"/>
              </a:rPr>
              <a:t>Non-duals in Waivers</a:t>
            </a:r>
          </a:p>
        </p:txBody>
      </p:sp>
      <p:sp>
        <p:nvSpPr>
          <p:cNvPr id="24" name="TextBox 23"/>
          <p:cNvSpPr txBox="1"/>
          <p:nvPr/>
        </p:nvSpPr>
        <p:spPr>
          <a:xfrm>
            <a:off x="9203352" y="4485079"/>
            <a:ext cx="1838649" cy="1446550"/>
          </a:xfrm>
          <a:prstGeom prst="rect">
            <a:avLst/>
          </a:prstGeom>
          <a:noFill/>
        </p:spPr>
        <p:txBody>
          <a:bodyPr wrap="square" rtlCol="0">
            <a:spAutoFit/>
          </a:bodyPr>
          <a:lstStyle/>
          <a:p>
            <a:pPr algn="r"/>
            <a:r>
              <a:rPr lang="en-US" sz="2400" dirty="0">
                <a:solidFill>
                  <a:srgbClr val="F4B183"/>
                </a:solidFill>
                <a:latin typeface="Arial Black" panose="020B0A04020102020204" pitchFamily="34" charset="0"/>
              </a:rPr>
              <a:t>2%</a:t>
            </a:r>
          </a:p>
          <a:p>
            <a:pPr algn="r"/>
            <a:r>
              <a:rPr lang="en-US" sz="2800" dirty="0">
                <a:latin typeface="Arial Black" panose="020B0A04020102020204" pitchFamily="34" charset="0"/>
              </a:rPr>
              <a:t>7,137</a:t>
            </a:r>
          </a:p>
          <a:p>
            <a:pPr algn="r"/>
            <a:r>
              <a:rPr lang="en-US" dirty="0">
                <a:latin typeface="+mj-lt"/>
              </a:rPr>
              <a:t>Non-duals in Nursing Facilities</a:t>
            </a:r>
          </a:p>
        </p:txBody>
      </p:sp>
      <p:cxnSp>
        <p:nvCxnSpPr>
          <p:cNvPr id="9" name="Elbow Connector 8"/>
          <p:cNvCxnSpPr/>
          <p:nvPr/>
        </p:nvCxnSpPr>
        <p:spPr>
          <a:xfrm flipV="1">
            <a:off x="2400300" y="650296"/>
            <a:ext cx="4634982" cy="719130"/>
          </a:xfrm>
          <a:prstGeom prst="bentConnector3">
            <a:avLst>
              <a:gd name="adj1" fmla="val 21817"/>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35282" y="650296"/>
            <a:ext cx="0" cy="44654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flipV="1">
            <a:off x="8273200" y="1262583"/>
            <a:ext cx="1195047" cy="995192"/>
          </a:xfrm>
          <a:prstGeom prst="bentConnector3">
            <a:avLst>
              <a:gd name="adj1" fmla="val 50758"/>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0800000" flipV="1">
            <a:off x="8314051" y="3248682"/>
            <a:ext cx="1269676" cy="122886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cxnSpLocks/>
          </p:cNvCxnSpPr>
          <p:nvPr/>
        </p:nvCxnSpPr>
        <p:spPr>
          <a:xfrm rot="10800000">
            <a:off x="7975600" y="5016500"/>
            <a:ext cx="1828800" cy="1143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2236788" y="2903171"/>
            <a:ext cx="13060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Content Placeholder 2"/>
          <p:cNvSpPr>
            <a:spLocks noGrp="1"/>
          </p:cNvSpPr>
          <p:nvPr>
            <p:ph sz="quarter" idx="4294967295"/>
          </p:nvPr>
        </p:nvSpPr>
        <p:spPr>
          <a:xfrm>
            <a:off x="579603" y="4060422"/>
            <a:ext cx="3026705" cy="1688333"/>
          </a:xfrm>
          <a:prstGeom prst="rect">
            <a:avLst/>
          </a:prstGeom>
        </p:spPr>
        <p:txBody>
          <a:bodyPr>
            <a:noAutofit/>
          </a:bodyPr>
          <a:lstStyle/>
          <a:p>
            <a:pPr marL="0" indent="0">
              <a:lnSpc>
                <a:spcPts val="4000"/>
              </a:lnSpc>
              <a:buNone/>
            </a:pPr>
            <a:r>
              <a:rPr lang="en-US" sz="4400" b="1" spc="-150" dirty="0">
                <a:solidFill>
                  <a:schemeClr val="tx1">
                    <a:lumMod val="95000"/>
                    <a:lumOff val="5000"/>
                  </a:schemeClr>
                </a:solidFill>
                <a:latin typeface="Arial Black" panose="020B0A04020102020204" pitchFamily="34" charset="0"/>
              </a:rPr>
              <a:t>20</a:t>
            </a:r>
            <a:r>
              <a:rPr lang="en-US" sz="3600" b="1" spc="-300" dirty="0">
                <a:solidFill>
                  <a:schemeClr val="tx1">
                    <a:lumMod val="95000"/>
                    <a:lumOff val="5000"/>
                  </a:schemeClr>
                </a:solidFill>
                <a:latin typeface="Arial Black" panose="020B0A04020102020204" pitchFamily="34" charset="0"/>
              </a:rPr>
              <a:t>%</a:t>
            </a:r>
          </a:p>
          <a:p>
            <a:pPr marL="0" indent="0">
              <a:lnSpc>
                <a:spcPts val="2000"/>
              </a:lnSpc>
              <a:spcBef>
                <a:spcPts val="0"/>
              </a:spcBef>
              <a:buNone/>
            </a:pPr>
            <a:r>
              <a:rPr lang="en-US" sz="1600" b="1" dirty="0">
                <a:solidFill>
                  <a:srgbClr val="002060"/>
                </a:solidFill>
                <a:latin typeface="Arial Black" panose="020B0A04020102020204" pitchFamily="34" charset="0"/>
              </a:rPr>
              <a:t>IN WAIVERS</a:t>
            </a:r>
          </a:p>
          <a:p>
            <a:pPr marL="0" indent="0">
              <a:lnSpc>
                <a:spcPts val="2000"/>
              </a:lnSpc>
              <a:spcBef>
                <a:spcPts val="600"/>
              </a:spcBef>
              <a:buNone/>
            </a:pPr>
            <a:endParaRPr lang="en-US" sz="1600" b="1" spc="-150" dirty="0">
              <a:solidFill>
                <a:srgbClr val="002060"/>
              </a:solidFill>
              <a:latin typeface="Arial Black" panose="020B0A04020102020204" pitchFamily="34" charset="0"/>
            </a:endParaRPr>
          </a:p>
          <a:p>
            <a:pPr marL="0" indent="0">
              <a:lnSpc>
                <a:spcPts val="2000"/>
              </a:lnSpc>
              <a:spcBef>
                <a:spcPts val="0"/>
              </a:spcBef>
              <a:buNone/>
            </a:pPr>
            <a:r>
              <a:rPr lang="en-US" sz="4400" b="1" spc="-150" dirty="0">
                <a:solidFill>
                  <a:schemeClr val="tx1">
                    <a:lumMod val="95000"/>
                    <a:lumOff val="5000"/>
                  </a:schemeClr>
                </a:solidFill>
                <a:latin typeface="Arial Black" panose="020B0A04020102020204" pitchFamily="34" charset="0"/>
              </a:rPr>
              <a:t>17</a:t>
            </a:r>
            <a:r>
              <a:rPr lang="en-US" sz="3600" b="1" spc="-300" dirty="0">
                <a:solidFill>
                  <a:schemeClr val="tx1">
                    <a:lumMod val="95000"/>
                    <a:lumOff val="5000"/>
                  </a:schemeClr>
                </a:solidFill>
                <a:latin typeface="Arial Black" panose="020B0A04020102020204" pitchFamily="34" charset="0"/>
              </a:rPr>
              <a:t>%</a:t>
            </a:r>
          </a:p>
          <a:p>
            <a:pPr marL="0" indent="0">
              <a:lnSpc>
                <a:spcPts val="2000"/>
              </a:lnSpc>
              <a:spcBef>
                <a:spcPts val="0"/>
              </a:spcBef>
              <a:buNone/>
            </a:pPr>
            <a:r>
              <a:rPr lang="en-US" sz="1600" b="1" dirty="0">
                <a:solidFill>
                  <a:srgbClr val="002060"/>
                </a:solidFill>
                <a:latin typeface="Arial Black" panose="020B0A04020102020204" pitchFamily="34" charset="0"/>
              </a:rPr>
              <a:t>IN NURSING FACILITIES</a:t>
            </a:r>
          </a:p>
          <a:p>
            <a:pPr marL="0" indent="0">
              <a:lnSpc>
                <a:spcPts val="4000"/>
              </a:lnSpc>
              <a:buNone/>
            </a:pPr>
            <a:endParaRPr lang="en-US" sz="1800" b="1" dirty="0">
              <a:solidFill>
                <a:schemeClr val="bg1">
                  <a:lumMod val="50000"/>
                </a:schemeClr>
              </a:solidFill>
              <a:latin typeface="Arial Black" panose="020B0A04020102020204" pitchFamily="34" charset="0"/>
            </a:endParaRPr>
          </a:p>
        </p:txBody>
      </p:sp>
      <p:sp>
        <p:nvSpPr>
          <p:cNvPr id="67" name="Rectangle 66"/>
          <p:cNvSpPr/>
          <p:nvPr/>
        </p:nvSpPr>
        <p:spPr>
          <a:xfrm>
            <a:off x="412888" y="3863112"/>
            <a:ext cx="61948" cy="202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C85EB908-D14B-4B79-9273-27B0AA618532}" type="slidenum">
              <a:rPr lang="en-US" smtClean="0"/>
              <a:t>4</a:t>
            </a:fld>
            <a:endParaRPr lang="en-US" dirty="0"/>
          </a:p>
        </p:txBody>
      </p:sp>
      <p:sp>
        <p:nvSpPr>
          <p:cNvPr id="26" name="Rectangle 25"/>
          <p:cNvSpPr/>
          <p:nvPr/>
        </p:nvSpPr>
        <p:spPr>
          <a:xfrm>
            <a:off x="474836" y="189662"/>
            <a:ext cx="7188763" cy="553998"/>
          </a:xfrm>
          <a:prstGeom prst="rect">
            <a:avLst/>
          </a:prstGeom>
        </p:spPr>
        <p:txBody>
          <a:bodyPr wrap="none">
            <a:spAutoFit/>
          </a:bodyPr>
          <a:lstStyle/>
          <a:p>
            <a:pPr>
              <a:lnSpc>
                <a:spcPts val="3600"/>
              </a:lnSpc>
            </a:pPr>
            <a:r>
              <a:rPr lang="en-US" sz="3200" b="1" dirty="0">
                <a:solidFill>
                  <a:srgbClr val="002060"/>
                </a:solidFill>
                <a:latin typeface="Arial Black" panose="020B0A04020102020204" pitchFamily="34" charset="0"/>
              </a:rPr>
              <a:t>CHC STATEWIDE POPULATION</a:t>
            </a:r>
          </a:p>
        </p:txBody>
      </p:sp>
    </p:spTree>
    <p:extLst>
      <p:ext uri="{BB962C8B-B14F-4D97-AF65-F5344CB8AC3E}">
        <p14:creationId xmlns:p14="http://schemas.microsoft.com/office/powerpoint/2010/main" val="4200371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964943"/>
            <a:ext cx="10441884" cy="56197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WHAT IS NECESSARY FOR PARTICIPANTS?</a:t>
            </a:r>
          </a:p>
        </p:txBody>
      </p:sp>
      <p:sp>
        <p:nvSpPr>
          <p:cNvPr id="12" name="Rectangle 11"/>
          <p:cNvSpPr/>
          <p:nvPr/>
        </p:nvSpPr>
        <p:spPr>
          <a:xfrm>
            <a:off x="0" y="1050669"/>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C85EB908-D14B-4B79-9273-27B0AA618532}" type="slidenum">
              <a:rPr lang="en-US" smtClean="0"/>
              <a:t>40</a:t>
            </a:fld>
            <a:endParaRPr lang="en-US" dirty="0"/>
          </a:p>
        </p:txBody>
      </p:sp>
      <p:sp>
        <p:nvSpPr>
          <p:cNvPr id="8" name="Content Placeholder 5"/>
          <p:cNvSpPr>
            <a:spLocks noGrp="1"/>
          </p:cNvSpPr>
          <p:nvPr>
            <p:ph sz="quarter" idx="4294967295"/>
          </p:nvPr>
        </p:nvSpPr>
        <p:spPr>
          <a:xfrm>
            <a:off x="590551" y="1941256"/>
            <a:ext cx="10300657" cy="3791374"/>
          </a:xfrm>
          <a:prstGeom prst="rect">
            <a:avLst/>
          </a:prstGeom>
        </p:spPr>
        <p:txBody>
          <a:bodyPr>
            <a:noAutofit/>
          </a:bodyPr>
          <a:lstStyle/>
          <a:p>
            <a:pPr>
              <a:lnSpc>
                <a:spcPct val="100000"/>
              </a:lnSpc>
            </a:pPr>
            <a:r>
              <a:rPr lang="en-US" sz="1800" dirty="0">
                <a:latin typeface="+mj-lt"/>
              </a:rPr>
              <a:t>Select an MCO by the date indicated by the Department.</a:t>
            </a:r>
          </a:p>
          <a:p>
            <a:pPr marL="457200">
              <a:lnSpc>
                <a:spcPct val="100000"/>
              </a:lnSpc>
              <a:buFont typeface="Wingdings" panose="05000000000000000000" pitchFamily="2" charset="2"/>
              <a:buChar char="ü"/>
            </a:pPr>
            <a:r>
              <a:rPr lang="en-US" sz="1800" dirty="0">
                <a:latin typeface="+mj-lt"/>
              </a:rPr>
              <a:t>Get information on the different plans by going to </a:t>
            </a:r>
            <a:r>
              <a:rPr lang="en-US" sz="1800" dirty="0">
                <a:latin typeface="+mj-lt"/>
                <a:hlinkClick r:id="rId3"/>
              </a:rPr>
              <a:t>www.enrollCHC.com</a:t>
            </a:r>
            <a:r>
              <a:rPr lang="en-US" sz="1800" dirty="0">
                <a:latin typeface="+mj-lt"/>
              </a:rPr>
              <a:t>. </a:t>
            </a:r>
          </a:p>
          <a:p>
            <a:pPr>
              <a:lnSpc>
                <a:spcPct val="100000"/>
              </a:lnSpc>
            </a:pPr>
            <a:r>
              <a:rPr lang="en-US" sz="1800" dirty="0">
                <a:latin typeface="+mj-lt"/>
              </a:rPr>
              <a:t>Educate yourself.</a:t>
            </a:r>
          </a:p>
          <a:p>
            <a:pPr marL="461963" indent="-234950">
              <a:lnSpc>
                <a:spcPct val="100000"/>
              </a:lnSpc>
              <a:buFont typeface="Wingdings" panose="05000000000000000000" pitchFamily="2" charset="2"/>
              <a:buChar char="ü"/>
            </a:pPr>
            <a:r>
              <a:rPr lang="en-US" sz="1800" dirty="0">
                <a:latin typeface="+mj-lt"/>
              </a:rPr>
              <a:t>Participate in CHC Third Thursday webinars to learn more about CHC.</a:t>
            </a:r>
          </a:p>
          <a:p>
            <a:pPr marL="461963" indent="-234950">
              <a:lnSpc>
                <a:spcPct val="100000"/>
              </a:lnSpc>
              <a:buFont typeface="Wingdings" panose="05000000000000000000" pitchFamily="2" charset="2"/>
              <a:buChar char="ü"/>
            </a:pPr>
            <a:r>
              <a:rPr lang="en-US" sz="1800" dirty="0">
                <a:latin typeface="+mj-lt"/>
              </a:rPr>
              <a:t>Participate in stakeholder engagements.</a:t>
            </a:r>
          </a:p>
          <a:p>
            <a:pPr marL="461963" indent="-234950">
              <a:lnSpc>
                <a:spcPct val="100000"/>
              </a:lnSpc>
              <a:buFont typeface="Wingdings" panose="05000000000000000000" pitchFamily="2" charset="2"/>
              <a:buChar char="ü"/>
            </a:pPr>
            <a:r>
              <a:rPr lang="en-US" sz="1800" dirty="0">
                <a:latin typeface="+mj-lt"/>
              </a:rPr>
              <a:t>Read CHC-related information sent to you by the Department.</a:t>
            </a:r>
          </a:p>
          <a:p>
            <a:pPr marL="461963" indent="-234950">
              <a:lnSpc>
                <a:spcPct val="100000"/>
              </a:lnSpc>
              <a:buFont typeface="Wingdings" panose="05000000000000000000" pitchFamily="2" charset="2"/>
              <a:buChar char="ü"/>
            </a:pPr>
            <a:r>
              <a:rPr lang="en-US" sz="1800" dirty="0">
                <a:latin typeface="+mj-lt"/>
              </a:rPr>
              <a:t>Participate in upcoming educational sessions hosted by Aging Well.</a:t>
            </a:r>
          </a:p>
          <a:p>
            <a:pPr>
              <a:lnSpc>
                <a:spcPct val="100000"/>
              </a:lnSpc>
            </a:pPr>
            <a:endParaRPr lang="en-US" sz="1800" dirty="0">
              <a:latin typeface="+mj-lt"/>
            </a:endParaRPr>
          </a:p>
          <a:p>
            <a:pPr>
              <a:lnSpc>
                <a:spcPct val="100000"/>
              </a:lnSpc>
            </a:pPr>
            <a:endParaRPr lang="en-US" sz="1800" dirty="0">
              <a:latin typeface="+mj-lt"/>
            </a:endParaRPr>
          </a:p>
        </p:txBody>
      </p:sp>
    </p:spTree>
    <p:extLst>
      <p:ext uri="{BB962C8B-B14F-4D97-AF65-F5344CB8AC3E}">
        <p14:creationId xmlns:p14="http://schemas.microsoft.com/office/powerpoint/2010/main" val="632268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425116"/>
            <a:ext cx="8143874" cy="76820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RESOURCE INFORMATION</a:t>
            </a:r>
          </a:p>
        </p:txBody>
      </p:sp>
      <p:sp>
        <p:nvSpPr>
          <p:cNvPr id="12" name="Rectangle 11"/>
          <p:cNvSpPr/>
          <p:nvPr/>
        </p:nvSpPr>
        <p:spPr>
          <a:xfrm>
            <a:off x="0" y="481263"/>
            <a:ext cx="276225" cy="368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590551" y="923278"/>
            <a:ext cx="10877006" cy="5250509"/>
          </a:xfrm>
          <a:prstGeom prst="rect">
            <a:avLst/>
          </a:prstGeom>
        </p:spPr>
        <p:txBody>
          <a:bodyPr>
            <a:noAutofit/>
          </a:bodyPr>
          <a:lstStyle/>
          <a:p>
            <a:pPr marL="0" indent="0">
              <a:lnSpc>
                <a:spcPct val="100000"/>
              </a:lnSpc>
              <a:spcBef>
                <a:spcPts val="2400"/>
              </a:spcBef>
              <a:buNone/>
            </a:pPr>
            <a:r>
              <a:rPr lang="en-US" sz="2000" b="1" dirty="0">
                <a:latin typeface="+mj-lt"/>
              </a:rPr>
              <a:t>CHC LISTSERV // STAY INFORMED:  </a:t>
            </a:r>
            <a:r>
              <a:rPr lang="en-US" sz="2000" b="1" dirty="0">
                <a:solidFill>
                  <a:srgbClr val="569FD3"/>
                </a:solidFill>
                <a:latin typeface="+mj-lt"/>
                <a:hlinkClick r:id="rId4"/>
              </a:rPr>
              <a:t>http://listserv.dpw.state.pa.us/oltl-community-healthchoices.html</a:t>
            </a:r>
            <a:r>
              <a:rPr lang="en-US" sz="2000" b="1" dirty="0">
                <a:solidFill>
                  <a:srgbClr val="569FD3"/>
                </a:solidFill>
                <a:latin typeface="+mj-lt"/>
              </a:rPr>
              <a:t> </a:t>
            </a:r>
          </a:p>
          <a:p>
            <a:pPr marL="0" indent="0">
              <a:lnSpc>
                <a:spcPct val="100000"/>
              </a:lnSpc>
              <a:spcBef>
                <a:spcPts val="2400"/>
              </a:spcBef>
              <a:buNone/>
            </a:pPr>
            <a:r>
              <a:rPr lang="en-US" sz="2000" b="1" dirty="0">
                <a:latin typeface="+mj-lt"/>
              </a:rPr>
              <a:t>COMMUNITY HEALTHCHOICES WEBSITE: </a:t>
            </a:r>
            <a:r>
              <a:rPr lang="en-US" sz="2000" b="1" dirty="0">
                <a:solidFill>
                  <a:schemeClr val="accent5">
                    <a:lumMod val="75000"/>
                  </a:schemeClr>
                </a:solidFill>
                <a:latin typeface="+mj-lt"/>
                <a:hlinkClick r:id="rId5"/>
              </a:rPr>
              <a:t>www.healthchoices.pa.gov</a:t>
            </a:r>
            <a:endParaRPr lang="en-US" sz="2000" b="1" dirty="0">
              <a:solidFill>
                <a:schemeClr val="accent5">
                  <a:lumMod val="75000"/>
                </a:schemeClr>
              </a:solidFill>
              <a:latin typeface="+mj-lt"/>
            </a:endParaRPr>
          </a:p>
          <a:p>
            <a:pPr marL="0" indent="0">
              <a:lnSpc>
                <a:spcPct val="100000"/>
              </a:lnSpc>
              <a:spcBef>
                <a:spcPts val="2400"/>
              </a:spcBef>
              <a:buNone/>
            </a:pPr>
            <a:r>
              <a:rPr lang="en-US" sz="2000" b="1" dirty="0">
                <a:latin typeface="+mj-lt"/>
              </a:rPr>
              <a:t>MLTSS SUBMAAC WEBSITE:  </a:t>
            </a:r>
            <a:r>
              <a:rPr lang="en-US" sz="2000" b="1" dirty="0">
                <a:solidFill>
                  <a:schemeClr val="accent5">
                    <a:lumMod val="75000"/>
                  </a:schemeClr>
                </a:solidFill>
                <a:latin typeface="+mj-lt"/>
                <a:hlinkClick r:id="rId6"/>
              </a:rPr>
              <a:t>www.dhs.pa.gov/communitypartners/informationforadvocatesandstakeholders/mltss</a:t>
            </a:r>
            <a:endParaRPr lang="en-US" sz="2000" b="1" dirty="0">
              <a:solidFill>
                <a:schemeClr val="accent5">
                  <a:lumMod val="75000"/>
                </a:schemeClr>
              </a:solidFill>
              <a:latin typeface="+mj-lt"/>
            </a:endParaRPr>
          </a:p>
          <a:p>
            <a:pPr marL="0" indent="0">
              <a:lnSpc>
                <a:spcPct val="100000"/>
              </a:lnSpc>
              <a:spcBef>
                <a:spcPts val="2400"/>
              </a:spcBef>
              <a:buNone/>
            </a:pPr>
            <a:r>
              <a:rPr lang="en-US" sz="2000" b="1" dirty="0">
                <a:latin typeface="+mj-lt"/>
              </a:rPr>
              <a:t>EMAIL COMMENTS TO</a:t>
            </a:r>
            <a:r>
              <a:rPr lang="en-US" sz="2000" b="1" dirty="0">
                <a:solidFill>
                  <a:srgbClr val="569FD3"/>
                </a:solidFill>
                <a:latin typeface="+mj-lt"/>
              </a:rPr>
              <a:t>: </a:t>
            </a:r>
            <a:r>
              <a:rPr lang="en-US" sz="2000" b="1" dirty="0">
                <a:solidFill>
                  <a:schemeClr val="accent5">
                    <a:lumMod val="75000"/>
                  </a:schemeClr>
                </a:solidFill>
                <a:latin typeface="+mj-lt"/>
              </a:rPr>
              <a:t>RA-PWCHC@pa.gov</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OLTL PROVIDER LINE: </a:t>
            </a:r>
            <a:r>
              <a:rPr lang="en-US" sz="2000" b="1" dirty="0">
                <a:solidFill>
                  <a:schemeClr val="accent5">
                    <a:lumMod val="75000"/>
                  </a:schemeClr>
                </a:solidFill>
                <a:latin typeface="+mj-lt"/>
              </a:rPr>
              <a:t>1-800-932-0939</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OLTL PARTICIPANT LINE: </a:t>
            </a:r>
            <a:r>
              <a:rPr lang="en-US" sz="2000" b="1" dirty="0">
                <a:solidFill>
                  <a:schemeClr val="accent5">
                    <a:lumMod val="75000"/>
                  </a:schemeClr>
                </a:solidFill>
                <a:latin typeface="+mj-lt"/>
              </a:rPr>
              <a:t>1-800-757-5042</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INDEPENDENT ENROLLMENT BROKER: </a:t>
            </a:r>
            <a:r>
              <a:rPr lang="en-US" sz="2000" b="1" dirty="0">
                <a:solidFill>
                  <a:schemeClr val="accent5">
                    <a:lumMod val="75000"/>
                  </a:schemeClr>
                </a:solidFill>
                <a:latin typeface="+mj-lt"/>
              </a:rPr>
              <a:t>1-844-824-3655 or (TTY 1-833-254-0690)</a:t>
            </a:r>
          </a:p>
          <a:p>
            <a:pPr marL="0" lvl="1" indent="0">
              <a:lnSpc>
                <a:spcPct val="100000"/>
              </a:lnSpc>
              <a:spcBef>
                <a:spcPts val="600"/>
              </a:spcBef>
              <a:buNone/>
            </a:pPr>
            <a:r>
              <a:rPr lang="en-US" sz="2000" b="1" dirty="0">
                <a:solidFill>
                  <a:schemeClr val="accent5">
                    <a:lumMod val="75000"/>
                  </a:schemeClr>
                </a:solidFill>
                <a:latin typeface="+mj-lt"/>
              </a:rPr>
              <a:t>				        or visit </a:t>
            </a:r>
            <a:r>
              <a:rPr lang="en-US" sz="2000" b="1" dirty="0">
                <a:solidFill>
                  <a:schemeClr val="accent5">
                    <a:lumMod val="75000"/>
                  </a:schemeClr>
                </a:solidFill>
                <a:latin typeface="+mj-lt"/>
                <a:hlinkClick r:id="rId7"/>
              </a:rPr>
              <a:t>www.enrollchc.com</a:t>
            </a:r>
            <a:endParaRPr lang="en-US" sz="2000" b="1" dirty="0">
              <a:solidFill>
                <a:schemeClr val="accent5">
                  <a:lumMod val="75000"/>
                </a:schemeClr>
              </a:solidFill>
              <a:latin typeface="+mj-lt"/>
            </a:endParaRPr>
          </a:p>
          <a:p>
            <a:pPr marL="457200" lvl="1" indent="0">
              <a:lnSpc>
                <a:spcPct val="100000"/>
              </a:lnSpc>
              <a:buNone/>
            </a:pPr>
            <a:endParaRPr lang="en-US" sz="1800" dirty="0"/>
          </a:p>
          <a:p>
            <a:pPr lvl="1"/>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41</a:t>
            </a:fld>
            <a:endParaRPr lang="en-US" dirty="0"/>
          </a:p>
        </p:txBody>
      </p:sp>
    </p:spTree>
    <p:extLst>
      <p:ext uri="{BB962C8B-B14F-4D97-AF65-F5344CB8AC3E}">
        <p14:creationId xmlns:p14="http://schemas.microsoft.com/office/powerpoint/2010/main" val="2441007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0" name="Rectangle 9"/>
          <p:cNvSpPr/>
          <p:nvPr/>
        </p:nvSpPr>
        <p:spPr>
          <a:xfrm>
            <a:off x="199504" y="6458989"/>
            <a:ext cx="11788411" cy="307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1530515" y="3193154"/>
            <a:ext cx="9145841" cy="747079"/>
          </a:xfrm>
          <a:prstGeom prst="rect">
            <a:avLst/>
          </a:prstGeom>
        </p:spPr>
        <p:txBody>
          <a:bodyPr>
            <a:noAutofit/>
          </a:bodyPr>
          <a:lstStyle/>
          <a:p>
            <a:pPr marL="0" indent="0" algn="ctr">
              <a:lnSpc>
                <a:spcPts val="6000"/>
              </a:lnSpc>
              <a:buNone/>
            </a:pPr>
            <a:r>
              <a:rPr lang="en-US" sz="6600" b="1" spc="-150" dirty="0">
                <a:solidFill>
                  <a:srgbClr val="002060"/>
                </a:solidFill>
                <a:latin typeface="Arial Black" panose="020B0A04020102020204" pitchFamily="34" charset="0"/>
              </a:rPr>
              <a:t>QUALITY</a:t>
            </a:r>
          </a:p>
        </p:txBody>
      </p:sp>
      <p:sp>
        <p:nvSpPr>
          <p:cNvPr id="2" name="Left Bracket 1"/>
          <p:cNvSpPr/>
          <p:nvPr/>
        </p:nvSpPr>
        <p:spPr>
          <a:xfrm>
            <a:off x="2666789" y="2494384"/>
            <a:ext cx="324196"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ket 7"/>
          <p:cNvSpPr/>
          <p:nvPr/>
        </p:nvSpPr>
        <p:spPr>
          <a:xfrm flipH="1">
            <a:off x="9315640" y="2494384"/>
            <a:ext cx="329184"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C85EB908-D14B-4B79-9273-27B0AA618532}" type="slidenum">
              <a:rPr lang="en-US" smtClean="0"/>
              <a:t>42</a:t>
            </a:fld>
            <a:endParaRPr lang="en-US" dirty="0"/>
          </a:p>
        </p:txBody>
      </p:sp>
    </p:spTree>
    <p:extLst>
      <p:ext uri="{BB962C8B-B14F-4D97-AF65-F5344CB8AC3E}">
        <p14:creationId xmlns:p14="http://schemas.microsoft.com/office/powerpoint/2010/main" val="3245417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4294967295"/>
          </p:nvPr>
        </p:nvSpPr>
        <p:spPr>
          <a:xfrm>
            <a:off x="601567" y="215062"/>
            <a:ext cx="10944225" cy="959486"/>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Key Components of Quality Assurances &amp; Improvements</a:t>
            </a:r>
          </a:p>
          <a:p>
            <a:pPr marL="0" indent="0">
              <a:lnSpc>
                <a:spcPts val="3600"/>
              </a:lnSpc>
              <a:buNone/>
            </a:pPr>
            <a:endParaRPr lang="en-US" sz="2400" dirty="0">
              <a:solidFill>
                <a:srgbClr val="00206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C85EB908-D14B-4B79-9273-27B0AA618532}" type="slidenum">
              <a:rPr lang="en-US" smtClean="0">
                <a:solidFill>
                  <a:prstClr val="black">
                    <a:tint val="75000"/>
                  </a:prstClr>
                </a:solidFill>
              </a:rPr>
              <a:pPr>
                <a:defRPr/>
              </a:pPr>
              <a:t>43</a:t>
            </a:fld>
            <a:endParaRPr lang="en-US" dirty="0">
              <a:solidFill>
                <a:prstClr val="black">
                  <a:tint val="75000"/>
                </a:prstClr>
              </a:solidFill>
            </a:endParaRPr>
          </a:p>
        </p:txBody>
      </p:sp>
      <p:pic>
        <p:nvPicPr>
          <p:cNvPr id="21"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
                    </a14:imgEffect>
                  </a14:imgLayer>
                </a14:imgProps>
              </a:ext>
              <a:ext uri="{28A0092B-C50C-407E-A947-70E740481C1C}">
                <a14:useLocalDpi xmlns:a14="http://schemas.microsoft.com/office/drawing/2010/main" val="0"/>
              </a:ext>
            </a:extLst>
          </a:blip>
          <a:srcRect/>
          <a:stretch>
            <a:fillRect/>
          </a:stretch>
        </p:blipFill>
        <p:spPr bwMode="auto">
          <a:xfrm>
            <a:off x="2896909" y="1078928"/>
            <a:ext cx="6558708" cy="5559996"/>
          </a:xfrm>
          <a:prstGeom prst="rect">
            <a:avLst/>
          </a:prstGeom>
          <a:solidFill>
            <a:srgbClr val="000000">
              <a:lumMod val="20000"/>
              <a:lumOff val="80000"/>
            </a:srgbClr>
          </a:solidFill>
          <a:ln w="9525">
            <a:noFill/>
            <a:miter lim="800000"/>
            <a:headEnd/>
            <a:tailEnd/>
          </a:ln>
          <a:effectLst/>
        </p:spPr>
      </p:pic>
      <p:sp>
        <p:nvSpPr>
          <p:cNvPr id="22" name="Content Placeholder 2"/>
          <p:cNvSpPr txBox="1">
            <a:spLocks/>
          </p:cNvSpPr>
          <p:nvPr/>
        </p:nvSpPr>
        <p:spPr>
          <a:xfrm>
            <a:off x="4470466" y="1078928"/>
            <a:ext cx="3352800" cy="656485"/>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base">
              <a:spcAft>
                <a:spcPct val="0"/>
              </a:spcAft>
              <a:buFont typeface="Arial" panose="020B0604020202020204" pitchFamily="34" charset="0"/>
              <a:buNone/>
            </a:pPr>
            <a:r>
              <a:rPr lang="en-US" b="1" dirty="0">
                <a:solidFill>
                  <a:srgbClr val="6652A6"/>
                </a:solidFill>
                <a:latin typeface="Arial"/>
              </a:rPr>
              <a:t>Continuous Program </a:t>
            </a:r>
          </a:p>
          <a:p>
            <a:pPr marL="0" indent="0" algn="ctr" fontAlgn="base">
              <a:spcAft>
                <a:spcPct val="0"/>
              </a:spcAft>
              <a:buFont typeface="Arial" panose="020B0604020202020204" pitchFamily="34" charset="0"/>
              <a:buNone/>
            </a:pPr>
            <a:r>
              <a:rPr lang="en-US" b="1" dirty="0">
                <a:solidFill>
                  <a:srgbClr val="6652A6"/>
                </a:solidFill>
                <a:latin typeface="Arial"/>
              </a:rPr>
              <a:t>Improvement </a:t>
            </a:r>
          </a:p>
        </p:txBody>
      </p:sp>
      <p:grpSp>
        <p:nvGrpSpPr>
          <p:cNvPr id="23" name="Group 22"/>
          <p:cNvGrpSpPr/>
          <p:nvPr/>
        </p:nvGrpSpPr>
        <p:grpSpPr>
          <a:xfrm>
            <a:off x="1830902" y="1377108"/>
            <a:ext cx="2919977" cy="2977248"/>
            <a:chOff x="3180" y="816495"/>
            <a:chExt cx="2774901" cy="2869888"/>
          </a:xfrm>
        </p:grpSpPr>
        <p:sp>
          <p:nvSpPr>
            <p:cNvPr id="24" name="Oval 23"/>
            <p:cNvSpPr/>
            <p:nvPr/>
          </p:nvSpPr>
          <p:spPr>
            <a:xfrm>
              <a:off x="3180" y="816495"/>
              <a:ext cx="2774901" cy="2869888"/>
            </a:xfrm>
            <a:prstGeom prst="ellipse">
              <a:avLst/>
            </a:prstGeom>
            <a:solidFill>
              <a:srgbClr val="333399">
                <a:alpha val="50000"/>
                <a:hueOff val="0"/>
                <a:satOff val="0"/>
                <a:lumOff val="0"/>
                <a:alphaOff val="0"/>
              </a:srgbClr>
            </a:solidFill>
            <a:ln w="25400" cap="flat" cmpd="sng" algn="ctr">
              <a:solidFill>
                <a:srgbClr val="FFFFFF">
                  <a:hueOff val="0"/>
                  <a:satOff val="0"/>
                  <a:lumOff val="0"/>
                  <a:alphaOff val="0"/>
                </a:srgbClr>
              </a:solidFill>
              <a:prstDash val="solid"/>
            </a:ln>
            <a:effectLst/>
          </p:spPr>
        </p:sp>
        <p:sp>
          <p:nvSpPr>
            <p:cNvPr id="25" name="Oval 4"/>
            <p:cNvSpPr/>
            <p:nvPr/>
          </p:nvSpPr>
          <p:spPr>
            <a:xfrm>
              <a:off x="409554" y="1169175"/>
              <a:ext cx="1962151" cy="2029318"/>
            </a:xfrm>
            <a:prstGeom prst="rect">
              <a:avLst/>
            </a:prstGeom>
            <a:noFill/>
            <a:ln>
              <a:noFill/>
            </a:ln>
            <a:effectLst/>
          </p:spPr>
          <p:txBody>
            <a:bodyPr spcFirstLastPara="0" vert="horz" wrap="square" lIns="262158" tIns="21590" rIns="262158" bIns="21590" numCol="1" spcCol="1270" anchor="ctr" anchorCtr="0">
              <a:noAutofit/>
            </a:bodyPr>
            <a:lstStyle/>
            <a:p>
              <a:pPr algn="ctr" defTabSz="755650" eaLnBrk="0" fontAlgn="base" hangingPunct="0">
                <a:lnSpc>
                  <a:spcPct val="90000"/>
                </a:lnSpc>
                <a:spcBef>
                  <a:spcPct val="0"/>
                </a:spcBef>
                <a:spcAft>
                  <a:spcPct val="35000"/>
                </a:spcAft>
                <a:defRPr/>
              </a:pPr>
              <a:r>
                <a:rPr lang="en-US" sz="2000" b="1" kern="0" dirty="0">
                  <a:solidFill>
                    <a:srgbClr val="000000"/>
                  </a:solidFill>
                  <a:latin typeface="Arial"/>
                </a:rPr>
                <a:t>Readiness Review </a:t>
              </a:r>
            </a:p>
          </p:txBody>
        </p:sp>
      </p:grpSp>
      <p:grpSp>
        <p:nvGrpSpPr>
          <p:cNvPr id="26" name="Group 25"/>
          <p:cNvGrpSpPr/>
          <p:nvPr/>
        </p:nvGrpSpPr>
        <p:grpSpPr>
          <a:xfrm>
            <a:off x="2855864" y="3582911"/>
            <a:ext cx="2927118" cy="2690887"/>
            <a:chOff x="1075203" y="2914939"/>
            <a:chExt cx="2734982" cy="2539150"/>
          </a:xfrm>
        </p:grpSpPr>
        <p:sp>
          <p:nvSpPr>
            <p:cNvPr id="27" name="Oval 26"/>
            <p:cNvSpPr/>
            <p:nvPr/>
          </p:nvSpPr>
          <p:spPr>
            <a:xfrm>
              <a:off x="1075203" y="2914939"/>
              <a:ext cx="2734982" cy="2539150"/>
            </a:xfrm>
            <a:prstGeom prst="ellipse">
              <a:avLst/>
            </a:prstGeom>
            <a:solidFill>
              <a:srgbClr val="333399">
                <a:alpha val="50000"/>
                <a:hueOff val="1560506"/>
                <a:satOff val="-1946"/>
                <a:lumOff val="458"/>
                <a:alphaOff val="0"/>
              </a:srgbClr>
            </a:solidFill>
            <a:ln w="25400" cap="flat" cmpd="sng" algn="ctr">
              <a:solidFill>
                <a:srgbClr val="FFFFFF">
                  <a:hueOff val="0"/>
                  <a:satOff val="0"/>
                  <a:lumOff val="0"/>
                  <a:alphaOff val="0"/>
                </a:srgbClr>
              </a:solidFill>
              <a:prstDash val="solid"/>
            </a:ln>
            <a:effectLst/>
          </p:spPr>
        </p:sp>
        <p:sp>
          <p:nvSpPr>
            <p:cNvPr id="28" name="Oval 6"/>
            <p:cNvSpPr/>
            <p:nvPr/>
          </p:nvSpPr>
          <p:spPr>
            <a:xfrm>
              <a:off x="1075203" y="3250542"/>
              <a:ext cx="2450420" cy="1795450"/>
            </a:xfrm>
            <a:prstGeom prst="rect">
              <a:avLst/>
            </a:prstGeom>
            <a:noFill/>
            <a:ln>
              <a:noFill/>
            </a:ln>
            <a:effectLst/>
          </p:spPr>
          <p:txBody>
            <a:bodyPr spcFirstLastPara="0" vert="horz" wrap="square" lIns="262158" tIns="21590" rIns="262158" bIns="21590" numCol="1" spcCol="1270" anchor="ctr" anchorCtr="0">
              <a:noAutofit/>
            </a:bodyPr>
            <a:lstStyle/>
            <a:p>
              <a:pPr algn="ctr" defTabSz="755650" eaLnBrk="0" fontAlgn="base" hangingPunct="0">
                <a:lnSpc>
                  <a:spcPct val="90000"/>
                </a:lnSpc>
                <a:spcBef>
                  <a:spcPct val="0"/>
                </a:spcBef>
                <a:spcAft>
                  <a:spcPct val="35000"/>
                </a:spcAft>
                <a:defRPr/>
              </a:pPr>
              <a:r>
                <a:rPr lang="en-US" sz="2000" b="1" kern="0" dirty="0">
                  <a:solidFill>
                    <a:srgbClr val="000000"/>
                  </a:solidFill>
                  <a:latin typeface="Arial"/>
                </a:rPr>
                <a:t>Early Implementation Monitoring</a:t>
              </a:r>
            </a:p>
          </p:txBody>
        </p:sp>
      </p:grpSp>
      <p:grpSp>
        <p:nvGrpSpPr>
          <p:cNvPr id="29" name="Group 28"/>
          <p:cNvGrpSpPr/>
          <p:nvPr/>
        </p:nvGrpSpPr>
        <p:grpSpPr>
          <a:xfrm>
            <a:off x="4893531" y="2295406"/>
            <a:ext cx="2929735" cy="3025742"/>
            <a:chOff x="2920733" y="1734039"/>
            <a:chExt cx="2799005" cy="2928909"/>
          </a:xfrm>
        </p:grpSpPr>
        <p:sp>
          <p:nvSpPr>
            <p:cNvPr id="30" name="Oval 29"/>
            <p:cNvSpPr/>
            <p:nvPr/>
          </p:nvSpPr>
          <p:spPr>
            <a:xfrm>
              <a:off x="2920733" y="1734039"/>
              <a:ext cx="2799005" cy="2928909"/>
            </a:xfrm>
            <a:prstGeom prst="ellipse">
              <a:avLst/>
            </a:prstGeom>
            <a:solidFill>
              <a:srgbClr val="000000">
                <a:lumMod val="75000"/>
                <a:alpha val="50000"/>
              </a:srgbClr>
            </a:solidFill>
            <a:ln w="25400" cap="flat" cmpd="sng" algn="ctr">
              <a:solidFill>
                <a:srgbClr val="FFFFFF">
                  <a:hueOff val="0"/>
                  <a:satOff val="0"/>
                  <a:lumOff val="0"/>
                  <a:alphaOff val="0"/>
                </a:srgbClr>
              </a:solidFill>
              <a:prstDash val="solid"/>
            </a:ln>
            <a:effectLst/>
          </p:spPr>
        </p:sp>
        <p:sp>
          <p:nvSpPr>
            <p:cNvPr id="31" name="Oval 8"/>
            <p:cNvSpPr/>
            <p:nvPr/>
          </p:nvSpPr>
          <p:spPr>
            <a:xfrm>
              <a:off x="3253742" y="2162968"/>
              <a:ext cx="2056092" cy="2169386"/>
            </a:xfrm>
            <a:prstGeom prst="rect">
              <a:avLst/>
            </a:prstGeom>
            <a:noFill/>
            <a:ln>
              <a:noFill/>
            </a:ln>
            <a:effectLst/>
          </p:spPr>
          <p:txBody>
            <a:bodyPr spcFirstLastPara="0" vert="horz" wrap="square" lIns="262158" tIns="21590" rIns="262158" bIns="21590" numCol="1" spcCol="1270" anchor="ctr" anchorCtr="0">
              <a:noAutofit/>
            </a:bodyPr>
            <a:lstStyle/>
            <a:p>
              <a:pPr algn="ctr" defTabSz="755650" eaLnBrk="0" fontAlgn="base" hangingPunct="0">
                <a:lnSpc>
                  <a:spcPct val="90000"/>
                </a:lnSpc>
                <a:spcBef>
                  <a:spcPct val="0"/>
                </a:spcBef>
                <a:spcAft>
                  <a:spcPct val="35000"/>
                </a:spcAft>
                <a:defRPr/>
              </a:pPr>
              <a:r>
                <a:rPr lang="en-US" sz="2000" b="1" kern="0" dirty="0">
                  <a:solidFill>
                    <a:srgbClr val="000000"/>
                  </a:solidFill>
                  <a:latin typeface="Arial"/>
                </a:rPr>
                <a:t>Ongoing Monitoring of Quality and Performance</a:t>
              </a:r>
            </a:p>
          </p:txBody>
        </p:sp>
      </p:grpSp>
      <p:grpSp>
        <p:nvGrpSpPr>
          <p:cNvPr id="32" name="Group 31"/>
          <p:cNvGrpSpPr/>
          <p:nvPr/>
        </p:nvGrpSpPr>
        <p:grpSpPr>
          <a:xfrm>
            <a:off x="7278064" y="2856271"/>
            <a:ext cx="2810581" cy="2784571"/>
            <a:chOff x="5305266" y="2188297"/>
            <a:chExt cx="2810581" cy="2784571"/>
          </a:xfrm>
        </p:grpSpPr>
        <p:sp>
          <p:nvSpPr>
            <p:cNvPr id="33" name="Oval 32"/>
            <p:cNvSpPr/>
            <p:nvPr/>
          </p:nvSpPr>
          <p:spPr>
            <a:xfrm>
              <a:off x="5305266" y="2188297"/>
              <a:ext cx="2810581" cy="2784571"/>
            </a:xfrm>
            <a:prstGeom prst="ellipse">
              <a:avLst/>
            </a:prstGeom>
            <a:solidFill>
              <a:srgbClr val="333399">
                <a:alpha val="50000"/>
                <a:hueOff val="4681519"/>
                <a:satOff val="-5839"/>
                <a:lumOff val="1373"/>
                <a:alphaOff val="0"/>
              </a:srgbClr>
            </a:solidFill>
            <a:ln w="25400" cap="flat" cmpd="sng" algn="ctr">
              <a:solidFill>
                <a:srgbClr val="FFFFFF">
                  <a:hueOff val="0"/>
                  <a:satOff val="0"/>
                  <a:lumOff val="0"/>
                  <a:alphaOff val="0"/>
                </a:srgbClr>
              </a:solidFill>
              <a:prstDash val="solid"/>
            </a:ln>
            <a:effectLst/>
          </p:spPr>
        </p:sp>
        <p:sp>
          <p:nvSpPr>
            <p:cNvPr id="34" name="Oval 10"/>
            <p:cNvSpPr/>
            <p:nvPr/>
          </p:nvSpPr>
          <p:spPr>
            <a:xfrm>
              <a:off x="5716866" y="2548952"/>
              <a:ext cx="2169573" cy="2016126"/>
            </a:xfrm>
            <a:prstGeom prst="rect">
              <a:avLst/>
            </a:prstGeom>
            <a:noFill/>
            <a:ln>
              <a:noFill/>
            </a:ln>
            <a:effectLst/>
          </p:spPr>
          <p:txBody>
            <a:bodyPr spcFirstLastPara="0" vert="horz" wrap="square" lIns="262158" tIns="21590" rIns="262158" bIns="21590" numCol="1" spcCol="1270" anchor="ctr" anchorCtr="0">
              <a:noAutofit/>
            </a:bodyPr>
            <a:lstStyle/>
            <a:p>
              <a:pPr algn="ctr" defTabSz="755650" eaLnBrk="0" fontAlgn="base" hangingPunct="0">
                <a:lnSpc>
                  <a:spcPct val="90000"/>
                </a:lnSpc>
                <a:spcBef>
                  <a:spcPct val="0"/>
                </a:spcBef>
                <a:spcAft>
                  <a:spcPct val="35000"/>
                </a:spcAft>
                <a:defRPr/>
              </a:pPr>
              <a:r>
                <a:rPr lang="en-US" sz="2000" b="1" kern="0" dirty="0">
                  <a:solidFill>
                    <a:srgbClr val="000000"/>
                  </a:solidFill>
                  <a:latin typeface="Arial"/>
                </a:rPr>
                <a:t>Independent Program Evaluation    </a:t>
              </a:r>
            </a:p>
          </p:txBody>
        </p:sp>
      </p:grpSp>
    </p:spTree>
    <p:extLst>
      <p:ext uri="{BB962C8B-B14F-4D97-AF65-F5344CB8AC3E}">
        <p14:creationId xmlns:p14="http://schemas.microsoft.com/office/powerpoint/2010/main" val="2052898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9194" y="1018848"/>
            <a:ext cx="704589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Light" panose="020F0302020204030204"/>
                <a:ea typeface="Verdana" panose="020B0604030504040204" pitchFamily="34" charset="0"/>
                <a:cs typeface="Verdana" panose="020B0604030504040204" pitchFamily="34" charset="0"/>
              </a:rPr>
              <a:t>CHC Quality Components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aphicFrame>
        <p:nvGraphicFramePr>
          <p:cNvPr id="19" name="Content Placeholder 3"/>
          <p:cNvGraphicFramePr>
            <a:graphicFrameLocks/>
          </p:cNvGraphicFramePr>
          <p:nvPr>
            <p:extLst/>
          </p:nvPr>
        </p:nvGraphicFramePr>
        <p:xfrm>
          <a:off x="1913626" y="1388180"/>
          <a:ext cx="8458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057400" y="257251"/>
            <a:ext cx="5257800"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Light" panose="020F0302020204030204"/>
                <a:ea typeface="Verdana" panose="020B0604030504040204" pitchFamily="34" charset="0"/>
                <a:cs typeface="Verdana" panose="020B0604030504040204" pitchFamily="34" charset="0"/>
              </a:rPr>
              <a:t>CHC Quality Components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Rectangle 5"/>
          <p:cNvSpPr/>
          <p:nvPr/>
        </p:nvSpPr>
        <p:spPr>
          <a:xfrm>
            <a:off x="0" y="544542"/>
            <a:ext cx="276225" cy="361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2"/>
          <p:cNvSpPr>
            <a:spLocks noGrp="1"/>
          </p:cNvSpPr>
          <p:nvPr>
            <p:ph sz="quarter" idx="4294967295"/>
          </p:nvPr>
        </p:nvSpPr>
        <p:spPr>
          <a:xfrm>
            <a:off x="521539" y="407150"/>
            <a:ext cx="8143874" cy="561976"/>
          </a:xfrm>
          <a:prstGeom prst="rect">
            <a:avLst/>
          </a:prstGeom>
        </p:spPr>
        <p:txBody>
          <a:bodyPr>
            <a:noAutofit/>
          </a:bodyPr>
          <a:lstStyle/>
          <a:p>
            <a:pPr marL="0" indent="0">
              <a:lnSpc>
                <a:spcPts val="3600"/>
              </a:lnSpc>
              <a:buNone/>
            </a:pPr>
            <a:r>
              <a:rPr lang="en-US" sz="3600" b="1" dirty="0">
                <a:solidFill>
                  <a:srgbClr val="002060"/>
                </a:solidFill>
                <a:latin typeface="Arial Black" panose="020B0A04020102020204" pitchFamily="34" charset="0"/>
              </a:rPr>
              <a:t>CHC Quality Components</a:t>
            </a:r>
          </a:p>
        </p:txBody>
      </p:sp>
      <p:sp>
        <p:nvSpPr>
          <p:cNvPr id="3" name="TextBox 2"/>
          <p:cNvSpPr txBox="1"/>
          <p:nvPr/>
        </p:nvSpPr>
        <p:spPr>
          <a:xfrm>
            <a:off x="9494875" y="969126"/>
            <a:ext cx="1626782" cy="646331"/>
          </a:xfrm>
          <a:prstGeom prst="rect">
            <a:avLst/>
          </a:prstGeom>
          <a:solidFill>
            <a:srgbClr val="FFFF00"/>
          </a:solidFill>
          <a:effectLst>
            <a:glow rad="139700">
              <a:schemeClr val="accent4">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Exist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current FFS</a:t>
            </a:r>
          </a:p>
        </p:txBody>
      </p:sp>
      <p:sp>
        <p:nvSpPr>
          <p:cNvPr id="9" name="TextBox 8"/>
          <p:cNvSpPr txBox="1"/>
          <p:nvPr/>
        </p:nvSpPr>
        <p:spPr>
          <a:xfrm>
            <a:off x="9558435" y="1967062"/>
            <a:ext cx="1626782" cy="646331"/>
          </a:xfrm>
          <a:prstGeom prst="rect">
            <a:avLst/>
          </a:prstGeom>
          <a:solidFill>
            <a:schemeClr val="accent1">
              <a:lumMod val="75000"/>
            </a:schemeClr>
          </a:solidFill>
          <a:effectLst>
            <a:glow rad="139700">
              <a:schemeClr val="accent5">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Calibri" panose="020F0502020204030204"/>
                <a:ea typeface="+mn-ea"/>
                <a:cs typeface="+mn-cs"/>
              </a:rPr>
              <a:t>NEW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2D050"/>
                </a:solidFill>
                <a:effectLst/>
                <a:uLnTx/>
                <a:uFillTx/>
                <a:latin typeface="Calibri" panose="020F0502020204030204"/>
                <a:ea typeface="+mn-ea"/>
                <a:cs typeface="+mn-cs"/>
              </a:rPr>
              <a:t>CHC</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794" y="6151127"/>
            <a:ext cx="1887400" cy="544948"/>
          </a:xfrm>
          <a:prstGeom prst="rect">
            <a:avLst/>
          </a:prstGeom>
        </p:spPr>
      </p:pic>
      <p:sp>
        <p:nvSpPr>
          <p:cNvPr id="11" name="Rectangle 10"/>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934727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p:cNvSpPr/>
          <p:nvPr/>
        </p:nvSpPr>
        <p:spPr>
          <a:xfrm>
            <a:off x="323850" y="1752601"/>
            <a:ext cx="1266825" cy="7532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Narrow" panose="020B0606020202030204" pitchFamily="34" charset="0"/>
              </a:rPr>
              <a:t>Primary Aim</a:t>
            </a:r>
          </a:p>
        </p:txBody>
      </p:sp>
      <p:sp>
        <p:nvSpPr>
          <p:cNvPr id="8" name="Arrow: Pentagon 7"/>
          <p:cNvSpPr/>
          <p:nvPr/>
        </p:nvSpPr>
        <p:spPr>
          <a:xfrm>
            <a:off x="323850" y="2999643"/>
            <a:ext cx="1266825" cy="7532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Narrow" panose="020B0606020202030204" pitchFamily="34" charset="0"/>
              </a:rPr>
              <a:t>Key Activities</a:t>
            </a:r>
          </a:p>
        </p:txBody>
      </p:sp>
      <p:sp>
        <p:nvSpPr>
          <p:cNvPr id="9" name="Arrow: Pentagon 8"/>
          <p:cNvSpPr/>
          <p:nvPr/>
        </p:nvSpPr>
        <p:spPr>
          <a:xfrm>
            <a:off x="323850" y="4246686"/>
            <a:ext cx="1266825" cy="7532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Narrow" panose="020B0606020202030204" pitchFamily="34" charset="0"/>
              </a:rPr>
              <a:t>Tools</a:t>
            </a:r>
          </a:p>
        </p:txBody>
      </p:sp>
      <p:sp>
        <p:nvSpPr>
          <p:cNvPr id="10" name="Arrow: Pentagon 9"/>
          <p:cNvSpPr/>
          <p:nvPr/>
        </p:nvSpPr>
        <p:spPr>
          <a:xfrm>
            <a:off x="323850" y="5542086"/>
            <a:ext cx="1266825" cy="7532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Narrow" panose="020B0606020202030204" pitchFamily="34" charset="0"/>
              </a:rPr>
              <a:t>Stake-</a:t>
            </a:r>
          </a:p>
          <a:p>
            <a:pPr algn="ctr"/>
            <a:r>
              <a:rPr lang="en-US" sz="2000" dirty="0">
                <a:latin typeface="Arial Narrow" panose="020B0606020202030204" pitchFamily="34" charset="0"/>
              </a:rPr>
              <a:t>holders</a:t>
            </a:r>
          </a:p>
        </p:txBody>
      </p:sp>
      <p:sp>
        <p:nvSpPr>
          <p:cNvPr id="11" name="Rectangle: Rounded Corners 10"/>
          <p:cNvSpPr/>
          <p:nvPr/>
        </p:nvSpPr>
        <p:spPr>
          <a:xfrm>
            <a:off x="4972050" y="386861"/>
            <a:ext cx="3452447" cy="109024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rPr>
              <a:t>Launch </a:t>
            </a:r>
          </a:p>
          <a:p>
            <a:pPr algn="ctr"/>
            <a:r>
              <a:rPr lang="en-US" sz="2800" dirty="0">
                <a:solidFill>
                  <a:srgbClr val="FFFF00"/>
                </a:solidFill>
              </a:rPr>
              <a:t>(“Go Live”- 6 Months)</a:t>
            </a:r>
          </a:p>
        </p:txBody>
      </p:sp>
      <p:sp>
        <p:nvSpPr>
          <p:cNvPr id="14" name="Rectangle: Rounded Corners 13"/>
          <p:cNvSpPr/>
          <p:nvPr/>
        </p:nvSpPr>
        <p:spPr>
          <a:xfrm>
            <a:off x="4972050" y="1563099"/>
            <a:ext cx="3452447" cy="106926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Continuity</a:t>
            </a:r>
          </a:p>
        </p:txBody>
      </p:sp>
      <p:sp>
        <p:nvSpPr>
          <p:cNvPr id="20" name="Rectangle: Rounded Corners 19"/>
          <p:cNvSpPr/>
          <p:nvPr/>
        </p:nvSpPr>
        <p:spPr>
          <a:xfrm>
            <a:off x="4972049" y="3939131"/>
            <a:ext cx="3452447" cy="142722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-Launch indicators </a:t>
            </a:r>
          </a:p>
          <a:p>
            <a:pPr algn="ctr"/>
            <a:r>
              <a:rPr lang="en-US" sz="1600" dirty="0"/>
              <a:t>-Assurance &amp; other process measures</a:t>
            </a:r>
          </a:p>
          <a:p>
            <a:pPr algn="ctr"/>
            <a:r>
              <a:rPr lang="en-US" sz="1600" dirty="0"/>
              <a:t>-Hot lines (consumer &amp; provider)</a:t>
            </a:r>
          </a:p>
          <a:p>
            <a:pPr algn="ctr"/>
            <a:r>
              <a:rPr lang="en-US" sz="1600" dirty="0"/>
              <a:t>-Critical incident reports</a:t>
            </a:r>
          </a:p>
          <a:p>
            <a:pPr algn="ctr"/>
            <a:r>
              <a:rPr lang="en-US" sz="1600" dirty="0"/>
              <a:t>-Grievances &amp; appeals</a:t>
            </a:r>
          </a:p>
          <a:p>
            <a:pPr algn="ctr"/>
            <a:r>
              <a:rPr lang="en-US" sz="1600" dirty="0"/>
              <a:t>-Program and financial reports </a:t>
            </a:r>
            <a:endParaRPr lang="en-US" sz="2400" dirty="0"/>
          </a:p>
        </p:txBody>
      </p:sp>
      <p:sp>
        <p:nvSpPr>
          <p:cNvPr id="21" name="Rectangle: Rounded Corners 20"/>
          <p:cNvSpPr/>
          <p:nvPr/>
        </p:nvSpPr>
        <p:spPr>
          <a:xfrm>
            <a:off x="4972048" y="5368778"/>
            <a:ext cx="3452447" cy="132278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-MCO Participant Advisory Committees</a:t>
            </a:r>
          </a:p>
          <a:p>
            <a:pPr algn="ctr"/>
            <a:r>
              <a:rPr lang="en-US" dirty="0"/>
              <a:t>-Local advisory group</a:t>
            </a:r>
          </a:p>
          <a:p>
            <a:pPr algn="ctr"/>
            <a:r>
              <a:rPr lang="en-US" dirty="0"/>
              <a:t>-</a:t>
            </a:r>
            <a:r>
              <a:rPr lang="en-US" dirty="0" err="1"/>
              <a:t>SubMAAC</a:t>
            </a:r>
            <a:r>
              <a:rPr lang="en-US" dirty="0"/>
              <a:t>, 3rd Thurs., CHC web pages</a:t>
            </a:r>
          </a:p>
        </p:txBody>
      </p:sp>
      <p:sp>
        <p:nvSpPr>
          <p:cNvPr id="25" name="Rectangle: Rounded Corners 24"/>
          <p:cNvSpPr/>
          <p:nvPr/>
        </p:nvSpPr>
        <p:spPr>
          <a:xfrm>
            <a:off x="1699103" y="386860"/>
            <a:ext cx="3111180" cy="113734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Narrow" panose="020B0606020202030204" pitchFamily="34" charset="0"/>
              </a:rPr>
              <a:t>Pre-Launch</a:t>
            </a:r>
          </a:p>
        </p:txBody>
      </p:sp>
      <p:sp>
        <p:nvSpPr>
          <p:cNvPr id="26" name="Rectangle: Rounded Corners 25"/>
          <p:cNvSpPr/>
          <p:nvPr/>
        </p:nvSpPr>
        <p:spPr>
          <a:xfrm>
            <a:off x="4825828" y="386861"/>
            <a:ext cx="3744887" cy="115257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Narrow" panose="020B0606020202030204" pitchFamily="34" charset="0"/>
              </a:rPr>
              <a:t>Launch </a:t>
            </a:r>
          </a:p>
          <a:p>
            <a:pPr algn="ctr"/>
            <a:r>
              <a:rPr lang="en-US" sz="2800" b="1" dirty="0">
                <a:solidFill>
                  <a:schemeClr val="tx1"/>
                </a:solidFill>
                <a:latin typeface="Arial Narrow" panose="020B0606020202030204" pitchFamily="34" charset="0"/>
              </a:rPr>
              <a:t>(Begins at “Go Live”)</a:t>
            </a:r>
          </a:p>
        </p:txBody>
      </p:sp>
      <p:sp>
        <p:nvSpPr>
          <p:cNvPr id="27" name="Rectangle: Rounded Corners 26"/>
          <p:cNvSpPr/>
          <p:nvPr/>
        </p:nvSpPr>
        <p:spPr>
          <a:xfrm>
            <a:off x="8570715" y="386861"/>
            <a:ext cx="3295924" cy="114225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Narrow" panose="020B0606020202030204" pitchFamily="34" charset="0"/>
              </a:rPr>
              <a:t>Steady State           </a:t>
            </a:r>
            <a:r>
              <a:rPr lang="en-US" sz="2800" b="1" dirty="0">
                <a:solidFill>
                  <a:schemeClr val="tx1"/>
                </a:solidFill>
                <a:latin typeface="Arial Narrow" panose="020B0606020202030204" pitchFamily="34" charset="0"/>
              </a:rPr>
              <a:t>(9-12 Mos. &amp; Beyond)</a:t>
            </a:r>
          </a:p>
        </p:txBody>
      </p:sp>
      <p:sp>
        <p:nvSpPr>
          <p:cNvPr id="28" name="Rectangle: Rounded Corners 27"/>
          <p:cNvSpPr/>
          <p:nvPr/>
        </p:nvSpPr>
        <p:spPr>
          <a:xfrm>
            <a:off x="1714645" y="1542119"/>
            <a:ext cx="3111179" cy="109024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algn="ctr"/>
            <a:r>
              <a:rPr lang="en-US" sz="3200" dirty="0">
                <a:solidFill>
                  <a:schemeClr val="bg1"/>
                </a:solidFill>
                <a:latin typeface="Arial Narrow" panose="020B0606020202030204" pitchFamily="34" charset="0"/>
              </a:rPr>
              <a:t>Readiness</a:t>
            </a:r>
            <a:endParaRPr lang="en-US" sz="2800" dirty="0">
              <a:solidFill>
                <a:schemeClr val="bg1"/>
              </a:solidFill>
              <a:latin typeface="Arial Narrow" panose="020B0606020202030204" pitchFamily="34" charset="0"/>
            </a:endParaRPr>
          </a:p>
        </p:txBody>
      </p:sp>
      <p:sp>
        <p:nvSpPr>
          <p:cNvPr id="29" name="Rectangle: Rounded Corners 28"/>
          <p:cNvSpPr/>
          <p:nvPr/>
        </p:nvSpPr>
        <p:spPr>
          <a:xfrm>
            <a:off x="4810283" y="1552608"/>
            <a:ext cx="3760432" cy="106926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Narrow" panose="020B0606020202030204" pitchFamily="34" charset="0"/>
              </a:rPr>
              <a:t>Continuity</a:t>
            </a:r>
          </a:p>
        </p:txBody>
      </p:sp>
      <p:sp>
        <p:nvSpPr>
          <p:cNvPr id="30" name="Rectangle: Rounded Corners 29"/>
          <p:cNvSpPr/>
          <p:nvPr/>
        </p:nvSpPr>
        <p:spPr>
          <a:xfrm>
            <a:off x="8581240" y="1542118"/>
            <a:ext cx="3285399" cy="109024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Narrow" panose="020B0606020202030204" pitchFamily="34" charset="0"/>
              </a:rPr>
              <a:t>Program Improvement</a:t>
            </a:r>
          </a:p>
        </p:txBody>
      </p:sp>
      <p:sp>
        <p:nvSpPr>
          <p:cNvPr id="31" name="Rectangle: Rounded Corners 30"/>
          <p:cNvSpPr/>
          <p:nvPr/>
        </p:nvSpPr>
        <p:spPr>
          <a:xfrm>
            <a:off x="1714646" y="2639782"/>
            <a:ext cx="3111180" cy="12735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algn="ctr"/>
            <a:r>
              <a:rPr lang="en-US" b="1" dirty="0">
                <a:solidFill>
                  <a:schemeClr val="bg1"/>
                </a:solidFill>
                <a:latin typeface="Arial Narrow" panose="020B0606020202030204" pitchFamily="34" charset="0"/>
              </a:rPr>
              <a:t>Readiness Reviews</a:t>
            </a:r>
          </a:p>
          <a:p>
            <a:pPr marL="119063" algn="ctr"/>
            <a:r>
              <a:rPr lang="en-US" b="1" dirty="0">
                <a:solidFill>
                  <a:schemeClr val="bg1"/>
                </a:solidFill>
                <a:latin typeface="Arial Narrow" panose="020B0606020202030204" pitchFamily="34" charset="0"/>
              </a:rPr>
              <a:t>System Testing</a:t>
            </a:r>
          </a:p>
          <a:p>
            <a:pPr marL="119063" algn="ctr"/>
            <a:r>
              <a:rPr lang="en-US" b="1" dirty="0">
                <a:solidFill>
                  <a:schemeClr val="bg1"/>
                </a:solidFill>
                <a:latin typeface="Arial Narrow" panose="020B0606020202030204" pitchFamily="34" charset="0"/>
              </a:rPr>
              <a:t>Baseline Analyses</a:t>
            </a:r>
            <a:endParaRPr lang="en-US" sz="1600" b="1" dirty="0">
              <a:solidFill>
                <a:schemeClr val="bg1"/>
              </a:solidFill>
              <a:latin typeface="Arial Narrow" panose="020B0606020202030204" pitchFamily="34" charset="0"/>
            </a:endParaRPr>
          </a:p>
        </p:txBody>
      </p:sp>
      <p:sp>
        <p:nvSpPr>
          <p:cNvPr id="32" name="Rectangle: Rounded Corners 31"/>
          <p:cNvSpPr/>
          <p:nvPr/>
        </p:nvSpPr>
        <p:spPr>
          <a:xfrm>
            <a:off x="1736880" y="3936845"/>
            <a:ext cx="3080094" cy="141325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algn="ctr"/>
            <a:endParaRPr lang="en-US" sz="2000" dirty="0">
              <a:latin typeface="Arial Narrow" panose="020B0606020202030204" pitchFamily="34" charset="0"/>
            </a:endParaRPr>
          </a:p>
          <a:p>
            <a:pPr marL="119063" algn="ctr"/>
            <a:r>
              <a:rPr lang="en-US" b="1" dirty="0">
                <a:solidFill>
                  <a:schemeClr val="bg1"/>
                </a:solidFill>
                <a:latin typeface="Arial Narrow" panose="020B0606020202030204" pitchFamily="34" charset="0"/>
              </a:rPr>
              <a:t>Readiness Review Tool</a:t>
            </a:r>
          </a:p>
          <a:p>
            <a:pPr marL="119063" algn="ctr"/>
            <a:r>
              <a:rPr lang="en-US" b="1" dirty="0">
                <a:solidFill>
                  <a:schemeClr val="bg1"/>
                </a:solidFill>
                <a:latin typeface="Arial Narrow" panose="020B0606020202030204" pitchFamily="34" charset="0"/>
              </a:rPr>
              <a:t>Report Templates</a:t>
            </a:r>
          </a:p>
          <a:p>
            <a:pPr marL="119063" algn="ctr"/>
            <a:r>
              <a:rPr lang="en-US" b="1" dirty="0">
                <a:solidFill>
                  <a:schemeClr val="bg1"/>
                </a:solidFill>
                <a:latin typeface="Arial Narrow" panose="020B0606020202030204" pitchFamily="34" charset="0"/>
              </a:rPr>
              <a:t>Quality Strategy</a:t>
            </a:r>
          </a:p>
          <a:p>
            <a:pPr marL="119063" algn="ctr"/>
            <a:endParaRPr lang="en-US" sz="2000" dirty="0"/>
          </a:p>
        </p:txBody>
      </p:sp>
      <p:sp>
        <p:nvSpPr>
          <p:cNvPr id="33" name="Rectangle: Rounded Corners 32"/>
          <p:cNvSpPr/>
          <p:nvPr/>
        </p:nvSpPr>
        <p:spPr>
          <a:xfrm>
            <a:off x="1736880" y="5363930"/>
            <a:ext cx="3080094" cy="131906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algn="ctr"/>
            <a:r>
              <a:rPr lang="en-US" b="1" dirty="0">
                <a:latin typeface="Arial Narrow" panose="020B0606020202030204" pitchFamily="34" charset="0"/>
              </a:rPr>
              <a:t>Consumer Communications</a:t>
            </a:r>
          </a:p>
          <a:p>
            <a:pPr marL="119063" algn="ctr"/>
            <a:r>
              <a:rPr lang="en-US" b="1" dirty="0">
                <a:latin typeface="Arial Narrow" panose="020B0606020202030204" pitchFamily="34" charset="0"/>
              </a:rPr>
              <a:t>Provider Communications</a:t>
            </a:r>
          </a:p>
          <a:p>
            <a:pPr marL="119063" algn="ctr"/>
            <a:r>
              <a:rPr lang="en-US" b="1" dirty="0">
                <a:latin typeface="Arial Narrow" panose="020B0606020202030204" pitchFamily="34" charset="0"/>
              </a:rPr>
              <a:t>Local Advisory group</a:t>
            </a:r>
          </a:p>
          <a:p>
            <a:pPr marL="119063" algn="ctr"/>
            <a:r>
              <a:rPr lang="en-US" b="1" dirty="0" err="1">
                <a:latin typeface="Arial Narrow" panose="020B0606020202030204" pitchFamily="34" charset="0"/>
              </a:rPr>
              <a:t>SubMAAC</a:t>
            </a:r>
            <a:r>
              <a:rPr lang="en-US" b="1" dirty="0">
                <a:latin typeface="Arial Narrow" panose="020B0606020202030204" pitchFamily="34" charset="0"/>
              </a:rPr>
              <a:t>, 3</a:t>
            </a:r>
            <a:r>
              <a:rPr lang="en-US" b="1" baseline="30000" dirty="0">
                <a:latin typeface="Arial Narrow" panose="020B0606020202030204" pitchFamily="34" charset="0"/>
              </a:rPr>
              <a:t>rd</a:t>
            </a:r>
            <a:r>
              <a:rPr lang="en-US" b="1" dirty="0">
                <a:latin typeface="Arial Narrow" panose="020B0606020202030204" pitchFamily="34" charset="0"/>
              </a:rPr>
              <a:t> Thurs.</a:t>
            </a:r>
          </a:p>
          <a:p>
            <a:pPr marL="119063" algn="ctr"/>
            <a:r>
              <a:rPr lang="en-US" b="1" dirty="0">
                <a:latin typeface="Arial Narrow" panose="020B0606020202030204" pitchFamily="34" charset="0"/>
              </a:rPr>
              <a:t>CHC Website</a:t>
            </a:r>
          </a:p>
        </p:txBody>
      </p:sp>
      <p:sp>
        <p:nvSpPr>
          <p:cNvPr id="34" name="Rectangle: Rounded Corners 33"/>
          <p:cNvSpPr/>
          <p:nvPr/>
        </p:nvSpPr>
        <p:spPr>
          <a:xfrm>
            <a:off x="4825825" y="2642466"/>
            <a:ext cx="3755415" cy="127357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a:p>
            <a:pPr algn="ctr"/>
            <a:r>
              <a:rPr lang="en-US" b="1" dirty="0">
                <a:latin typeface="Arial Narrow" panose="020B0606020202030204" pitchFamily="34" charset="0"/>
              </a:rPr>
              <a:t>Frequent Meetings with MCOs</a:t>
            </a:r>
          </a:p>
          <a:p>
            <a:pPr algn="ctr"/>
            <a:r>
              <a:rPr lang="en-US" b="1" dirty="0">
                <a:latin typeface="Arial Narrow" panose="020B0606020202030204" pitchFamily="34" charset="0"/>
              </a:rPr>
              <a:t>Monitor </a:t>
            </a:r>
            <a:r>
              <a:rPr lang="en-US" b="1" dirty="0">
                <a:solidFill>
                  <a:srgbClr val="FFFF00"/>
                </a:solidFill>
                <a:latin typeface="Arial Narrow" panose="020B0606020202030204" pitchFamily="34" charset="0"/>
              </a:rPr>
              <a:t>Launch Indicators </a:t>
            </a:r>
            <a:r>
              <a:rPr lang="en-US" b="1" dirty="0">
                <a:latin typeface="Arial Narrow" panose="020B0606020202030204" pitchFamily="34" charset="0"/>
              </a:rPr>
              <a:t>&amp; Reports</a:t>
            </a:r>
          </a:p>
          <a:p>
            <a:pPr algn="ctr"/>
            <a:r>
              <a:rPr lang="en-US" b="1" dirty="0">
                <a:latin typeface="Arial Narrow" panose="020B0606020202030204" pitchFamily="34" charset="0"/>
              </a:rPr>
              <a:t>Conduct Implementation Study</a:t>
            </a:r>
          </a:p>
          <a:p>
            <a:pPr algn="ctr"/>
            <a:endParaRPr lang="en-US" dirty="0"/>
          </a:p>
          <a:p>
            <a:pPr algn="ctr"/>
            <a:endParaRPr lang="en-US" sz="2800" dirty="0"/>
          </a:p>
        </p:txBody>
      </p:sp>
      <p:sp>
        <p:nvSpPr>
          <p:cNvPr id="35" name="Rectangle: Rounded Corners 34"/>
          <p:cNvSpPr/>
          <p:nvPr/>
        </p:nvSpPr>
        <p:spPr>
          <a:xfrm>
            <a:off x="4825828" y="3939131"/>
            <a:ext cx="3745148" cy="142722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latin typeface="Arial Narrow" panose="020B0606020202030204" pitchFamily="34" charset="0"/>
              </a:rPr>
              <a:t>Launch Indicators </a:t>
            </a:r>
          </a:p>
          <a:p>
            <a:pPr algn="ctr"/>
            <a:r>
              <a:rPr lang="en-US" b="1" dirty="0">
                <a:latin typeface="Arial Narrow" panose="020B0606020202030204" pitchFamily="34" charset="0"/>
              </a:rPr>
              <a:t>Process Measures</a:t>
            </a:r>
          </a:p>
          <a:p>
            <a:pPr algn="ctr"/>
            <a:r>
              <a:rPr lang="en-US" b="1" dirty="0">
                <a:latin typeface="Arial Narrow" panose="020B0606020202030204" pitchFamily="34" charset="0"/>
              </a:rPr>
              <a:t>Hot-lines (Consumer &amp; Provider)</a:t>
            </a:r>
          </a:p>
          <a:p>
            <a:pPr algn="ctr"/>
            <a:r>
              <a:rPr lang="en-US" b="1" dirty="0">
                <a:latin typeface="Arial Narrow" panose="020B0606020202030204" pitchFamily="34" charset="0"/>
              </a:rPr>
              <a:t>Program and Financial Reports </a:t>
            </a:r>
            <a:endParaRPr lang="en-US" sz="2800" b="1" dirty="0">
              <a:latin typeface="Arial Narrow" panose="020B0606020202030204" pitchFamily="34" charset="0"/>
            </a:endParaRPr>
          </a:p>
        </p:txBody>
      </p:sp>
      <p:sp>
        <p:nvSpPr>
          <p:cNvPr id="36" name="Rectangle: Rounded Corners 35"/>
          <p:cNvSpPr/>
          <p:nvPr/>
        </p:nvSpPr>
        <p:spPr>
          <a:xfrm>
            <a:off x="4825825" y="5368778"/>
            <a:ext cx="3744875" cy="132278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Narrow" panose="020B0606020202030204" pitchFamily="34" charset="0"/>
              </a:rPr>
              <a:t>MCO Participant Advisory Coms.</a:t>
            </a:r>
          </a:p>
          <a:p>
            <a:pPr algn="ctr"/>
            <a:r>
              <a:rPr lang="en-US" b="1" dirty="0">
                <a:latin typeface="Arial Narrow" panose="020B0606020202030204" pitchFamily="34" charset="0"/>
              </a:rPr>
              <a:t>Local Advisory Group</a:t>
            </a:r>
          </a:p>
          <a:p>
            <a:pPr algn="ctr"/>
            <a:r>
              <a:rPr lang="en-US" b="1" dirty="0" err="1">
                <a:latin typeface="Arial Narrow" panose="020B0606020202030204" pitchFamily="34" charset="0"/>
              </a:rPr>
              <a:t>SubMAAC</a:t>
            </a:r>
            <a:r>
              <a:rPr lang="en-US" b="1" dirty="0">
                <a:latin typeface="Arial Narrow" panose="020B0606020202030204" pitchFamily="34" charset="0"/>
              </a:rPr>
              <a:t>, 3rd Thurs.</a:t>
            </a:r>
          </a:p>
          <a:p>
            <a:pPr algn="ctr"/>
            <a:r>
              <a:rPr lang="en-US" b="1" dirty="0">
                <a:latin typeface="Arial Narrow" panose="020B0606020202030204" pitchFamily="34" charset="0"/>
              </a:rPr>
              <a:t>CHC Website</a:t>
            </a:r>
          </a:p>
        </p:txBody>
      </p:sp>
      <p:sp>
        <p:nvSpPr>
          <p:cNvPr id="37" name="Rectangle: Rounded Corners 36"/>
          <p:cNvSpPr/>
          <p:nvPr/>
        </p:nvSpPr>
        <p:spPr>
          <a:xfrm>
            <a:off x="8581241" y="2639782"/>
            <a:ext cx="3285399" cy="127357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Narrow" panose="020B0606020202030204" pitchFamily="34" charset="0"/>
              </a:rPr>
              <a:t>Regular Meetings with MCOs</a:t>
            </a:r>
          </a:p>
          <a:p>
            <a:pPr algn="ctr"/>
            <a:r>
              <a:rPr lang="en-US" b="1" dirty="0">
                <a:latin typeface="Arial Narrow" panose="020B0606020202030204" pitchFamily="34" charset="0"/>
              </a:rPr>
              <a:t>Quarterly Quality Reviews</a:t>
            </a:r>
          </a:p>
          <a:p>
            <a:pPr algn="ctr"/>
            <a:r>
              <a:rPr lang="en-US" b="1" dirty="0">
                <a:latin typeface="Arial Narrow" panose="020B0606020202030204" pitchFamily="34" charset="0"/>
              </a:rPr>
              <a:t>Conduct Evaluation Analyses</a:t>
            </a:r>
          </a:p>
          <a:p>
            <a:pPr algn="ctr"/>
            <a:r>
              <a:rPr lang="en-US" b="1" dirty="0">
                <a:latin typeface="Arial Narrow" panose="020B0606020202030204" pitchFamily="34" charset="0"/>
              </a:rPr>
              <a:t>Monitor Reports</a:t>
            </a:r>
          </a:p>
        </p:txBody>
      </p:sp>
      <p:sp>
        <p:nvSpPr>
          <p:cNvPr id="38" name="Rectangle: Rounded Corners 37"/>
          <p:cNvSpPr/>
          <p:nvPr/>
        </p:nvSpPr>
        <p:spPr>
          <a:xfrm>
            <a:off x="8570701" y="3936845"/>
            <a:ext cx="3295938" cy="142708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Arial Narrow" panose="020B0606020202030204" pitchFamily="34" charset="0"/>
            </a:endParaRPr>
          </a:p>
          <a:p>
            <a:pPr algn="ctr"/>
            <a:r>
              <a:rPr lang="en-US" b="1" dirty="0">
                <a:latin typeface="Arial Narrow" panose="020B0606020202030204" pitchFamily="34" charset="0"/>
              </a:rPr>
              <a:t>Outcome Measures</a:t>
            </a:r>
          </a:p>
          <a:p>
            <a:pPr algn="ctr"/>
            <a:r>
              <a:rPr lang="en-US" b="1" dirty="0">
                <a:latin typeface="Arial Narrow" panose="020B0606020202030204" pitchFamily="34" charset="0"/>
              </a:rPr>
              <a:t>Program and Financial Reports</a:t>
            </a:r>
          </a:p>
          <a:p>
            <a:pPr algn="ctr"/>
            <a:r>
              <a:rPr lang="en-US" b="1" dirty="0">
                <a:latin typeface="Arial Narrow" panose="020B0606020202030204" pitchFamily="34" charset="0"/>
              </a:rPr>
              <a:t>Program Imp. Projects (PIPs)</a:t>
            </a:r>
          </a:p>
          <a:p>
            <a:pPr algn="ctr"/>
            <a:r>
              <a:rPr lang="en-US" b="1" dirty="0">
                <a:latin typeface="Arial Narrow" panose="020B0606020202030204" pitchFamily="34" charset="0"/>
              </a:rPr>
              <a:t>Pay for Performance (P4Ps)</a:t>
            </a:r>
          </a:p>
          <a:p>
            <a:pPr algn="ctr"/>
            <a:endParaRPr lang="en-US" sz="1600" dirty="0"/>
          </a:p>
        </p:txBody>
      </p:sp>
      <p:sp>
        <p:nvSpPr>
          <p:cNvPr id="39" name="Rectangle: Rounded Corners 38"/>
          <p:cNvSpPr/>
          <p:nvPr/>
        </p:nvSpPr>
        <p:spPr>
          <a:xfrm>
            <a:off x="8579555" y="5366353"/>
            <a:ext cx="3287083" cy="132521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Narrow" panose="020B0606020202030204" pitchFamily="34" charset="0"/>
              </a:rPr>
              <a:t>MCO Participant Advisory Coms.</a:t>
            </a:r>
          </a:p>
          <a:p>
            <a:pPr algn="ctr"/>
            <a:r>
              <a:rPr lang="en-US" b="1" dirty="0">
                <a:latin typeface="Arial Narrow" panose="020B0606020202030204" pitchFamily="34" charset="0"/>
              </a:rPr>
              <a:t>Ad Hoc Public Engagements</a:t>
            </a:r>
          </a:p>
          <a:p>
            <a:pPr algn="ctr"/>
            <a:r>
              <a:rPr lang="en-US" b="1" dirty="0" err="1">
                <a:latin typeface="Arial Narrow" panose="020B0606020202030204" pitchFamily="34" charset="0"/>
              </a:rPr>
              <a:t>SubMAAC</a:t>
            </a:r>
            <a:r>
              <a:rPr lang="en-US" b="1" dirty="0">
                <a:latin typeface="Arial Narrow" panose="020B0606020202030204" pitchFamily="34" charset="0"/>
              </a:rPr>
              <a:t>, CHC Website</a:t>
            </a:r>
          </a:p>
        </p:txBody>
      </p:sp>
    </p:spTree>
    <p:extLst>
      <p:ext uri="{BB962C8B-B14F-4D97-AF65-F5344CB8AC3E}">
        <p14:creationId xmlns:p14="http://schemas.microsoft.com/office/powerpoint/2010/main" val="2106342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85EB908-D14B-4B79-9273-27B0AA618532}" type="slidenum">
              <a:rPr lang="en-US" smtClean="0"/>
              <a:t>46</a:t>
            </a:fld>
            <a:endParaRPr lang="en-US" dirty="0"/>
          </a:p>
        </p:txBody>
      </p:sp>
      <p:pic>
        <p:nvPicPr>
          <p:cNvPr id="7" name="Picture 6"/>
          <p:cNvPicPr>
            <a:picLocks noChangeAspect="1"/>
          </p:cNvPicPr>
          <p:nvPr/>
        </p:nvPicPr>
        <p:blipFill>
          <a:blip r:embed="rId2"/>
          <a:stretch>
            <a:fillRect/>
          </a:stretch>
        </p:blipFill>
        <p:spPr>
          <a:xfrm>
            <a:off x="1075848" y="365125"/>
            <a:ext cx="9103849" cy="6211158"/>
          </a:xfrm>
          <a:prstGeom prst="rect">
            <a:avLst/>
          </a:prstGeom>
        </p:spPr>
      </p:pic>
    </p:spTree>
    <p:extLst>
      <p:ext uri="{BB962C8B-B14F-4D97-AF65-F5344CB8AC3E}">
        <p14:creationId xmlns:p14="http://schemas.microsoft.com/office/powerpoint/2010/main" val="403528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2"/>
            <a:ext cx="11195187" cy="963487"/>
          </a:xfrm>
          <a:prstGeom prst="rect">
            <a:avLst/>
          </a:prstGeom>
        </p:spPr>
        <p:txBody>
          <a:bodyPr>
            <a:noAutofit/>
          </a:bodyPr>
          <a:lstStyle/>
          <a:p>
            <a:pPr marL="0" indent="0">
              <a:lnSpc>
                <a:spcPct val="100000"/>
              </a:lnSpc>
              <a:spcBef>
                <a:spcPts val="0"/>
              </a:spcBef>
              <a:buNone/>
            </a:pPr>
            <a:r>
              <a:rPr lang="en-US" sz="3200" b="1" dirty="0">
                <a:solidFill>
                  <a:srgbClr val="002060"/>
                </a:solidFill>
                <a:latin typeface="Arial Black" panose="020B0A04020102020204" pitchFamily="34" charset="0"/>
              </a:rPr>
              <a:t>2018 HCBS CAHPS Scores:</a:t>
            </a:r>
          </a:p>
          <a:p>
            <a:pPr marL="0" indent="0">
              <a:lnSpc>
                <a:spcPct val="100000"/>
              </a:lnSpc>
              <a:spcBef>
                <a:spcPts val="0"/>
              </a:spcBef>
              <a:buNone/>
            </a:pPr>
            <a:r>
              <a:rPr lang="en-US" sz="3200" b="1" dirty="0">
                <a:solidFill>
                  <a:srgbClr val="002060"/>
                </a:solidFill>
                <a:latin typeface="Arial Black" panose="020B0A04020102020204" pitchFamily="34" charset="0"/>
              </a:rPr>
              <a:t>Service Coordinator and Service Choice</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9D8AABC-42A8-4BA5-8824-B038C44B5D55}"/>
              </a:ext>
            </a:extLst>
          </p:cNvPr>
          <p:cNvSpPr>
            <a:spLocks noGrp="1"/>
          </p:cNvSpPr>
          <p:nvPr>
            <p:ph idx="1"/>
          </p:nvPr>
        </p:nvSpPr>
        <p:spPr>
          <a:xfrm>
            <a:off x="2631141" y="6089837"/>
            <a:ext cx="6279776" cy="365125"/>
          </a:xfrm>
        </p:spPr>
        <p:txBody>
          <a:bodyPr>
            <a:normAutofit fontScale="25000" lnSpcReduction="20000"/>
          </a:bodyPr>
          <a:lstStyle/>
          <a:p>
            <a:pPr marL="0" indent="0">
              <a:lnSpc>
                <a:spcPct val="120000"/>
              </a:lnSpc>
              <a:spcBef>
                <a:spcPts val="0"/>
              </a:spcBef>
              <a:buNone/>
            </a:pPr>
            <a:r>
              <a:rPr lang="en-US" sz="4800" dirty="0"/>
              <a:t>Source: OLTL analysis of HCBS CAHPS measure scores reported by CHC-MCOs from 2018 survey   administration in Southwest region of Pennsylvania </a:t>
            </a:r>
          </a:p>
          <a:p>
            <a:pPr marL="0" indent="0">
              <a:buNone/>
            </a:pPr>
            <a:endParaRPr lang="en-US" dirty="0"/>
          </a:p>
        </p:txBody>
      </p:sp>
      <p:graphicFrame>
        <p:nvGraphicFramePr>
          <p:cNvPr id="14" name="Chart 13">
            <a:extLst>
              <a:ext uri="{FF2B5EF4-FFF2-40B4-BE49-F238E27FC236}">
                <a16:creationId xmlns:a16="http://schemas.microsoft.com/office/drawing/2014/main" id="{E64B304A-7DD0-4203-8599-950FB9060CCF}"/>
              </a:ext>
            </a:extLst>
          </p:cNvPr>
          <p:cNvGraphicFramePr>
            <a:graphicFrameLocks/>
          </p:cNvGraphicFramePr>
          <p:nvPr>
            <p:extLst/>
          </p:nvPr>
        </p:nvGraphicFramePr>
        <p:xfrm>
          <a:off x="2475635" y="467502"/>
          <a:ext cx="7425016" cy="60508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41792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b="1" dirty="0">
                <a:solidFill>
                  <a:schemeClr val="accent1">
                    <a:lumMod val="50000"/>
                  </a:schemeClr>
                </a:solidFill>
                <a:latin typeface="Arial Black" panose="020B0A04020102020204" pitchFamily="34" charset="0"/>
              </a:rPr>
              <a:t>CHC-Evaluation—Upcoming Nursing Facility Surveys </a:t>
            </a:r>
            <a:endParaRPr lang="en-US" sz="1400" b="1" dirty="0">
              <a:solidFill>
                <a:schemeClr val="accent1">
                  <a:lumMod val="50000"/>
                </a:schemeClr>
              </a:solidFill>
              <a:latin typeface="Arial Black" panose="020B0A04020102020204" pitchFamily="34" charset="0"/>
            </a:endParaRP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51114" y="1160585"/>
            <a:ext cx="5132101" cy="5013202"/>
          </a:xfrm>
        </p:spPr>
        <p:txBody>
          <a:bodyPr>
            <a:normAutofit/>
          </a:bodyPr>
          <a:lstStyle/>
          <a:p>
            <a:pPr marL="0" lvl="0" indent="0">
              <a:buNone/>
            </a:pPr>
            <a:r>
              <a:rPr lang="en-US" b="1" dirty="0"/>
              <a:t>Medicaid Research Center will focus on:</a:t>
            </a:r>
          </a:p>
          <a:p>
            <a:pPr>
              <a:buFont typeface="Wingdings" panose="05000000000000000000" pitchFamily="2" charset="2"/>
              <a:buChar char="§"/>
            </a:pPr>
            <a:r>
              <a:rPr lang="en-US" sz="2200" dirty="0"/>
              <a:t>Does CHC result in </a:t>
            </a:r>
            <a:r>
              <a:rPr lang="en-US" sz="2200" b="1" u="sng" dirty="0">
                <a:solidFill>
                  <a:schemeClr val="accent6">
                    <a:lumMod val="50000"/>
                  </a:schemeClr>
                </a:solidFill>
              </a:rPr>
              <a:t>greater access </a:t>
            </a:r>
            <a:r>
              <a:rPr lang="en-US" sz="2200" dirty="0"/>
              <a:t>to HCBS and shift the balance of care away from institutionalized settings for people who prefer to live in the community?</a:t>
            </a:r>
          </a:p>
          <a:p>
            <a:pPr>
              <a:buFont typeface="Wingdings" panose="05000000000000000000" pitchFamily="2" charset="2"/>
              <a:buChar char="§"/>
            </a:pPr>
            <a:r>
              <a:rPr lang="en-US" sz="2200" dirty="0"/>
              <a:t>Does CHC </a:t>
            </a:r>
            <a:r>
              <a:rPr lang="en-US" sz="2200" b="1" u="sng" dirty="0">
                <a:solidFill>
                  <a:schemeClr val="accent6">
                    <a:lumMod val="50000"/>
                  </a:schemeClr>
                </a:solidFill>
              </a:rPr>
              <a:t>improve coordination </a:t>
            </a:r>
            <a:r>
              <a:rPr lang="en-US" sz="2200" dirty="0"/>
              <a:t>of LTSS, PH care and BH care?</a:t>
            </a:r>
          </a:p>
          <a:p>
            <a:pPr>
              <a:buFont typeface="Wingdings" panose="05000000000000000000" pitchFamily="2" charset="2"/>
              <a:buChar char="§"/>
            </a:pPr>
            <a:r>
              <a:rPr lang="en-US" sz="2200" dirty="0"/>
              <a:t>Does CHC </a:t>
            </a:r>
            <a:r>
              <a:rPr lang="en-US" sz="2200" b="1" i="1" u="sng" dirty="0">
                <a:solidFill>
                  <a:schemeClr val="accent6">
                    <a:lumMod val="50000"/>
                  </a:schemeClr>
                </a:solidFill>
              </a:rPr>
              <a:t>improve the quality of care </a:t>
            </a:r>
            <a:r>
              <a:rPr lang="en-US" sz="2200" dirty="0"/>
              <a:t>and </a:t>
            </a:r>
            <a:r>
              <a:rPr lang="en-US" sz="2200" b="1" i="1" u="sng" dirty="0">
                <a:solidFill>
                  <a:schemeClr val="accent6">
                    <a:lumMod val="50000"/>
                  </a:schemeClr>
                </a:solidFill>
              </a:rPr>
              <a:t>quality of life </a:t>
            </a:r>
            <a:r>
              <a:rPr lang="en-US" sz="2200" dirty="0"/>
              <a:t>of participants and family caregivers?</a:t>
            </a:r>
          </a:p>
          <a:p>
            <a:pPr>
              <a:buFont typeface="Wingdings" panose="05000000000000000000" pitchFamily="2" charset="2"/>
              <a:buChar char="§"/>
            </a:pPr>
            <a:r>
              <a:rPr lang="en-US" sz="2200" dirty="0"/>
              <a:t>Does CHC lead to </a:t>
            </a:r>
            <a:r>
              <a:rPr lang="en-US" sz="2200" b="1" u="sng" dirty="0">
                <a:solidFill>
                  <a:schemeClr val="accent6">
                    <a:lumMod val="50000"/>
                  </a:schemeClr>
                </a:solidFill>
              </a:rPr>
              <a:t>innovation</a:t>
            </a:r>
            <a:r>
              <a:rPr lang="en-US" sz="2200" dirty="0"/>
              <a:t> in the delivery of PH care and LTSS?</a:t>
            </a:r>
          </a:p>
        </p:txBody>
      </p:sp>
      <p:sp>
        <p:nvSpPr>
          <p:cNvPr id="8" name="Content Placeholder 2"/>
          <p:cNvSpPr txBox="1">
            <a:spLocks/>
          </p:cNvSpPr>
          <p:nvPr/>
        </p:nvSpPr>
        <p:spPr>
          <a:xfrm>
            <a:off x="6221441" y="1160585"/>
            <a:ext cx="5763986" cy="50132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Timeline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Providers:</a:t>
            </a:r>
            <a:r>
              <a:rPr kumimoji="0" lang="en-US" sz="2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On-Line Survey (May 1—31, 2019)</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Residents:</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 Interviews (May 1—August 31, 2019)</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Providers and Participants will be randomly selected.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All information gathered is confidential.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422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Content Placeholder 5"/>
          <p:cNvSpPr>
            <a:spLocks noGrp="1"/>
          </p:cNvSpPr>
          <p:nvPr>
            <p:ph sz="quarter" idx="4294967295"/>
          </p:nvPr>
        </p:nvSpPr>
        <p:spPr>
          <a:xfrm>
            <a:off x="2795415" y="4747127"/>
            <a:ext cx="5913814" cy="1217388"/>
          </a:xfrm>
          <a:prstGeom prst="rect">
            <a:avLst/>
          </a:prstGeom>
        </p:spPr>
        <p:txBody>
          <a:bodyPr>
            <a:noAutofit/>
          </a:bodyPr>
          <a:lstStyle/>
          <a:p>
            <a:pPr marL="0" indent="0" algn="ctr">
              <a:lnSpc>
                <a:spcPct val="100000"/>
              </a:lnSpc>
              <a:buNone/>
            </a:pPr>
            <a:r>
              <a:rPr lang="en-US" sz="7200" spc="-300" dirty="0">
                <a:solidFill>
                  <a:schemeClr val="accent5">
                    <a:lumMod val="75000"/>
                  </a:schemeClr>
                </a:solidFill>
                <a:latin typeface="Arial Black" panose="020B0A04020102020204" pitchFamily="34" charset="0"/>
              </a:rPr>
              <a:t>QUESTIONS</a:t>
            </a:r>
          </a:p>
        </p:txBody>
      </p:sp>
      <p:pic>
        <p:nvPicPr>
          <p:cNvPr id="8" name="Content Placeholder 4" descr="Life of an Educator: Top 10 &lt;strong&gt;questions&lt;/strong&gt; to ask yourself in 2012"/>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3750906" y="744294"/>
            <a:ext cx="4002833" cy="4002833"/>
          </a:xfrm>
          <a:prstGeom prst="rect">
            <a:avLst/>
          </a:prstGeom>
        </p:spPr>
      </p:pic>
      <p:sp>
        <p:nvSpPr>
          <p:cNvPr id="2" name="Slide Number Placeholder 1"/>
          <p:cNvSpPr>
            <a:spLocks noGrp="1"/>
          </p:cNvSpPr>
          <p:nvPr>
            <p:ph type="sldNum" sz="quarter" idx="12"/>
          </p:nvPr>
        </p:nvSpPr>
        <p:spPr/>
        <p:txBody>
          <a:bodyPr/>
          <a:lstStyle/>
          <a:p>
            <a:fld id="{C85EB908-D14B-4B79-9273-27B0AA618532}" type="slidenum">
              <a:rPr lang="en-US" smtClean="0"/>
              <a:t>49</a:t>
            </a:fld>
            <a:endParaRPr lang="en-US" dirty="0"/>
          </a:p>
        </p:txBody>
      </p:sp>
    </p:spTree>
    <p:extLst>
      <p:ext uri="{BB962C8B-B14F-4D97-AF65-F5344CB8AC3E}">
        <p14:creationId xmlns:p14="http://schemas.microsoft.com/office/powerpoint/2010/main" val="3305500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34" name="Rectangle 33"/>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Slide Number Placeholder 1"/>
          <p:cNvSpPr>
            <a:spLocks noGrp="1"/>
          </p:cNvSpPr>
          <p:nvPr>
            <p:ph type="sldNum" sz="quarter" idx="12"/>
          </p:nvPr>
        </p:nvSpPr>
        <p:spPr/>
        <p:txBody>
          <a:bodyPr/>
          <a:lstStyle/>
          <a:p>
            <a:fld id="{C85EB908-D14B-4B79-9273-27B0AA618532}" type="slidenum">
              <a:rPr lang="en-US" smtClean="0"/>
              <a:t>5</a:t>
            </a:fld>
            <a:endParaRPr lang="en-US" dirty="0"/>
          </a:p>
        </p:txBody>
      </p:sp>
      <p:sp>
        <p:nvSpPr>
          <p:cNvPr id="26" name="Rectangle 25"/>
          <p:cNvSpPr/>
          <p:nvPr/>
        </p:nvSpPr>
        <p:spPr>
          <a:xfrm>
            <a:off x="474836" y="189662"/>
            <a:ext cx="9838527" cy="553998"/>
          </a:xfrm>
          <a:prstGeom prst="rect">
            <a:avLst/>
          </a:prstGeom>
        </p:spPr>
        <p:txBody>
          <a:bodyPr wrap="none">
            <a:spAutoFit/>
          </a:bodyPr>
          <a:lstStyle/>
          <a:p>
            <a:pPr>
              <a:lnSpc>
                <a:spcPts val="3600"/>
              </a:lnSpc>
            </a:pPr>
            <a:r>
              <a:rPr lang="en-US" sz="3200" b="1" dirty="0">
                <a:solidFill>
                  <a:srgbClr val="002060"/>
                </a:solidFill>
                <a:latin typeface="Arial Black" panose="020B0A04020102020204" pitchFamily="34" charset="0"/>
              </a:rPr>
              <a:t>CHC STATEWIDE POPULATION (2015-2018)</a:t>
            </a:r>
          </a:p>
        </p:txBody>
      </p:sp>
      <p:graphicFrame>
        <p:nvGraphicFramePr>
          <p:cNvPr id="3" name="Table 2">
            <a:extLst>
              <a:ext uri="{FF2B5EF4-FFF2-40B4-BE49-F238E27FC236}">
                <a16:creationId xmlns:a16="http://schemas.microsoft.com/office/drawing/2014/main" id="{53FF7640-B4FC-4E2B-AA70-3DACE875E339}"/>
              </a:ext>
            </a:extLst>
          </p:cNvPr>
          <p:cNvGraphicFramePr>
            <a:graphicFrameLocks noGrp="1"/>
          </p:cNvGraphicFramePr>
          <p:nvPr>
            <p:extLst/>
          </p:nvPr>
        </p:nvGraphicFramePr>
        <p:xfrm>
          <a:off x="628650" y="956384"/>
          <a:ext cx="10763250" cy="4870052"/>
        </p:xfrm>
        <a:graphic>
          <a:graphicData uri="http://schemas.openxmlformats.org/drawingml/2006/table">
            <a:tbl>
              <a:tblPr>
                <a:tableStyleId>{5C22544A-7EE6-4342-B048-85BDC9FD1C3A}</a:tableStyleId>
              </a:tblPr>
              <a:tblGrid>
                <a:gridCol w="2362665">
                  <a:extLst>
                    <a:ext uri="{9D8B030D-6E8A-4147-A177-3AD203B41FA5}">
                      <a16:colId xmlns:a16="http://schemas.microsoft.com/office/drawing/2014/main" val="1653818219"/>
                    </a:ext>
                  </a:extLst>
                </a:gridCol>
                <a:gridCol w="2248900">
                  <a:extLst>
                    <a:ext uri="{9D8B030D-6E8A-4147-A177-3AD203B41FA5}">
                      <a16:colId xmlns:a16="http://schemas.microsoft.com/office/drawing/2014/main" val="2461612811"/>
                    </a:ext>
                  </a:extLst>
                </a:gridCol>
                <a:gridCol w="2426677">
                  <a:extLst>
                    <a:ext uri="{9D8B030D-6E8A-4147-A177-3AD203B41FA5}">
                      <a16:colId xmlns:a16="http://schemas.microsoft.com/office/drawing/2014/main" val="3007019786"/>
                    </a:ext>
                  </a:extLst>
                </a:gridCol>
                <a:gridCol w="1969477">
                  <a:extLst>
                    <a:ext uri="{9D8B030D-6E8A-4147-A177-3AD203B41FA5}">
                      <a16:colId xmlns:a16="http://schemas.microsoft.com/office/drawing/2014/main" val="2403245582"/>
                    </a:ext>
                  </a:extLst>
                </a:gridCol>
                <a:gridCol w="1755531">
                  <a:extLst>
                    <a:ext uri="{9D8B030D-6E8A-4147-A177-3AD203B41FA5}">
                      <a16:colId xmlns:a16="http://schemas.microsoft.com/office/drawing/2014/main" val="1002765269"/>
                    </a:ext>
                  </a:extLst>
                </a:gridCol>
              </a:tblGrid>
              <a:tr h="487086">
                <a:tc>
                  <a:txBody>
                    <a:bodyPr/>
                    <a:lstStyle/>
                    <a:p>
                      <a:pPr algn="ctr" fontAlgn="ctr"/>
                      <a:r>
                        <a:rPr lang="en-US" sz="2000" b="1" u="none" strike="noStrike" dirty="0">
                          <a:solidFill>
                            <a:schemeClr val="bg1"/>
                          </a:solidFill>
                          <a:effectLst/>
                        </a:rPr>
                        <a:t>Population</a:t>
                      </a:r>
                      <a:endParaRPr lang="en-US" sz="2000" b="1" i="0" u="none" strike="noStrike" dirty="0">
                        <a:solidFill>
                          <a:schemeClr val="bg1"/>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ctr"/>
                      <a:r>
                        <a:rPr lang="en-US" sz="2000" b="1" u="none" strike="noStrike" dirty="0">
                          <a:solidFill>
                            <a:schemeClr val="bg1"/>
                          </a:solidFill>
                          <a:effectLst/>
                        </a:rPr>
                        <a:t>2015</a:t>
                      </a:r>
                      <a:endParaRPr lang="en-US" sz="2000" b="1" i="0" u="none" strike="noStrike" dirty="0">
                        <a:solidFill>
                          <a:schemeClr val="bg1"/>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ctr"/>
                      <a:r>
                        <a:rPr lang="en-US" sz="2000" b="1" u="none" strike="noStrike" dirty="0">
                          <a:solidFill>
                            <a:schemeClr val="bg1"/>
                          </a:solidFill>
                          <a:effectLst/>
                        </a:rPr>
                        <a:t>2018</a:t>
                      </a:r>
                      <a:endParaRPr lang="en-US" sz="2000" b="1" i="0" u="none" strike="noStrike" dirty="0">
                        <a:solidFill>
                          <a:schemeClr val="bg1"/>
                        </a:solidFill>
                        <a:effectLst/>
                        <a:latin typeface="Calibri" panose="020F0502020204030204" pitchFamily="34" charset="0"/>
                      </a:endParaRPr>
                    </a:p>
                  </a:txBody>
                  <a:tcPr marL="9525" marR="9525" marT="9525" marB="0" anchor="ctr">
                    <a:solidFill>
                      <a:schemeClr val="accent1">
                        <a:lumMod val="75000"/>
                      </a:schemeClr>
                    </a:solidFill>
                  </a:tcPr>
                </a:tc>
                <a:tc gridSpan="2">
                  <a:txBody>
                    <a:bodyPr/>
                    <a:lstStyle/>
                    <a:p>
                      <a:pPr algn="ctr" fontAlgn="ctr"/>
                      <a:r>
                        <a:rPr lang="en-US" sz="2000" b="1" i="0" u="none" strike="noStrike" dirty="0">
                          <a:solidFill>
                            <a:schemeClr val="bg1"/>
                          </a:solidFill>
                          <a:effectLst/>
                          <a:latin typeface="Calibri" panose="020F0502020204030204" pitchFamily="34" charset="0"/>
                        </a:rPr>
                        <a:t>Change</a:t>
                      </a:r>
                    </a:p>
                  </a:txBody>
                  <a:tcPr marL="9525" marR="9525" marT="9525" marB="0" anchor="ctr">
                    <a:solidFill>
                      <a:schemeClr val="accent1">
                        <a:lumMod val="75000"/>
                      </a:schemeClr>
                    </a:solidFill>
                  </a:tcPr>
                </a:tc>
                <a:tc hMerge="1">
                  <a:txBody>
                    <a:bodyPr/>
                    <a:lstStyle/>
                    <a:p>
                      <a:pPr algn="ctr" fontAlgn="ctr"/>
                      <a:endParaRPr lang="en-US" sz="2000" b="1" i="0" u="none" strike="noStrike" dirty="0">
                        <a:solidFill>
                          <a:schemeClr val="bg1"/>
                        </a:solidFill>
                        <a:effectLst/>
                        <a:latin typeface="Calibri" panose="020F0502020204030204" pitchFamily="34" charset="0"/>
                      </a:endParaRPr>
                    </a:p>
                  </a:txBody>
                  <a:tcPr marL="9525" marR="9525" marT="9525" marB="0" anchor="ctr">
                    <a:solidFill>
                      <a:schemeClr val="accent1">
                        <a:lumMod val="75000"/>
                      </a:schemeClr>
                    </a:solidFill>
                  </a:tcPr>
                </a:tc>
                <a:extLst>
                  <a:ext uri="{0D108BD9-81ED-4DB2-BD59-A6C34878D82A}">
                    <a16:rowId xmlns:a16="http://schemas.microsoft.com/office/drawing/2014/main" val="1534115701"/>
                  </a:ext>
                </a:extLst>
              </a:tr>
              <a:tr h="501846">
                <a:tc>
                  <a:txBody>
                    <a:bodyPr/>
                    <a:lstStyle/>
                    <a:p>
                      <a:pPr algn="ctr" fontAlgn="ctr"/>
                      <a:r>
                        <a:rPr lang="en-US" sz="2000" b="1" u="none" strike="noStrike" dirty="0">
                          <a:solidFill>
                            <a:schemeClr val="bg1"/>
                          </a:solidFill>
                          <a:effectLst/>
                        </a:rPr>
                        <a:t>NFCE Dual Waiver</a:t>
                      </a:r>
                      <a:endParaRPr lang="en-US" sz="2000" b="1" i="0" u="none" strike="noStrike" dirty="0">
                        <a:solidFill>
                          <a:schemeClr val="bg1"/>
                        </a:solidFill>
                        <a:effectLst/>
                        <a:latin typeface="Arial" panose="020B0604020202020204" pitchFamily="34" charset="0"/>
                      </a:endParaRPr>
                    </a:p>
                  </a:txBody>
                  <a:tcPr marL="9525" marR="9525" marT="9525" marB="0" anchor="ctr">
                    <a:solidFill>
                      <a:schemeClr val="accent1">
                        <a:lumMod val="75000"/>
                      </a:schemeClr>
                    </a:solidFill>
                  </a:tcPr>
                </a:tc>
                <a:tc>
                  <a:txBody>
                    <a:bodyPr/>
                    <a:lstStyle/>
                    <a:p>
                      <a:pPr algn="ctr" fontAlgn="ctr"/>
                      <a:r>
                        <a:rPr lang="en-US" sz="2000" u="none" strike="noStrike" dirty="0">
                          <a:effectLst/>
                        </a:rPr>
                        <a:t>49,759</a:t>
                      </a:r>
                      <a:endParaRPr lang="en-US" sz="2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n-US" sz="2000" u="none" strike="noStrike" dirty="0">
                          <a:effectLst/>
                        </a:rPr>
                        <a:t>66,561</a:t>
                      </a:r>
                      <a:endParaRPr lang="en-US" sz="2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n-US" sz="2000" u="none" strike="noStrike" dirty="0">
                          <a:solidFill>
                            <a:srgbClr val="00B050"/>
                          </a:solidFill>
                          <a:effectLst/>
                        </a:rPr>
                        <a:t>+16,802</a:t>
                      </a:r>
                      <a:endParaRPr lang="en-US" sz="2000" b="0" i="0" u="none" strike="noStrike" dirty="0">
                        <a:solidFill>
                          <a:srgbClr val="00B05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n-US" sz="2000" u="none" strike="noStrike" dirty="0">
                          <a:solidFill>
                            <a:srgbClr val="00B050"/>
                          </a:solidFill>
                          <a:effectLst/>
                        </a:rPr>
                        <a:t>+134%</a:t>
                      </a:r>
                      <a:endParaRPr lang="en-US" sz="2000" b="0" i="0" u="none" strike="noStrike" dirty="0">
                        <a:solidFill>
                          <a:srgbClr val="00B05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663653027"/>
                  </a:ext>
                </a:extLst>
              </a:tr>
              <a:tr h="487086">
                <a:tc>
                  <a:txBody>
                    <a:bodyPr/>
                    <a:lstStyle/>
                    <a:p>
                      <a:pPr algn="ctr" fontAlgn="ctr"/>
                      <a:r>
                        <a:rPr lang="en-US" sz="2000" b="1" u="none" strike="noStrike">
                          <a:solidFill>
                            <a:schemeClr val="bg1"/>
                          </a:solidFill>
                          <a:effectLst/>
                        </a:rPr>
                        <a:t>NFCE Dual NF</a:t>
                      </a:r>
                      <a:endParaRPr lang="en-US" sz="2000" b="1" i="0" u="none" strike="noStrike">
                        <a:solidFill>
                          <a:schemeClr val="bg1"/>
                        </a:solidFill>
                        <a:effectLst/>
                        <a:latin typeface="Arial" panose="020B0604020202020204" pitchFamily="34" charset="0"/>
                      </a:endParaRPr>
                    </a:p>
                  </a:txBody>
                  <a:tcPr marL="9525" marR="9525" marT="9525" marB="0" anchor="ctr">
                    <a:solidFill>
                      <a:schemeClr val="accent1">
                        <a:lumMod val="75000"/>
                      </a:schemeClr>
                    </a:solidFill>
                  </a:tcPr>
                </a:tc>
                <a:tc>
                  <a:txBody>
                    <a:bodyPr/>
                    <a:lstStyle/>
                    <a:p>
                      <a:pPr algn="ctr" fontAlgn="ctr"/>
                      <a:r>
                        <a:rPr lang="en-US" sz="2000" u="none" strike="noStrike" dirty="0">
                          <a:effectLst/>
                        </a:rPr>
                        <a:t>77,610</a:t>
                      </a:r>
                      <a:endParaRPr lang="en-US" sz="2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n-US" sz="2000" u="none" strike="noStrike" dirty="0">
                          <a:effectLst/>
                        </a:rPr>
                        <a:t>69,036</a:t>
                      </a:r>
                      <a:endParaRPr lang="en-US" sz="2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n-US" sz="2000" u="none" strike="noStrike" dirty="0">
                          <a:solidFill>
                            <a:srgbClr val="FF0000"/>
                          </a:solidFill>
                          <a:effectLst/>
                        </a:rPr>
                        <a:t>-8,574</a:t>
                      </a:r>
                      <a:endParaRPr lang="en-US" sz="2000" b="0" i="0" u="none" strike="noStrike" dirty="0">
                        <a:solidFill>
                          <a:srgbClr val="FF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n-US" sz="2000" u="none" strike="noStrike" dirty="0">
                          <a:solidFill>
                            <a:srgbClr val="FF0000"/>
                          </a:solidFill>
                          <a:effectLst/>
                        </a:rPr>
                        <a:t>-11%</a:t>
                      </a:r>
                      <a:endParaRPr lang="en-US" sz="2000" b="0" i="0" u="none" strike="noStrike" dirty="0">
                        <a:solidFill>
                          <a:srgbClr val="FF000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2521544917"/>
                  </a:ext>
                </a:extLst>
              </a:tr>
              <a:tr h="943844">
                <a:tc>
                  <a:txBody>
                    <a:bodyPr/>
                    <a:lstStyle/>
                    <a:p>
                      <a:pPr algn="ctr" fontAlgn="ctr"/>
                      <a:r>
                        <a:rPr lang="en-US" sz="2000" b="1" u="none" strike="noStrike" dirty="0">
                          <a:solidFill>
                            <a:schemeClr val="bg1"/>
                          </a:solidFill>
                          <a:effectLst/>
                        </a:rPr>
                        <a:t>NFCE Non-Dual Waiver</a:t>
                      </a:r>
                      <a:endParaRPr lang="en-US" sz="2000" b="1" i="0" u="none" strike="noStrike" dirty="0">
                        <a:solidFill>
                          <a:schemeClr val="bg1"/>
                        </a:solidFill>
                        <a:effectLst/>
                        <a:latin typeface="Arial" panose="020B0604020202020204" pitchFamily="34" charset="0"/>
                      </a:endParaRPr>
                    </a:p>
                  </a:txBody>
                  <a:tcPr marL="9525" marR="9525" marT="9525" marB="0" anchor="ctr">
                    <a:solidFill>
                      <a:schemeClr val="accent1">
                        <a:lumMod val="75000"/>
                      </a:schemeClr>
                    </a:solidFill>
                  </a:tcPr>
                </a:tc>
                <a:tc>
                  <a:txBody>
                    <a:bodyPr/>
                    <a:lstStyle/>
                    <a:p>
                      <a:pPr algn="ctr" fontAlgn="ctr"/>
                      <a:r>
                        <a:rPr lang="en-US" sz="2000" u="none" strike="noStrike" dirty="0">
                          <a:effectLst/>
                        </a:rPr>
                        <a:t>15,821</a:t>
                      </a:r>
                      <a:endParaRPr lang="en-US" sz="2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n-US" sz="2000" u="none" strike="noStrike" dirty="0">
                          <a:effectLst/>
                        </a:rPr>
                        <a:t>26,293</a:t>
                      </a:r>
                      <a:endParaRPr lang="en-US" sz="2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n-US" sz="2000" u="none" strike="noStrike" dirty="0">
                          <a:solidFill>
                            <a:srgbClr val="00B050"/>
                          </a:solidFill>
                          <a:effectLst/>
                        </a:rPr>
                        <a:t>+10,472</a:t>
                      </a:r>
                      <a:endParaRPr lang="en-US" sz="2000" b="0" i="0" u="none" strike="noStrike" dirty="0">
                        <a:solidFill>
                          <a:srgbClr val="00B05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n-US" sz="2000" u="none" strike="noStrike" dirty="0">
                          <a:solidFill>
                            <a:srgbClr val="00B050"/>
                          </a:solidFill>
                          <a:effectLst/>
                        </a:rPr>
                        <a:t>+166%</a:t>
                      </a:r>
                      <a:endParaRPr lang="en-US" sz="2000" b="0" i="0" u="none" strike="noStrike" dirty="0">
                        <a:solidFill>
                          <a:srgbClr val="00B05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942353717"/>
                  </a:ext>
                </a:extLst>
              </a:tr>
              <a:tr h="501846">
                <a:tc>
                  <a:txBody>
                    <a:bodyPr/>
                    <a:lstStyle/>
                    <a:p>
                      <a:pPr algn="ctr" fontAlgn="ctr"/>
                      <a:r>
                        <a:rPr lang="en-US" sz="2000" b="1" u="none" strike="noStrike" dirty="0">
                          <a:solidFill>
                            <a:schemeClr val="bg1"/>
                          </a:solidFill>
                          <a:effectLst/>
                        </a:rPr>
                        <a:t>NFCE Non-Dual NF</a:t>
                      </a:r>
                      <a:endParaRPr lang="en-US" sz="2000" b="1" i="0" u="none" strike="noStrike" dirty="0">
                        <a:solidFill>
                          <a:schemeClr val="bg1"/>
                        </a:solidFill>
                        <a:effectLst/>
                        <a:latin typeface="Arial" panose="020B0604020202020204" pitchFamily="34" charset="0"/>
                      </a:endParaRPr>
                    </a:p>
                  </a:txBody>
                  <a:tcPr marL="9525" marR="9525" marT="9525" marB="0" anchor="ctr">
                    <a:solidFill>
                      <a:schemeClr val="accent1">
                        <a:lumMod val="75000"/>
                      </a:schemeClr>
                    </a:solidFill>
                  </a:tcPr>
                </a:tc>
                <a:tc>
                  <a:txBody>
                    <a:bodyPr/>
                    <a:lstStyle/>
                    <a:p>
                      <a:pPr algn="ctr" fontAlgn="ctr"/>
                      <a:r>
                        <a:rPr lang="en-US" sz="2000" u="none" strike="noStrike" dirty="0">
                          <a:effectLst/>
                        </a:rPr>
                        <a:t>7,314</a:t>
                      </a:r>
                      <a:endParaRPr lang="en-US" sz="2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n-US" sz="2000" u="none" strike="noStrike" dirty="0">
                          <a:effectLst/>
                        </a:rPr>
                        <a:t>7,137</a:t>
                      </a:r>
                      <a:endParaRPr lang="en-US" sz="2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n-US" sz="2000" u="none" strike="noStrike" dirty="0">
                          <a:solidFill>
                            <a:srgbClr val="FF0000"/>
                          </a:solidFill>
                          <a:effectLst/>
                        </a:rPr>
                        <a:t>-177</a:t>
                      </a:r>
                      <a:endParaRPr lang="en-US" sz="2000" b="0" i="0" u="none" strike="noStrike" dirty="0">
                        <a:solidFill>
                          <a:srgbClr val="FF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n-US" sz="2000" u="none" strike="noStrike" dirty="0">
                          <a:solidFill>
                            <a:srgbClr val="FF0000"/>
                          </a:solidFill>
                          <a:effectLst/>
                        </a:rPr>
                        <a:t>-2%</a:t>
                      </a:r>
                      <a:endParaRPr lang="en-US" sz="2000" b="0" i="0" u="none" strike="noStrike" dirty="0">
                        <a:solidFill>
                          <a:srgbClr val="FF0000"/>
                        </a:solidFill>
                        <a:effectLst/>
                        <a:latin typeface="Calibri" panose="020F0502020204030204" pitchFamily="34" charset="0"/>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918748605"/>
                  </a:ext>
                </a:extLst>
              </a:tr>
              <a:tr h="487086">
                <a:tc>
                  <a:txBody>
                    <a:bodyPr/>
                    <a:lstStyle/>
                    <a:p>
                      <a:pPr algn="ctr" fontAlgn="ctr"/>
                      <a:r>
                        <a:rPr lang="en-US" sz="2000" b="1" u="none" strike="noStrike" dirty="0">
                          <a:solidFill>
                            <a:schemeClr val="bg1"/>
                          </a:solidFill>
                          <a:effectLst/>
                        </a:rPr>
                        <a:t>NFI Dual</a:t>
                      </a:r>
                      <a:endParaRPr lang="en-US" sz="2000" b="1" i="0" u="none" strike="noStrike" dirty="0">
                        <a:solidFill>
                          <a:schemeClr val="bg1"/>
                        </a:solidFill>
                        <a:effectLst/>
                        <a:latin typeface="Arial" panose="020B0604020202020204" pitchFamily="34" charset="0"/>
                      </a:endParaRPr>
                    </a:p>
                  </a:txBody>
                  <a:tcPr marL="9525" marR="9525" marT="9525" marB="0" anchor="ctr">
                    <a:solidFill>
                      <a:schemeClr val="accent1">
                        <a:lumMod val="75000"/>
                      </a:schemeClr>
                    </a:solidFill>
                  </a:tcPr>
                </a:tc>
                <a:tc>
                  <a:txBody>
                    <a:bodyPr/>
                    <a:lstStyle/>
                    <a:p>
                      <a:pPr algn="ctr" fontAlgn="ctr"/>
                      <a:r>
                        <a:rPr lang="en-US" sz="2000" u="none" strike="noStrike" dirty="0">
                          <a:effectLst/>
                        </a:rPr>
                        <a:t>270,114</a:t>
                      </a:r>
                      <a:endParaRPr lang="en-US" sz="2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n-US" sz="2000" u="none" strike="noStrike" dirty="0">
                          <a:effectLst/>
                        </a:rPr>
                        <a:t>285,018</a:t>
                      </a:r>
                      <a:endParaRPr lang="en-US" sz="2000" b="0" i="0" u="none" strike="noStrike" dirty="0">
                        <a:solidFill>
                          <a:srgbClr val="00000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n-US" sz="2000" u="none" strike="noStrike" dirty="0">
                          <a:solidFill>
                            <a:srgbClr val="00B050"/>
                          </a:solidFill>
                          <a:effectLst/>
                        </a:rPr>
                        <a:t>+14,904</a:t>
                      </a:r>
                      <a:endParaRPr lang="en-US" sz="2000" b="0" i="0" u="none" strike="noStrike" dirty="0">
                        <a:solidFill>
                          <a:srgbClr val="00B050"/>
                        </a:solidFill>
                        <a:effectLst/>
                        <a:latin typeface="Calibri" panose="020F0502020204030204" pitchFamily="34" charset="0"/>
                      </a:endParaRPr>
                    </a:p>
                  </a:txBody>
                  <a:tcPr marL="9525" marR="9525" marT="9525" marB="0" anchor="ctr">
                    <a:solidFill>
                      <a:schemeClr val="accent5">
                        <a:lumMod val="20000"/>
                        <a:lumOff val="80000"/>
                      </a:schemeClr>
                    </a:solidFill>
                  </a:tcPr>
                </a:tc>
                <a:tc>
                  <a:txBody>
                    <a:bodyPr/>
                    <a:lstStyle/>
                    <a:p>
                      <a:pPr algn="ctr" fontAlgn="ctr"/>
                      <a:r>
                        <a:rPr lang="en-US" sz="2000" b="0" i="0" u="none" strike="noStrike" dirty="0">
                          <a:solidFill>
                            <a:srgbClr val="00B050"/>
                          </a:solidFill>
                          <a:effectLst/>
                          <a:latin typeface="Calibri" panose="020F0502020204030204" pitchFamily="34" charset="0"/>
                        </a:rPr>
                        <a:t>+106%</a:t>
                      </a:r>
                    </a:p>
                  </a:txBody>
                  <a:tcPr marL="9525" marR="9525" marT="9525" marB="0" anchor="ctr">
                    <a:solidFill>
                      <a:schemeClr val="accent5">
                        <a:lumMod val="20000"/>
                        <a:lumOff val="80000"/>
                      </a:schemeClr>
                    </a:solidFill>
                  </a:tcPr>
                </a:tc>
                <a:extLst>
                  <a:ext uri="{0D108BD9-81ED-4DB2-BD59-A6C34878D82A}">
                    <a16:rowId xmlns:a16="http://schemas.microsoft.com/office/drawing/2014/main" val="2460864488"/>
                  </a:ext>
                </a:extLst>
              </a:tr>
              <a:tr h="487086">
                <a:tc>
                  <a:txBody>
                    <a:bodyPr/>
                    <a:lstStyle/>
                    <a:p>
                      <a:pPr algn="ctr" fontAlgn="ctr"/>
                      <a:r>
                        <a:rPr lang="en-US" sz="2000" b="1" u="none" strike="noStrike" dirty="0">
                          <a:solidFill>
                            <a:schemeClr val="bg1"/>
                          </a:solidFill>
                          <a:effectLst/>
                        </a:rPr>
                        <a:t>Total CHC Population</a:t>
                      </a:r>
                      <a:endParaRPr lang="en-US" sz="2000" b="1" i="0" u="none" strike="noStrike" dirty="0">
                        <a:solidFill>
                          <a:schemeClr val="bg1"/>
                        </a:solidFill>
                        <a:effectLst/>
                        <a:latin typeface="Arial" panose="020B0604020202020204" pitchFamily="34" charset="0"/>
                      </a:endParaRPr>
                    </a:p>
                  </a:txBody>
                  <a:tcPr marL="9525" marR="9525" marT="9525" marB="0" anchor="ctr">
                    <a:solidFill>
                      <a:schemeClr val="accent1">
                        <a:lumMod val="75000"/>
                      </a:schemeClr>
                    </a:solidFill>
                  </a:tcPr>
                </a:tc>
                <a:tc>
                  <a:txBody>
                    <a:bodyPr/>
                    <a:lstStyle/>
                    <a:p>
                      <a:pPr algn="ctr" fontAlgn="ctr"/>
                      <a:r>
                        <a:rPr lang="en-US" sz="2000" u="none" strike="noStrike" dirty="0">
                          <a:effectLst/>
                        </a:rPr>
                        <a:t>420,618</a:t>
                      </a:r>
                      <a:endParaRPr lang="en-US" sz="2000" b="0" i="0" u="none" strike="noStrike" dirty="0">
                        <a:solidFill>
                          <a:srgbClr val="000000"/>
                        </a:solidFill>
                        <a:effectLst/>
                        <a:latin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ctr" fontAlgn="ctr"/>
                      <a:r>
                        <a:rPr lang="en-US" sz="2000" u="none" strike="noStrike" dirty="0">
                          <a:effectLst/>
                        </a:rPr>
                        <a:t>454,045</a:t>
                      </a:r>
                      <a:endParaRPr lang="en-US" sz="2000" b="0" i="0" u="none" strike="noStrike" dirty="0">
                        <a:solidFill>
                          <a:srgbClr val="000000"/>
                        </a:solidFill>
                        <a:effectLst/>
                        <a:latin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ctr" fontAlgn="ctr"/>
                      <a:r>
                        <a:rPr lang="en-US" sz="2000" u="none" strike="noStrike" dirty="0">
                          <a:solidFill>
                            <a:srgbClr val="00B050"/>
                          </a:solidFill>
                          <a:effectLst/>
                        </a:rPr>
                        <a:t>+33,931</a:t>
                      </a:r>
                      <a:endParaRPr lang="en-US" sz="2000" b="0" i="0" u="none" strike="noStrike" dirty="0">
                        <a:solidFill>
                          <a:srgbClr val="00B050"/>
                        </a:solidFill>
                        <a:effectLst/>
                        <a:latin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ctr" fontAlgn="ctr"/>
                      <a:r>
                        <a:rPr lang="en-US" sz="2000" b="0" i="0" u="none" strike="noStrike" dirty="0">
                          <a:solidFill>
                            <a:srgbClr val="00B050"/>
                          </a:solidFill>
                          <a:effectLst/>
                          <a:latin typeface="Calibri" panose="020F0502020204030204" pitchFamily="34" charset="0"/>
                        </a:rPr>
                        <a:t>+108%</a:t>
                      </a:r>
                    </a:p>
                  </a:txBody>
                  <a:tcPr marL="9525" marR="9525" marT="9525" marB="0" anchor="ctr">
                    <a:solidFill>
                      <a:schemeClr val="accent5">
                        <a:lumMod val="40000"/>
                        <a:lumOff val="60000"/>
                      </a:schemeClr>
                    </a:solidFill>
                  </a:tcPr>
                </a:tc>
                <a:extLst>
                  <a:ext uri="{0D108BD9-81ED-4DB2-BD59-A6C34878D82A}">
                    <a16:rowId xmlns:a16="http://schemas.microsoft.com/office/drawing/2014/main" val="3700492498"/>
                  </a:ext>
                </a:extLst>
              </a:tr>
              <a:tr h="487086">
                <a:tc>
                  <a:txBody>
                    <a:bodyPr/>
                    <a:lstStyle/>
                    <a:p>
                      <a:pPr algn="ctr" fontAlgn="ctr"/>
                      <a:r>
                        <a:rPr lang="en-US" sz="2000" b="1" u="none" strike="noStrike" dirty="0">
                          <a:solidFill>
                            <a:schemeClr val="bg1"/>
                          </a:solidFill>
                          <a:effectLst/>
                        </a:rPr>
                        <a:t>Total HCBS</a:t>
                      </a:r>
                      <a:endParaRPr lang="en-US" sz="2000" b="1" i="0" u="none" strike="noStrike" dirty="0">
                        <a:solidFill>
                          <a:schemeClr val="bg1"/>
                        </a:solidFill>
                        <a:effectLst/>
                        <a:latin typeface="Arial" panose="020B0604020202020204" pitchFamily="34" charset="0"/>
                      </a:endParaRPr>
                    </a:p>
                  </a:txBody>
                  <a:tcPr marL="9525" marR="9525" marT="9525" marB="0" anchor="ctr">
                    <a:solidFill>
                      <a:schemeClr val="accent1">
                        <a:lumMod val="75000"/>
                      </a:schemeClr>
                    </a:solidFill>
                  </a:tcPr>
                </a:tc>
                <a:tc>
                  <a:txBody>
                    <a:bodyPr/>
                    <a:lstStyle/>
                    <a:p>
                      <a:pPr algn="ctr" fontAlgn="ctr"/>
                      <a:r>
                        <a:rPr lang="en-US" sz="2000" u="none" strike="noStrike" dirty="0">
                          <a:effectLst/>
                        </a:rPr>
                        <a:t>65,580</a:t>
                      </a:r>
                      <a:endParaRPr lang="en-US" sz="2000" b="0" i="0" u="none" strike="noStrike" dirty="0">
                        <a:solidFill>
                          <a:srgbClr val="000000"/>
                        </a:solidFill>
                        <a:effectLst/>
                        <a:latin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ctr" fontAlgn="ctr"/>
                      <a:r>
                        <a:rPr lang="en-US" sz="2000" u="none" strike="noStrike" dirty="0">
                          <a:effectLst/>
                        </a:rPr>
                        <a:t>92,854</a:t>
                      </a:r>
                      <a:endParaRPr lang="en-US" sz="2000" b="0" i="0" u="none" strike="noStrike" dirty="0">
                        <a:solidFill>
                          <a:srgbClr val="000000"/>
                        </a:solidFill>
                        <a:effectLst/>
                        <a:latin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ctr" fontAlgn="ctr"/>
                      <a:r>
                        <a:rPr lang="en-US" sz="2000" u="none" strike="noStrike" dirty="0">
                          <a:solidFill>
                            <a:srgbClr val="00B050"/>
                          </a:solidFill>
                          <a:effectLst/>
                        </a:rPr>
                        <a:t>+27,274</a:t>
                      </a:r>
                      <a:endParaRPr lang="en-US" sz="2000" b="0" i="0" u="none" strike="noStrike" dirty="0">
                        <a:solidFill>
                          <a:srgbClr val="00B050"/>
                        </a:solidFill>
                        <a:effectLst/>
                        <a:latin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ctr" fontAlgn="ctr"/>
                      <a:r>
                        <a:rPr lang="en-US" sz="2000" u="none" strike="noStrike" dirty="0">
                          <a:solidFill>
                            <a:srgbClr val="00B050"/>
                          </a:solidFill>
                          <a:effectLst/>
                        </a:rPr>
                        <a:t>+142%</a:t>
                      </a:r>
                      <a:endParaRPr lang="en-US" sz="2000" b="0" i="0" u="none" strike="noStrike" dirty="0">
                        <a:solidFill>
                          <a:srgbClr val="00B050"/>
                        </a:solidFill>
                        <a:effectLst/>
                        <a:latin typeface="Calibri" panose="020F0502020204030204" pitchFamily="34" charset="0"/>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2292090318"/>
                  </a:ext>
                </a:extLst>
              </a:tr>
              <a:tr h="487086">
                <a:tc>
                  <a:txBody>
                    <a:bodyPr/>
                    <a:lstStyle/>
                    <a:p>
                      <a:pPr algn="ctr" fontAlgn="ctr"/>
                      <a:r>
                        <a:rPr lang="en-US" sz="2000" b="1" u="none" strike="noStrike" dirty="0">
                          <a:solidFill>
                            <a:schemeClr val="bg1"/>
                          </a:solidFill>
                          <a:effectLst/>
                        </a:rPr>
                        <a:t>Total NF</a:t>
                      </a:r>
                      <a:endParaRPr lang="en-US" sz="2000" b="1" i="0" u="none" strike="noStrike" dirty="0">
                        <a:solidFill>
                          <a:schemeClr val="bg1"/>
                        </a:solidFill>
                        <a:effectLst/>
                        <a:latin typeface="Arial" panose="020B0604020202020204" pitchFamily="34" charset="0"/>
                      </a:endParaRPr>
                    </a:p>
                  </a:txBody>
                  <a:tcPr marL="9525" marR="9525" marT="9525" marB="0" anchor="ctr">
                    <a:solidFill>
                      <a:schemeClr val="accent1">
                        <a:lumMod val="75000"/>
                      </a:schemeClr>
                    </a:solidFill>
                  </a:tcPr>
                </a:tc>
                <a:tc>
                  <a:txBody>
                    <a:bodyPr/>
                    <a:lstStyle/>
                    <a:p>
                      <a:pPr algn="ctr" fontAlgn="ctr"/>
                      <a:r>
                        <a:rPr lang="en-US" sz="2000" u="none" strike="noStrike" dirty="0">
                          <a:effectLst/>
                        </a:rPr>
                        <a:t>84,924</a:t>
                      </a:r>
                      <a:endParaRPr lang="en-US" sz="2000" b="0" i="0" u="none" strike="noStrike" dirty="0">
                        <a:solidFill>
                          <a:srgbClr val="000000"/>
                        </a:solidFill>
                        <a:effectLst/>
                        <a:latin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ctr" fontAlgn="ctr"/>
                      <a:r>
                        <a:rPr lang="en-US" sz="2000" u="none" strike="noStrike" dirty="0">
                          <a:effectLst/>
                        </a:rPr>
                        <a:t>76,173</a:t>
                      </a:r>
                      <a:endParaRPr lang="en-US" sz="2000" b="0" i="0" u="none" strike="noStrike" dirty="0">
                        <a:solidFill>
                          <a:srgbClr val="000000"/>
                        </a:solidFill>
                        <a:effectLst/>
                        <a:latin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ctr" fontAlgn="ctr"/>
                      <a:r>
                        <a:rPr lang="en-US" sz="2000" u="none" strike="noStrike" dirty="0">
                          <a:solidFill>
                            <a:srgbClr val="FF0000"/>
                          </a:solidFill>
                          <a:effectLst/>
                        </a:rPr>
                        <a:t>-8,751</a:t>
                      </a:r>
                      <a:endParaRPr lang="en-US" sz="2000" b="0" i="0" u="none" strike="noStrike" dirty="0">
                        <a:solidFill>
                          <a:srgbClr val="FF0000"/>
                        </a:solidFill>
                        <a:effectLst/>
                        <a:latin typeface="Calibri" panose="020F0502020204030204" pitchFamily="34" charset="0"/>
                      </a:endParaRPr>
                    </a:p>
                  </a:txBody>
                  <a:tcPr marL="9525" marR="9525" marT="9525" marB="0" anchor="ctr">
                    <a:solidFill>
                      <a:schemeClr val="accent5">
                        <a:lumMod val="40000"/>
                        <a:lumOff val="60000"/>
                      </a:schemeClr>
                    </a:solidFill>
                  </a:tcPr>
                </a:tc>
                <a:tc>
                  <a:txBody>
                    <a:bodyPr/>
                    <a:lstStyle/>
                    <a:p>
                      <a:pPr algn="ctr" fontAlgn="ctr"/>
                      <a:r>
                        <a:rPr lang="en-US" sz="2000" u="none" strike="noStrike" dirty="0">
                          <a:solidFill>
                            <a:srgbClr val="FF0000"/>
                          </a:solidFill>
                          <a:effectLst/>
                        </a:rPr>
                        <a:t>-10%</a:t>
                      </a:r>
                      <a:endParaRPr lang="en-US" sz="2000" b="0" i="0" u="none" strike="noStrike" dirty="0">
                        <a:solidFill>
                          <a:srgbClr val="FF0000"/>
                        </a:solidFill>
                        <a:effectLst/>
                        <a:latin typeface="Calibri" panose="020F0502020204030204" pitchFamily="34" charset="0"/>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2970391548"/>
                  </a:ext>
                </a:extLst>
              </a:tr>
            </a:tbl>
          </a:graphicData>
        </a:graphic>
      </p:graphicFrame>
    </p:spTree>
    <p:extLst>
      <p:ext uri="{BB962C8B-B14F-4D97-AF65-F5344CB8AC3E}">
        <p14:creationId xmlns:p14="http://schemas.microsoft.com/office/powerpoint/2010/main" val="168071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Slide Number Placeholder 1"/>
          <p:cNvSpPr>
            <a:spLocks noGrp="1"/>
          </p:cNvSpPr>
          <p:nvPr>
            <p:ph type="sldNum" sz="quarter" idx="12"/>
          </p:nvPr>
        </p:nvSpPr>
        <p:spPr/>
        <p:txBody>
          <a:bodyPr/>
          <a:lstStyle/>
          <a:p>
            <a:fld id="{C85EB908-D14B-4B79-9273-27B0AA618532}" type="slidenum">
              <a:rPr lang="en-US" smtClean="0"/>
              <a:t>6</a:t>
            </a:fld>
            <a:endParaRPr lang="en-US" dirty="0"/>
          </a:p>
        </p:txBody>
      </p:sp>
      <p:pic>
        <p:nvPicPr>
          <p:cNvPr id="4" name="Picture 3">
            <a:extLst>
              <a:ext uri="{FF2B5EF4-FFF2-40B4-BE49-F238E27FC236}">
                <a16:creationId xmlns:a16="http://schemas.microsoft.com/office/drawing/2014/main" id="{FE5173A7-2352-4D7F-8A11-A32E39D32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525" y="319088"/>
            <a:ext cx="9705975" cy="5386816"/>
          </a:xfrm>
          <a:prstGeom prst="rect">
            <a:avLst/>
          </a:prstGeom>
        </p:spPr>
      </p:pic>
    </p:spTree>
    <p:extLst>
      <p:ext uri="{BB962C8B-B14F-4D97-AF65-F5344CB8AC3E}">
        <p14:creationId xmlns:p14="http://schemas.microsoft.com/office/powerpoint/2010/main" val="131679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Slide Number Placeholder 1"/>
          <p:cNvSpPr>
            <a:spLocks noGrp="1"/>
          </p:cNvSpPr>
          <p:nvPr>
            <p:ph type="sldNum" sz="quarter" idx="12"/>
          </p:nvPr>
        </p:nvSpPr>
        <p:spPr/>
        <p:txBody>
          <a:bodyPr/>
          <a:lstStyle/>
          <a:p>
            <a:fld id="{C85EB908-D14B-4B79-9273-27B0AA618532}" type="slidenum">
              <a:rPr lang="en-US" smtClean="0"/>
              <a:t>7</a:t>
            </a:fld>
            <a:endParaRPr lang="en-US" dirty="0"/>
          </a:p>
        </p:txBody>
      </p:sp>
      <p:pic>
        <p:nvPicPr>
          <p:cNvPr id="1026" name="Picture 2" descr="CHC Regions Map ">
            <a:extLst>
              <a:ext uri="{FF2B5EF4-FFF2-40B4-BE49-F238E27FC236}">
                <a16:creationId xmlns:a16="http://schemas.microsoft.com/office/drawing/2014/main" id="{C12A9264-7F83-4B29-AA67-8AA20D0FD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201" y="-434385"/>
            <a:ext cx="9596656" cy="741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8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474836" y="3845063"/>
            <a:ext cx="3373403" cy="2040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34" name="Rectangle 33"/>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aphicFrame>
        <p:nvGraphicFramePr>
          <p:cNvPr id="4" name="Chart 3"/>
          <p:cNvGraphicFramePr/>
          <p:nvPr>
            <p:extLst>
              <p:ext uri="{D42A27DB-BD31-4B8C-83A1-F6EECF244321}">
                <p14:modId xmlns:p14="http://schemas.microsoft.com/office/powerpoint/2010/main" val="3951060458"/>
              </p:ext>
            </p:extLst>
          </p:nvPr>
        </p:nvGraphicFramePr>
        <p:xfrm>
          <a:off x="412889" y="430173"/>
          <a:ext cx="11372849" cy="6125937"/>
        </p:xfrm>
        <a:graphic>
          <a:graphicData uri="http://schemas.openxmlformats.org/drawingml/2006/chart">
            <c:chart xmlns:c="http://schemas.openxmlformats.org/drawingml/2006/chart" xmlns:r="http://schemas.openxmlformats.org/officeDocument/2006/relationships" r:id="rId3"/>
          </a:graphicData>
        </a:graphic>
      </p:graphicFrame>
      <p:sp>
        <p:nvSpPr>
          <p:cNvPr id="18" name="Content Placeholder 2"/>
          <p:cNvSpPr>
            <a:spLocks noGrp="1"/>
          </p:cNvSpPr>
          <p:nvPr>
            <p:ph sz="quarter" idx="4294967295"/>
          </p:nvPr>
        </p:nvSpPr>
        <p:spPr>
          <a:xfrm>
            <a:off x="3786291" y="2451105"/>
            <a:ext cx="4347777" cy="1171576"/>
          </a:xfrm>
          <a:prstGeom prst="rect">
            <a:avLst/>
          </a:prstGeom>
        </p:spPr>
        <p:txBody>
          <a:bodyPr>
            <a:noAutofit/>
          </a:bodyPr>
          <a:lstStyle/>
          <a:p>
            <a:pPr marL="0" indent="0" algn="ctr">
              <a:lnSpc>
                <a:spcPts val="4000"/>
              </a:lnSpc>
              <a:buNone/>
            </a:pPr>
            <a:r>
              <a:rPr lang="en-US" sz="6600" b="1" spc="-300" dirty="0">
                <a:solidFill>
                  <a:schemeClr val="tx1">
                    <a:lumMod val="95000"/>
                    <a:lumOff val="5000"/>
                  </a:schemeClr>
                </a:solidFill>
                <a:latin typeface="Arial Black" panose="020B0A04020102020204" pitchFamily="34" charset="0"/>
              </a:rPr>
              <a:t>143,004</a:t>
            </a:r>
          </a:p>
          <a:p>
            <a:pPr marL="0" indent="0" algn="ctr">
              <a:lnSpc>
                <a:spcPts val="2500"/>
              </a:lnSpc>
              <a:buNone/>
            </a:pPr>
            <a:r>
              <a:rPr lang="en-US" sz="2400" b="1" dirty="0">
                <a:solidFill>
                  <a:srgbClr val="002060"/>
                </a:solidFill>
                <a:latin typeface="Arial Black" panose="020B0A04020102020204" pitchFamily="34" charset="0"/>
              </a:rPr>
              <a:t>CHC POPULATION</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sp>
        <p:nvSpPr>
          <p:cNvPr id="17" name="Content Placeholder 2"/>
          <p:cNvSpPr>
            <a:spLocks noGrp="1"/>
          </p:cNvSpPr>
          <p:nvPr>
            <p:ph sz="quarter" idx="4294967295"/>
          </p:nvPr>
        </p:nvSpPr>
        <p:spPr>
          <a:xfrm>
            <a:off x="3925423" y="4065095"/>
            <a:ext cx="4347777" cy="1171576"/>
          </a:xfrm>
          <a:prstGeom prst="rect">
            <a:avLst/>
          </a:prstGeom>
        </p:spPr>
        <p:txBody>
          <a:bodyPr>
            <a:noAutofit/>
          </a:bodyPr>
          <a:lstStyle/>
          <a:p>
            <a:pPr marL="0" indent="0" algn="ctr">
              <a:lnSpc>
                <a:spcPts val="4000"/>
              </a:lnSpc>
              <a:buNone/>
            </a:pPr>
            <a:r>
              <a:rPr lang="en-US" sz="6000" b="1" spc="-150" dirty="0">
                <a:solidFill>
                  <a:schemeClr val="tx1">
                    <a:lumMod val="95000"/>
                    <a:lumOff val="5000"/>
                  </a:schemeClr>
                </a:solidFill>
                <a:latin typeface="Arial Black" panose="020B0A04020102020204" pitchFamily="34" charset="0"/>
              </a:rPr>
              <a:t>96</a:t>
            </a:r>
            <a:r>
              <a:rPr lang="en-US" sz="4800" b="1" spc="-300" dirty="0">
                <a:solidFill>
                  <a:schemeClr val="tx1">
                    <a:lumMod val="95000"/>
                    <a:lumOff val="5000"/>
                  </a:schemeClr>
                </a:solidFill>
                <a:latin typeface="Arial Black" panose="020B0A04020102020204" pitchFamily="34" charset="0"/>
              </a:rPr>
              <a:t>%</a:t>
            </a:r>
          </a:p>
          <a:p>
            <a:pPr marL="0" indent="0" algn="ctr">
              <a:lnSpc>
                <a:spcPts val="2500"/>
              </a:lnSpc>
              <a:buNone/>
            </a:pPr>
            <a:r>
              <a:rPr lang="en-US" sz="2000" b="1" dirty="0">
                <a:solidFill>
                  <a:srgbClr val="002060"/>
                </a:solidFill>
                <a:latin typeface="Arial Black" panose="020B0A04020102020204" pitchFamily="34" charset="0"/>
              </a:rPr>
              <a:t>DUAL-ELIGIBLE</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cxnSp>
        <p:nvCxnSpPr>
          <p:cNvPr id="6" name="Straight Connector 5"/>
          <p:cNvCxnSpPr/>
          <p:nvPr/>
        </p:nvCxnSpPr>
        <p:spPr>
          <a:xfrm>
            <a:off x="4469363" y="3647941"/>
            <a:ext cx="305111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6262" y="2323591"/>
            <a:ext cx="2406935" cy="1169551"/>
          </a:xfrm>
          <a:prstGeom prst="rect">
            <a:avLst/>
          </a:prstGeom>
          <a:noFill/>
        </p:spPr>
        <p:txBody>
          <a:bodyPr wrap="square" rtlCol="0">
            <a:spAutoFit/>
          </a:bodyPr>
          <a:lstStyle/>
          <a:p>
            <a:r>
              <a:rPr lang="en-US" sz="2400" dirty="0">
                <a:solidFill>
                  <a:schemeClr val="accent5">
                    <a:lumMod val="75000"/>
                  </a:schemeClr>
                </a:solidFill>
                <a:latin typeface="Arial Black" panose="020B0A04020102020204" pitchFamily="34" charset="0"/>
              </a:rPr>
              <a:t>70%</a:t>
            </a:r>
          </a:p>
          <a:p>
            <a:r>
              <a:rPr lang="en-US" sz="2800" dirty="0">
                <a:latin typeface="Arial Black" panose="020B0A04020102020204" pitchFamily="34" charset="0"/>
              </a:rPr>
              <a:t>99,887</a:t>
            </a:r>
          </a:p>
          <a:p>
            <a:r>
              <a:rPr lang="en-US" dirty="0">
                <a:latin typeface="+mj-lt"/>
              </a:rPr>
              <a:t>NFI Duals</a:t>
            </a:r>
          </a:p>
        </p:txBody>
      </p:sp>
      <p:sp>
        <p:nvSpPr>
          <p:cNvPr id="21" name="TextBox 20"/>
          <p:cNvSpPr txBox="1"/>
          <p:nvPr/>
        </p:nvSpPr>
        <p:spPr>
          <a:xfrm>
            <a:off x="9203353" y="650296"/>
            <a:ext cx="1838649" cy="1446550"/>
          </a:xfrm>
          <a:prstGeom prst="rect">
            <a:avLst/>
          </a:prstGeom>
          <a:noFill/>
        </p:spPr>
        <p:txBody>
          <a:bodyPr wrap="square" rtlCol="0">
            <a:spAutoFit/>
          </a:bodyPr>
          <a:lstStyle/>
          <a:p>
            <a:pPr algn="r"/>
            <a:r>
              <a:rPr lang="en-US" sz="2400" dirty="0">
                <a:solidFill>
                  <a:srgbClr val="B4C7E7"/>
                </a:solidFill>
                <a:latin typeface="Arial Black" panose="020B0A04020102020204" pitchFamily="34" charset="0"/>
              </a:rPr>
              <a:t>16%</a:t>
            </a:r>
          </a:p>
          <a:p>
            <a:pPr algn="r"/>
            <a:r>
              <a:rPr lang="en-US" sz="2800" dirty="0">
                <a:latin typeface="Arial Black" panose="020B0A04020102020204" pitchFamily="34" charset="0"/>
              </a:rPr>
              <a:t>23,323</a:t>
            </a:r>
          </a:p>
          <a:p>
            <a:pPr algn="r"/>
            <a:r>
              <a:rPr lang="en-US" dirty="0">
                <a:latin typeface="+mj-lt"/>
              </a:rPr>
              <a:t>Duals in Nursing Facilities</a:t>
            </a:r>
          </a:p>
        </p:txBody>
      </p:sp>
      <p:sp>
        <p:nvSpPr>
          <p:cNvPr id="22" name="TextBox 21"/>
          <p:cNvSpPr txBox="1"/>
          <p:nvPr/>
        </p:nvSpPr>
        <p:spPr>
          <a:xfrm>
            <a:off x="878356" y="764796"/>
            <a:ext cx="1838649" cy="1169551"/>
          </a:xfrm>
          <a:prstGeom prst="rect">
            <a:avLst/>
          </a:prstGeom>
          <a:noFill/>
        </p:spPr>
        <p:txBody>
          <a:bodyPr wrap="square" rtlCol="0">
            <a:spAutoFit/>
          </a:bodyPr>
          <a:lstStyle/>
          <a:p>
            <a:r>
              <a:rPr lang="en-US" sz="2400" dirty="0">
                <a:solidFill>
                  <a:srgbClr val="5B9BD5"/>
                </a:solidFill>
                <a:latin typeface="Arial Black" panose="020B0A04020102020204" pitchFamily="34" charset="0"/>
              </a:rPr>
              <a:t>10%</a:t>
            </a:r>
          </a:p>
          <a:p>
            <a:r>
              <a:rPr lang="en-US" sz="2800" dirty="0">
                <a:latin typeface="Arial Black" panose="020B0A04020102020204" pitchFamily="34" charset="0"/>
              </a:rPr>
              <a:t>14,609</a:t>
            </a:r>
          </a:p>
          <a:p>
            <a:r>
              <a:rPr lang="en-US" dirty="0">
                <a:latin typeface="+mj-lt"/>
              </a:rPr>
              <a:t>Duals in Waivers</a:t>
            </a:r>
          </a:p>
        </p:txBody>
      </p:sp>
      <p:sp>
        <p:nvSpPr>
          <p:cNvPr id="23" name="TextBox 22"/>
          <p:cNvSpPr txBox="1"/>
          <p:nvPr/>
        </p:nvSpPr>
        <p:spPr>
          <a:xfrm>
            <a:off x="9203353" y="2619673"/>
            <a:ext cx="1838649" cy="1446550"/>
          </a:xfrm>
          <a:prstGeom prst="rect">
            <a:avLst/>
          </a:prstGeom>
          <a:noFill/>
        </p:spPr>
        <p:txBody>
          <a:bodyPr wrap="square" rtlCol="0">
            <a:spAutoFit/>
          </a:bodyPr>
          <a:lstStyle/>
          <a:p>
            <a:pPr algn="r"/>
            <a:r>
              <a:rPr lang="en-US" sz="2400" dirty="0">
                <a:solidFill>
                  <a:srgbClr val="ED7D31"/>
                </a:solidFill>
                <a:latin typeface="Arial Black" panose="020B0A04020102020204" pitchFamily="34" charset="0"/>
              </a:rPr>
              <a:t>3%</a:t>
            </a:r>
          </a:p>
          <a:p>
            <a:pPr algn="r"/>
            <a:r>
              <a:rPr lang="en-US" sz="2800" dirty="0">
                <a:latin typeface="Arial Black" panose="020B0A04020102020204" pitchFamily="34" charset="0"/>
              </a:rPr>
              <a:t>4,089</a:t>
            </a:r>
          </a:p>
          <a:p>
            <a:pPr algn="r"/>
            <a:r>
              <a:rPr lang="en-US" dirty="0">
                <a:latin typeface="+mj-lt"/>
              </a:rPr>
              <a:t>Non-duals in Waivers</a:t>
            </a:r>
          </a:p>
        </p:txBody>
      </p:sp>
      <p:sp>
        <p:nvSpPr>
          <p:cNvPr id="24" name="TextBox 23"/>
          <p:cNvSpPr txBox="1"/>
          <p:nvPr/>
        </p:nvSpPr>
        <p:spPr>
          <a:xfrm>
            <a:off x="9203352" y="4485079"/>
            <a:ext cx="1838649" cy="1446550"/>
          </a:xfrm>
          <a:prstGeom prst="rect">
            <a:avLst/>
          </a:prstGeom>
          <a:noFill/>
        </p:spPr>
        <p:txBody>
          <a:bodyPr wrap="square" rtlCol="0">
            <a:spAutoFit/>
          </a:bodyPr>
          <a:lstStyle/>
          <a:p>
            <a:pPr algn="r"/>
            <a:r>
              <a:rPr lang="en-US" sz="2400" dirty="0">
                <a:solidFill>
                  <a:srgbClr val="F4B183"/>
                </a:solidFill>
                <a:latin typeface="Arial Black" panose="020B0A04020102020204" pitchFamily="34" charset="0"/>
              </a:rPr>
              <a:t>1%</a:t>
            </a:r>
          </a:p>
          <a:p>
            <a:pPr algn="r"/>
            <a:r>
              <a:rPr lang="en-US" sz="2800" dirty="0">
                <a:latin typeface="Arial Black" panose="020B0A04020102020204" pitchFamily="34" charset="0"/>
              </a:rPr>
              <a:t>1,096</a:t>
            </a:r>
          </a:p>
          <a:p>
            <a:pPr algn="r"/>
            <a:r>
              <a:rPr lang="en-US" dirty="0">
                <a:latin typeface="+mj-lt"/>
              </a:rPr>
              <a:t>Non-duals in Nursing Facilities</a:t>
            </a:r>
          </a:p>
        </p:txBody>
      </p:sp>
      <p:cxnSp>
        <p:nvCxnSpPr>
          <p:cNvPr id="9" name="Elbow Connector 8"/>
          <p:cNvCxnSpPr/>
          <p:nvPr/>
        </p:nvCxnSpPr>
        <p:spPr>
          <a:xfrm flipV="1">
            <a:off x="2400300" y="719439"/>
            <a:ext cx="4078877" cy="592837"/>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79177" y="719439"/>
            <a:ext cx="0" cy="22598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flipV="1">
            <a:off x="8273200" y="1262583"/>
            <a:ext cx="1195047" cy="995192"/>
          </a:xfrm>
          <a:prstGeom prst="bentConnector3">
            <a:avLst>
              <a:gd name="adj1" fmla="val 50758"/>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p:cNvCxnSpPr>
          <p:nvPr/>
        </p:nvCxnSpPr>
        <p:spPr>
          <a:xfrm rot="10800000" flipV="1">
            <a:off x="8490859" y="3276600"/>
            <a:ext cx="1159240" cy="48564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rot="10800000">
            <a:off x="8490857" y="4153990"/>
            <a:ext cx="1159242" cy="95256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2000250" y="2903171"/>
            <a:ext cx="160605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Content Placeholder 2"/>
          <p:cNvSpPr>
            <a:spLocks noGrp="1"/>
          </p:cNvSpPr>
          <p:nvPr>
            <p:ph sz="quarter" idx="4294967295"/>
          </p:nvPr>
        </p:nvSpPr>
        <p:spPr>
          <a:xfrm>
            <a:off x="579603" y="4060422"/>
            <a:ext cx="3026705" cy="1688333"/>
          </a:xfrm>
          <a:prstGeom prst="rect">
            <a:avLst/>
          </a:prstGeom>
        </p:spPr>
        <p:txBody>
          <a:bodyPr>
            <a:noAutofit/>
          </a:bodyPr>
          <a:lstStyle/>
          <a:p>
            <a:pPr marL="0" indent="0">
              <a:lnSpc>
                <a:spcPts val="4000"/>
              </a:lnSpc>
              <a:buNone/>
            </a:pPr>
            <a:r>
              <a:rPr lang="en-US" sz="3600" b="1" spc="-300" dirty="0">
                <a:solidFill>
                  <a:schemeClr val="tx1">
                    <a:lumMod val="95000"/>
                    <a:lumOff val="5000"/>
                  </a:schemeClr>
                </a:solidFill>
                <a:latin typeface="Arial Black" panose="020B0A04020102020204" pitchFamily="34" charset="0"/>
              </a:rPr>
              <a:t>13%</a:t>
            </a:r>
          </a:p>
          <a:p>
            <a:pPr marL="0" indent="0">
              <a:lnSpc>
                <a:spcPts val="2000"/>
              </a:lnSpc>
              <a:spcBef>
                <a:spcPts val="0"/>
              </a:spcBef>
              <a:buNone/>
            </a:pPr>
            <a:r>
              <a:rPr lang="en-US" sz="1600" b="1" dirty="0">
                <a:solidFill>
                  <a:srgbClr val="002060"/>
                </a:solidFill>
                <a:latin typeface="Arial Black" panose="020B0A04020102020204" pitchFamily="34" charset="0"/>
              </a:rPr>
              <a:t>IN WAIVERS</a:t>
            </a:r>
          </a:p>
          <a:p>
            <a:pPr marL="0" indent="0">
              <a:lnSpc>
                <a:spcPts val="2000"/>
              </a:lnSpc>
              <a:spcBef>
                <a:spcPts val="0"/>
              </a:spcBef>
              <a:buNone/>
            </a:pPr>
            <a:endParaRPr lang="en-US" sz="1600" b="1" spc="-150" dirty="0">
              <a:solidFill>
                <a:srgbClr val="002060"/>
              </a:solidFill>
              <a:latin typeface="Arial Black" panose="020B0A04020102020204" pitchFamily="34" charset="0"/>
            </a:endParaRPr>
          </a:p>
          <a:p>
            <a:pPr marL="0" indent="0">
              <a:lnSpc>
                <a:spcPts val="2000"/>
              </a:lnSpc>
              <a:spcBef>
                <a:spcPts val="0"/>
              </a:spcBef>
              <a:buNone/>
            </a:pPr>
            <a:r>
              <a:rPr lang="en-US" sz="3600" b="1" spc="-300" dirty="0">
                <a:solidFill>
                  <a:schemeClr val="tx1">
                    <a:lumMod val="95000"/>
                    <a:lumOff val="5000"/>
                  </a:schemeClr>
                </a:solidFill>
                <a:latin typeface="Arial Black" panose="020B0A04020102020204" pitchFamily="34" charset="0"/>
              </a:rPr>
              <a:t>17%</a:t>
            </a:r>
          </a:p>
          <a:p>
            <a:pPr marL="0" indent="0">
              <a:lnSpc>
                <a:spcPts val="2000"/>
              </a:lnSpc>
              <a:spcBef>
                <a:spcPts val="0"/>
              </a:spcBef>
              <a:buNone/>
            </a:pPr>
            <a:r>
              <a:rPr lang="en-US" sz="1600" b="1" dirty="0">
                <a:solidFill>
                  <a:srgbClr val="002060"/>
                </a:solidFill>
                <a:latin typeface="Arial Black" panose="020B0A04020102020204" pitchFamily="34" charset="0"/>
              </a:rPr>
              <a:t>IN NURSING FACILITIES</a:t>
            </a:r>
          </a:p>
          <a:p>
            <a:pPr marL="0" indent="0">
              <a:lnSpc>
                <a:spcPts val="4000"/>
              </a:lnSpc>
              <a:buNone/>
            </a:pPr>
            <a:endParaRPr lang="en-US" sz="1800" b="1" dirty="0">
              <a:solidFill>
                <a:schemeClr val="bg1">
                  <a:lumMod val="50000"/>
                </a:schemeClr>
              </a:solidFill>
              <a:latin typeface="Arial Black" panose="020B0A04020102020204" pitchFamily="34" charset="0"/>
            </a:endParaRPr>
          </a:p>
        </p:txBody>
      </p:sp>
      <p:sp>
        <p:nvSpPr>
          <p:cNvPr id="67" name="Rectangle 66"/>
          <p:cNvSpPr/>
          <p:nvPr/>
        </p:nvSpPr>
        <p:spPr>
          <a:xfrm>
            <a:off x="412888" y="3863112"/>
            <a:ext cx="61948" cy="202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C85EB908-D14B-4B79-9273-27B0AA618532}" type="slidenum">
              <a:rPr lang="en-US" smtClean="0"/>
              <a:t>8</a:t>
            </a:fld>
            <a:endParaRPr lang="en-US" dirty="0"/>
          </a:p>
        </p:txBody>
      </p:sp>
      <p:sp>
        <p:nvSpPr>
          <p:cNvPr id="8" name="Rectangle 7"/>
          <p:cNvSpPr/>
          <p:nvPr/>
        </p:nvSpPr>
        <p:spPr>
          <a:xfrm>
            <a:off x="474836" y="189662"/>
            <a:ext cx="6377643" cy="553998"/>
          </a:xfrm>
          <a:prstGeom prst="rect">
            <a:avLst/>
          </a:prstGeom>
        </p:spPr>
        <p:txBody>
          <a:bodyPr wrap="none">
            <a:spAutoFit/>
          </a:bodyPr>
          <a:lstStyle/>
          <a:p>
            <a:pPr>
              <a:lnSpc>
                <a:spcPts val="3600"/>
              </a:lnSpc>
            </a:pPr>
            <a:r>
              <a:rPr lang="en-US" sz="3200" b="1" dirty="0">
                <a:solidFill>
                  <a:srgbClr val="002060"/>
                </a:solidFill>
                <a:latin typeface="Arial Black" panose="020B0A04020102020204" pitchFamily="34" charset="0"/>
              </a:rPr>
              <a:t>CHC PHASE 3 POPULATION</a:t>
            </a:r>
          </a:p>
        </p:txBody>
      </p:sp>
    </p:spTree>
    <p:extLst>
      <p:ext uri="{BB962C8B-B14F-4D97-AF65-F5344CB8AC3E}">
        <p14:creationId xmlns:p14="http://schemas.microsoft.com/office/powerpoint/2010/main" val="16695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440163584"/>
              </p:ext>
            </p:extLst>
          </p:nvPr>
        </p:nvGraphicFramePr>
        <p:xfrm>
          <a:off x="1809758" y="782404"/>
          <a:ext cx="10718930" cy="5773706"/>
        </p:xfrm>
        <a:graphic>
          <a:graphicData uri="http://schemas.openxmlformats.org/drawingml/2006/chart">
            <c:chart xmlns:c="http://schemas.openxmlformats.org/drawingml/2006/chart" xmlns:r="http://schemas.openxmlformats.org/officeDocument/2006/relationships" r:id="rId2"/>
          </a:graphicData>
        </a:graphic>
      </p:graphicFrame>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34" name="Rectangle 33"/>
          <p:cNvSpPr/>
          <p:nvPr/>
        </p:nvSpPr>
        <p:spPr>
          <a:xfrm>
            <a:off x="2400300" y="6573065"/>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Content Placeholder 2"/>
          <p:cNvSpPr>
            <a:spLocks noGrp="1"/>
          </p:cNvSpPr>
          <p:nvPr>
            <p:ph sz="quarter" idx="4294967295"/>
          </p:nvPr>
        </p:nvSpPr>
        <p:spPr>
          <a:xfrm>
            <a:off x="4834045" y="3055570"/>
            <a:ext cx="4347777" cy="719513"/>
          </a:xfrm>
          <a:prstGeom prst="rect">
            <a:avLst/>
          </a:prstGeom>
        </p:spPr>
        <p:txBody>
          <a:bodyPr>
            <a:noAutofit/>
          </a:bodyPr>
          <a:lstStyle/>
          <a:p>
            <a:pPr marL="0" indent="0" algn="ctr">
              <a:lnSpc>
                <a:spcPts val="4000"/>
              </a:lnSpc>
              <a:buNone/>
            </a:pPr>
            <a:r>
              <a:rPr lang="en-US" sz="6600" b="1" spc="-300" dirty="0">
                <a:solidFill>
                  <a:schemeClr val="tx1">
                    <a:lumMod val="95000"/>
                    <a:lumOff val="5000"/>
                  </a:schemeClr>
                </a:solidFill>
                <a:latin typeface="Arial Black" panose="020B0A04020102020204" pitchFamily="34" charset="0"/>
              </a:rPr>
              <a:t>66,044</a:t>
            </a:r>
          </a:p>
          <a:p>
            <a:pPr marL="0" indent="0" algn="ctr">
              <a:lnSpc>
                <a:spcPts val="2500"/>
              </a:lnSpc>
              <a:buNone/>
            </a:pPr>
            <a:r>
              <a:rPr lang="en-US" sz="2400" b="1" dirty="0">
                <a:solidFill>
                  <a:srgbClr val="002060"/>
                </a:solidFill>
                <a:latin typeface="Arial Black" panose="020B0A04020102020204" pitchFamily="34" charset="0"/>
              </a:rPr>
              <a:t> CHC POPULATION</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sp>
        <p:nvSpPr>
          <p:cNvPr id="7" name="TextBox 6"/>
          <p:cNvSpPr txBox="1"/>
          <p:nvPr/>
        </p:nvSpPr>
        <p:spPr>
          <a:xfrm>
            <a:off x="2437429" y="2217293"/>
            <a:ext cx="1732930" cy="1169551"/>
          </a:xfrm>
          <a:prstGeom prst="rect">
            <a:avLst/>
          </a:prstGeom>
          <a:noFill/>
        </p:spPr>
        <p:txBody>
          <a:bodyPr wrap="square" rtlCol="0">
            <a:spAutoFit/>
          </a:bodyPr>
          <a:lstStyle/>
          <a:p>
            <a:r>
              <a:rPr lang="en-US" sz="2400" dirty="0">
                <a:solidFill>
                  <a:srgbClr val="B4C7E7"/>
                </a:solidFill>
                <a:latin typeface="Arial Black" panose="020B0A04020102020204" pitchFamily="34" charset="0"/>
              </a:rPr>
              <a:t>70%</a:t>
            </a:r>
          </a:p>
          <a:p>
            <a:r>
              <a:rPr lang="en-US" sz="2800" dirty="0">
                <a:latin typeface="Arial Black" panose="020B0A04020102020204" pitchFamily="34" charset="0"/>
              </a:rPr>
              <a:t>46,411</a:t>
            </a:r>
          </a:p>
          <a:p>
            <a:r>
              <a:rPr lang="en-US" dirty="0">
                <a:latin typeface="+mj-lt"/>
              </a:rPr>
              <a:t>NFI Duals</a:t>
            </a:r>
          </a:p>
        </p:txBody>
      </p:sp>
      <p:sp>
        <p:nvSpPr>
          <p:cNvPr id="21" name="TextBox 20"/>
          <p:cNvSpPr txBox="1"/>
          <p:nvPr/>
        </p:nvSpPr>
        <p:spPr>
          <a:xfrm>
            <a:off x="10052022" y="440449"/>
            <a:ext cx="1732930" cy="1723549"/>
          </a:xfrm>
          <a:prstGeom prst="rect">
            <a:avLst/>
          </a:prstGeom>
          <a:noFill/>
        </p:spPr>
        <p:txBody>
          <a:bodyPr wrap="square" rtlCol="0">
            <a:spAutoFit/>
          </a:bodyPr>
          <a:lstStyle/>
          <a:p>
            <a:pPr algn="r"/>
            <a:r>
              <a:rPr lang="en-US" sz="2400" dirty="0">
                <a:solidFill>
                  <a:srgbClr val="4C84B6"/>
                </a:solidFill>
                <a:latin typeface="Arial Black" panose="020B0A04020102020204" pitchFamily="34" charset="0"/>
              </a:rPr>
              <a:t>16%</a:t>
            </a:r>
          </a:p>
          <a:p>
            <a:pPr algn="r"/>
            <a:r>
              <a:rPr lang="en-US" sz="2800" dirty="0">
                <a:latin typeface="Arial Black" panose="020B0A04020102020204" pitchFamily="34" charset="0"/>
              </a:rPr>
              <a:t>10,861</a:t>
            </a:r>
          </a:p>
          <a:p>
            <a:pPr algn="r"/>
            <a:r>
              <a:rPr lang="en-US" dirty="0"/>
              <a:t>Duals in Nursing Facilities</a:t>
            </a:r>
          </a:p>
          <a:p>
            <a:pPr algn="r"/>
            <a:endParaRPr lang="en-US" dirty="0">
              <a:latin typeface="+mj-lt"/>
            </a:endParaRPr>
          </a:p>
        </p:txBody>
      </p:sp>
      <p:sp>
        <p:nvSpPr>
          <p:cNvPr id="22" name="TextBox 21"/>
          <p:cNvSpPr txBox="1"/>
          <p:nvPr/>
        </p:nvSpPr>
        <p:spPr>
          <a:xfrm>
            <a:off x="3384375" y="832043"/>
            <a:ext cx="1732930" cy="1169551"/>
          </a:xfrm>
          <a:prstGeom prst="rect">
            <a:avLst/>
          </a:prstGeom>
          <a:noFill/>
        </p:spPr>
        <p:txBody>
          <a:bodyPr wrap="square" rtlCol="0">
            <a:spAutoFit/>
          </a:bodyPr>
          <a:lstStyle/>
          <a:p>
            <a:r>
              <a:rPr lang="en-US" sz="2400" dirty="0">
                <a:solidFill>
                  <a:srgbClr val="41719C"/>
                </a:solidFill>
                <a:latin typeface="Arial Black" panose="020B0A04020102020204" pitchFamily="34" charset="0"/>
              </a:rPr>
              <a:t>10%</a:t>
            </a:r>
          </a:p>
          <a:p>
            <a:r>
              <a:rPr lang="en-US" sz="2800" dirty="0">
                <a:latin typeface="Arial Black" panose="020B0A04020102020204" pitchFamily="34" charset="0"/>
              </a:rPr>
              <a:t>6,269</a:t>
            </a:r>
          </a:p>
          <a:p>
            <a:r>
              <a:rPr lang="en-US" dirty="0"/>
              <a:t>Duals in Waivers</a:t>
            </a:r>
          </a:p>
        </p:txBody>
      </p:sp>
      <p:sp>
        <p:nvSpPr>
          <p:cNvPr id="23" name="TextBox 22"/>
          <p:cNvSpPr txBox="1"/>
          <p:nvPr/>
        </p:nvSpPr>
        <p:spPr>
          <a:xfrm>
            <a:off x="10052022" y="2465247"/>
            <a:ext cx="1732930" cy="1446550"/>
          </a:xfrm>
          <a:prstGeom prst="rect">
            <a:avLst/>
          </a:prstGeom>
          <a:noFill/>
        </p:spPr>
        <p:txBody>
          <a:bodyPr wrap="square" rtlCol="0">
            <a:spAutoFit/>
          </a:bodyPr>
          <a:lstStyle/>
          <a:p>
            <a:pPr algn="r"/>
            <a:r>
              <a:rPr lang="en-US" sz="2400" dirty="0">
                <a:solidFill>
                  <a:srgbClr val="5694CB"/>
                </a:solidFill>
                <a:latin typeface="Arial Black" panose="020B0A04020102020204" pitchFamily="34" charset="0"/>
              </a:rPr>
              <a:t>3%</a:t>
            </a:r>
          </a:p>
          <a:p>
            <a:pPr algn="r"/>
            <a:r>
              <a:rPr lang="en-US" sz="2800" dirty="0">
                <a:latin typeface="Arial Black" panose="020B0A04020102020204" pitchFamily="34" charset="0"/>
              </a:rPr>
              <a:t>1,996</a:t>
            </a:r>
          </a:p>
          <a:p>
            <a:pPr algn="r"/>
            <a:r>
              <a:rPr lang="en-US" dirty="0"/>
              <a:t>Non-duals in Waivers</a:t>
            </a:r>
          </a:p>
        </p:txBody>
      </p:sp>
      <p:sp>
        <p:nvSpPr>
          <p:cNvPr id="24" name="TextBox 23"/>
          <p:cNvSpPr txBox="1"/>
          <p:nvPr/>
        </p:nvSpPr>
        <p:spPr>
          <a:xfrm>
            <a:off x="10052021" y="4568253"/>
            <a:ext cx="1732930" cy="1446550"/>
          </a:xfrm>
          <a:prstGeom prst="rect">
            <a:avLst/>
          </a:prstGeom>
          <a:noFill/>
        </p:spPr>
        <p:txBody>
          <a:bodyPr wrap="square" rtlCol="0">
            <a:spAutoFit/>
          </a:bodyPr>
          <a:lstStyle/>
          <a:p>
            <a:pPr algn="r"/>
            <a:r>
              <a:rPr lang="en-US" sz="2400" dirty="0">
                <a:solidFill>
                  <a:srgbClr val="7AA9DA"/>
                </a:solidFill>
                <a:latin typeface="Arial Black" panose="020B0A04020102020204" pitchFamily="34" charset="0"/>
              </a:rPr>
              <a:t>1%</a:t>
            </a:r>
          </a:p>
          <a:p>
            <a:pPr algn="r"/>
            <a:r>
              <a:rPr lang="en-US" sz="2800" dirty="0">
                <a:latin typeface="Arial Black" panose="020B0A04020102020204" pitchFamily="34" charset="0"/>
              </a:rPr>
              <a:t>507</a:t>
            </a:r>
          </a:p>
          <a:p>
            <a:pPr algn="r"/>
            <a:r>
              <a:rPr lang="en-US" dirty="0">
                <a:latin typeface="+mj-lt"/>
              </a:rPr>
              <a:t>Non-Duals in Nursing Facilities</a:t>
            </a:r>
          </a:p>
        </p:txBody>
      </p:sp>
      <p:cxnSp>
        <p:nvCxnSpPr>
          <p:cNvPr id="9" name="Elbow Connector 8"/>
          <p:cNvCxnSpPr>
            <a:cxnSpLocks/>
          </p:cNvCxnSpPr>
          <p:nvPr/>
        </p:nvCxnSpPr>
        <p:spPr>
          <a:xfrm flipV="1">
            <a:off x="4639112" y="832043"/>
            <a:ext cx="2709644" cy="602474"/>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7348756" y="832043"/>
            <a:ext cx="0" cy="36758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cxnSpLocks/>
          </p:cNvCxnSpPr>
          <p:nvPr/>
        </p:nvCxnSpPr>
        <p:spPr>
          <a:xfrm flipV="1">
            <a:off x="8951053" y="1036600"/>
            <a:ext cx="1329020" cy="1052259"/>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p:cNvCxnSpPr>
          <p:nvPr/>
        </p:nvCxnSpPr>
        <p:spPr>
          <a:xfrm rot="10800000" flipV="1">
            <a:off x="9446005" y="3103417"/>
            <a:ext cx="1057883" cy="80838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cxnSpLocks/>
          </p:cNvCxnSpPr>
          <p:nvPr/>
        </p:nvCxnSpPr>
        <p:spPr>
          <a:xfrm rot="10800000">
            <a:off x="9387281" y="4219663"/>
            <a:ext cx="1446974" cy="94808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3867325" y="2818329"/>
            <a:ext cx="975414"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85EB908-D14B-4B79-9273-27B0AA618532}" type="slidenum">
              <a:rPr lang="en-US" smtClean="0"/>
              <a:t>9</a:t>
            </a:fld>
            <a:endParaRPr lang="en-US" dirty="0"/>
          </a:p>
        </p:txBody>
      </p:sp>
      <p:sp>
        <p:nvSpPr>
          <p:cNvPr id="8" name="Rectangle 7"/>
          <p:cNvSpPr/>
          <p:nvPr/>
        </p:nvSpPr>
        <p:spPr>
          <a:xfrm>
            <a:off x="474836" y="189662"/>
            <a:ext cx="7952242" cy="553998"/>
          </a:xfrm>
          <a:prstGeom prst="rect">
            <a:avLst/>
          </a:prstGeom>
        </p:spPr>
        <p:txBody>
          <a:bodyPr wrap="none">
            <a:spAutoFit/>
          </a:bodyPr>
          <a:lstStyle/>
          <a:p>
            <a:pPr>
              <a:lnSpc>
                <a:spcPts val="3600"/>
              </a:lnSpc>
            </a:pPr>
            <a:r>
              <a:rPr lang="en-US" sz="3200" b="1" dirty="0">
                <a:solidFill>
                  <a:srgbClr val="002060"/>
                </a:solidFill>
                <a:latin typeface="Arial Black" panose="020B0A04020102020204" pitchFamily="34" charset="0"/>
              </a:rPr>
              <a:t>PHASE 3 ZONES: LEHIGH/CAPITAL</a:t>
            </a:r>
          </a:p>
        </p:txBody>
      </p:sp>
      <p:sp>
        <p:nvSpPr>
          <p:cNvPr id="10" name="TextBox 9">
            <a:extLst>
              <a:ext uri="{FF2B5EF4-FFF2-40B4-BE49-F238E27FC236}">
                <a16:creationId xmlns:a16="http://schemas.microsoft.com/office/drawing/2014/main" id="{54F14FED-48CC-4C33-A142-3E236D30B6F0}"/>
              </a:ext>
            </a:extLst>
          </p:cNvPr>
          <p:cNvSpPr txBox="1"/>
          <p:nvPr/>
        </p:nvSpPr>
        <p:spPr>
          <a:xfrm>
            <a:off x="310301" y="3824878"/>
            <a:ext cx="4593239" cy="2492990"/>
          </a:xfrm>
          <a:prstGeom prst="rect">
            <a:avLst/>
          </a:prstGeom>
          <a:noFill/>
        </p:spPr>
        <p:txBody>
          <a:bodyPr wrap="square" rtlCol="0">
            <a:spAutoFit/>
          </a:bodyPr>
          <a:lstStyle/>
          <a:p>
            <a:r>
              <a:rPr lang="en-US" sz="2200" dirty="0">
                <a:solidFill>
                  <a:schemeClr val="accent5">
                    <a:lumMod val="50000"/>
                  </a:schemeClr>
                </a:solidFill>
                <a:latin typeface="Arial Black" panose="020B0A04020102020204" pitchFamily="34" charset="0"/>
              </a:rPr>
              <a:t>LEHIGH/CAPITAL COUNTIES:</a:t>
            </a:r>
          </a:p>
          <a:p>
            <a:r>
              <a:rPr lang="en-US" sz="2200" dirty="0">
                <a:latin typeface="+mj-lt"/>
              </a:rPr>
              <a:t>Adams, Berks, Cumberland, </a:t>
            </a:r>
          </a:p>
          <a:p>
            <a:r>
              <a:rPr lang="en-US" sz="2200" dirty="0">
                <a:latin typeface="+mj-lt"/>
              </a:rPr>
              <a:t>Dauphin, Franklin, Fulton, </a:t>
            </a:r>
          </a:p>
          <a:p>
            <a:r>
              <a:rPr lang="en-US" sz="2200" dirty="0">
                <a:latin typeface="+mj-lt"/>
              </a:rPr>
              <a:t>Huntingdon, Lancaster, Lebanon, Lehigh, Northampton, Perry, York</a:t>
            </a:r>
          </a:p>
          <a:p>
            <a:endParaRPr lang="en-US" sz="2400" dirty="0"/>
          </a:p>
        </p:txBody>
      </p:sp>
    </p:spTree>
    <p:extLst>
      <p:ext uri="{BB962C8B-B14F-4D97-AF65-F5344CB8AC3E}">
        <p14:creationId xmlns:p14="http://schemas.microsoft.com/office/powerpoint/2010/main" val="1081303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343D33A6DD9E4FA5DA4620AAA2369D" ma:contentTypeVersion="1" ma:contentTypeDescription="Create a new document." ma:contentTypeScope="" ma:versionID="511e3077fe1f301f963822985236468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38FF466-E816-46B9-B571-D547185BF5BE}"/>
</file>

<file path=customXml/itemProps2.xml><?xml version="1.0" encoding="utf-8"?>
<ds:datastoreItem xmlns:ds="http://schemas.openxmlformats.org/officeDocument/2006/customXml" ds:itemID="{9BDEE979-41C4-4081-977B-B1E798593B0A}"/>
</file>

<file path=customXml/itemProps3.xml><?xml version="1.0" encoding="utf-8"?>
<ds:datastoreItem xmlns:ds="http://schemas.openxmlformats.org/officeDocument/2006/customXml" ds:itemID="{B00C7267-43AD-4F0B-B34F-1545D913A991}"/>
</file>

<file path=docProps/app.xml><?xml version="1.0" encoding="utf-8"?>
<Properties xmlns="http://schemas.openxmlformats.org/officeDocument/2006/extended-properties" xmlns:vt="http://schemas.openxmlformats.org/officeDocument/2006/docPropsVTypes">
  <TotalTime>2777</TotalTime>
  <Words>3064</Words>
  <Application>Microsoft Office PowerPoint</Application>
  <PresentationFormat>Widescreen</PresentationFormat>
  <Paragraphs>645</Paragraphs>
  <Slides>49</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49</vt:i4>
      </vt:variant>
    </vt:vector>
  </HeadingPairs>
  <TitlesOfParts>
    <vt:vector size="59" baseType="lpstr">
      <vt:lpstr>Arial</vt:lpstr>
      <vt:lpstr>Arial Black</vt:lpstr>
      <vt:lpstr>Arial Narrow</vt:lpstr>
      <vt:lpstr>Calibri</vt:lpstr>
      <vt:lpstr>Calibri Light</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Pennsylvania Department of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Wachter, Derek</dc:creator>
  <cp:lastModifiedBy>Wierman, Kristen</cp:lastModifiedBy>
  <cp:revision>319</cp:revision>
  <cp:lastPrinted>2017-06-19T21:33:24Z</cp:lastPrinted>
  <dcterms:created xsi:type="dcterms:W3CDTF">2017-06-13T15:06:07Z</dcterms:created>
  <dcterms:modified xsi:type="dcterms:W3CDTF">2019-05-06T19:56:07Z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0x010100BF343D33A6DD9E4FA5DA4620AAA2369D</vt:lpwstr>
  </property>
  <property fmtid="{D5CDD505-2E9C-101B-9397-08002B2CF9AE}" pid="3" name="Order">
    <vt:r8>25400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