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docx" ContentType="application/vnd.openxmlformats-officedocument.wordprocessingml.document"/>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charts/style1.xml" ContentType="application/vnd.ms-office.chartstyle+xml"/>
  <Override PartName="/ppt/diagrams/colors1.xml" ContentType="application/vnd.openxmlformats-officedocument.drawingml.diagramColors+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7" r:id="rId2"/>
    <p:sldMasterId id="2147483734" r:id="rId3"/>
  </p:sldMasterIdLst>
  <p:notesMasterIdLst>
    <p:notesMasterId r:id="rId86"/>
  </p:notesMasterIdLst>
  <p:sldIdLst>
    <p:sldId id="256" r:id="rId4"/>
    <p:sldId id="329" r:id="rId5"/>
    <p:sldId id="334" r:id="rId6"/>
    <p:sldId id="330" r:id="rId7"/>
    <p:sldId id="331" r:id="rId8"/>
    <p:sldId id="428" r:id="rId9"/>
    <p:sldId id="427" r:id="rId10"/>
    <p:sldId id="333" r:id="rId11"/>
    <p:sldId id="291" r:id="rId12"/>
    <p:sldId id="296" r:id="rId13"/>
    <p:sldId id="354" r:id="rId14"/>
    <p:sldId id="345" r:id="rId15"/>
    <p:sldId id="429" r:id="rId16"/>
    <p:sldId id="412" r:id="rId17"/>
    <p:sldId id="430" r:id="rId18"/>
    <p:sldId id="434" r:id="rId19"/>
    <p:sldId id="435" r:id="rId20"/>
    <p:sldId id="409" r:id="rId21"/>
    <p:sldId id="420" r:id="rId22"/>
    <p:sldId id="436" r:id="rId23"/>
    <p:sldId id="437" r:id="rId24"/>
    <p:sldId id="433" r:id="rId25"/>
    <p:sldId id="421" r:id="rId26"/>
    <p:sldId id="377" r:id="rId27"/>
    <p:sldId id="411" r:id="rId28"/>
    <p:sldId id="438" r:id="rId29"/>
    <p:sldId id="439" r:id="rId30"/>
    <p:sldId id="372" r:id="rId31"/>
    <p:sldId id="440" r:id="rId32"/>
    <p:sldId id="422" r:id="rId33"/>
    <p:sldId id="441" r:id="rId34"/>
    <p:sldId id="432" r:id="rId35"/>
    <p:sldId id="431" r:id="rId36"/>
    <p:sldId id="370" r:id="rId37"/>
    <p:sldId id="335" r:id="rId38"/>
    <p:sldId id="462" r:id="rId39"/>
    <p:sldId id="289" r:id="rId40"/>
    <p:sldId id="282" r:id="rId41"/>
    <p:sldId id="278" r:id="rId42"/>
    <p:sldId id="279" r:id="rId43"/>
    <p:sldId id="284" r:id="rId44"/>
    <p:sldId id="285" r:id="rId45"/>
    <p:sldId id="463" r:id="rId46"/>
    <p:sldId id="464" r:id="rId47"/>
    <p:sldId id="297" r:id="rId48"/>
    <p:sldId id="288" r:id="rId49"/>
    <p:sldId id="276" r:id="rId50"/>
    <p:sldId id="336" r:id="rId51"/>
    <p:sldId id="445" r:id="rId52"/>
    <p:sldId id="446" r:id="rId53"/>
    <p:sldId id="447" r:id="rId54"/>
    <p:sldId id="448" r:id="rId55"/>
    <p:sldId id="449" r:id="rId56"/>
    <p:sldId id="450" r:id="rId57"/>
    <p:sldId id="451" r:id="rId58"/>
    <p:sldId id="452" r:id="rId59"/>
    <p:sldId id="453" r:id="rId60"/>
    <p:sldId id="454" r:id="rId61"/>
    <p:sldId id="455" r:id="rId62"/>
    <p:sldId id="456" r:id="rId63"/>
    <p:sldId id="457" r:id="rId64"/>
    <p:sldId id="458" r:id="rId65"/>
    <p:sldId id="275" r:id="rId66"/>
    <p:sldId id="459" r:id="rId67"/>
    <p:sldId id="460" r:id="rId68"/>
    <p:sldId id="461" r:id="rId69"/>
    <p:sldId id="337" r:id="rId70"/>
    <p:sldId id="424" r:id="rId71"/>
    <p:sldId id="425" r:id="rId72"/>
    <p:sldId id="338" r:id="rId73"/>
    <p:sldId id="257" r:id="rId74"/>
    <p:sldId id="383" r:id="rId75"/>
    <p:sldId id="295" r:id="rId76"/>
    <p:sldId id="400" r:id="rId77"/>
    <p:sldId id="401" r:id="rId78"/>
    <p:sldId id="402" r:id="rId79"/>
    <p:sldId id="403" r:id="rId80"/>
    <p:sldId id="404" r:id="rId81"/>
    <p:sldId id="300" r:id="rId82"/>
    <p:sldId id="399" r:id="rId83"/>
    <p:sldId id="281" r:id="rId84"/>
    <p:sldId id="332" r:id="rId8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6133A1-E1F8-4E61-B5E0-702D75A0E5DC}">
          <p14:sldIdLst>
            <p14:sldId id="256"/>
            <p14:sldId id="329"/>
            <p14:sldId id="334"/>
            <p14:sldId id="330"/>
            <p14:sldId id="331"/>
            <p14:sldId id="428"/>
            <p14:sldId id="427"/>
            <p14:sldId id="333"/>
            <p14:sldId id="291"/>
            <p14:sldId id="296"/>
            <p14:sldId id="354"/>
            <p14:sldId id="345"/>
            <p14:sldId id="429"/>
            <p14:sldId id="412"/>
            <p14:sldId id="430"/>
            <p14:sldId id="434"/>
            <p14:sldId id="435"/>
            <p14:sldId id="409"/>
            <p14:sldId id="420"/>
            <p14:sldId id="436"/>
            <p14:sldId id="437"/>
            <p14:sldId id="433"/>
            <p14:sldId id="421"/>
            <p14:sldId id="377"/>
            <p14:sldId id="411"/>
            <p14:sldId id="438"/>
            <p14:sldId id="439"/>
            <p14:sldId id="372"/>
            <p14:sldId id="440"/>
            <p14:sldId id="422"/>
            <p14:sldId id="441"/>
            <p14:sldId id="432"/>
            <p14:sldId id="431"/>
            <p14:sldId id="370"/>
            <p14:sldId id="335"/>
            <p14:sldId id="462"/>
            <p14:sldId id="289"/>
            <p14:sldId id="282"/>
            <p14:sldId id="278"/>
            <p14:sldId id="279"/>
            <p14:sldId id="284"/>
            <p14:sldId id="285"/>
            <p14:sldId id="463"/>
            <p14:sldId id="464"/>
            <p14:sldId id="297"/>
            <p14:sldId id="288"/>
            <p14:sldId id="276"/>
            <p14:sldId id="336"/>
            <p14:sldId id="445"/>
            <p14:sldId id="446"/>
            <p14:sldId id="447"/>
            <p14:sldId id="448"/>
            <p14:sldId id="449"/>
            <p14:sldId id="450"/>
            <p14:sldId id="451"/>
            <p14:sldId id="452"/>
            <p14:sldId id="453"/>
            <p14:sldId id="454"/>
            <p14:sldId id="455"/>
            <p14:sldId id="456"/>
            <p14:sldId id="457"/>
            <p14:sldId id="458"/>
            <p14:sldId id="275"/>
            <p14:sldId id="459"/>
            <p14:sldId id="460"/>
            <p14:sldId id="461"/>
            <p14:sldId id="337"/>
            <p14:sldId id="424"/>
            <p14:sldId id="425"/>
            <p14:sldId id="338"/>
            <p14:sldId id="257"/>
            <p14:sldId id="383"/>
            <p14:sldId id="295"/>
            <p14:sldId id="400"/>
            <p14:sldId id="401"/>
            <p14:sldId id="402"/>
            <p14:sldId id="403"/>
            <p14:sldId id="404"/>
            <p14:sldId id="300"/>
            <p14:sldId id="399"/>
            <p14:sldId id="281"/>
            <p14:sldId id="33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cock, Kevin" initials="HK" lastIdx="6" clrIdx="0">
    <p:extLst>
      <p:ext uri="{19B8F6BF-5375-455C-9EA6-DF929625EA0E}">
        <p15:presenceInfo xmlns:p15="http://schemas.microsoft.com/office/powerpoint/2012/main" userId="Hancock, Kevin" providerId="None"/>
      </p:ext>
    </p:extLst>
  </p:cmAuthor>
  <p:cmAuthor id="2" name="Wachter, Derek" initials="WD" lastIdx="3" clrIdx="1">
    <p:extLst>
      <p:ext uri="{19B8F6BF-5375-455C-9EA6-DF929625EA0E}">
        <p15:presenceInfo xmlns:p15="http://schemas.microsoft.com/office/powerpoint/2012/main" userId="Wachter, Derek" providerId="None"/>
      </p:ext>
    </p:extLst>
  </p:cmAuthor>
  <p:cmAuthor id="3" name="Pat Brady" initials="PB" lastIdx="11" clrIdx="3">
    <p:extLst>
      <p:ext uri="{19B8F6BF-5375-455C-9EA6-DF929625EA0E}">
        <p15:presenceInfo xmlns:p15="http://schemas.microsoft.com/office/powerpoint/2012/main" userId="8226d2bec95dbf01" providerId="Windows Live"/>
      </p:ext>
    </p:extLst>
  </p:cmAuthor>
  <p:cmAuthor id="4" name="Vovakes, Jill" initials="VJ" lastIdx="26" clrIdx="4">
    <p:extLst>
      <p:ext uri="{19B8F6BF-5375-455C-9EA6-DF929625EA0E}">
        <p15:presenceInfo xmlns:p15="http://schemas.microsoft.com/office/powerpoint/2012/main" userId="Vovakes, Jill" providerId="None"/>
      </p:ext>
    </p:extLst>
  </p:cmAuthor>
  <p:cmAuthor id="5" name="Hale, Jennifer" initials="HJ" lastIdx="14" clrIdx="5">
    <p:extLst>
      <p:ext uri="{19B8F6BF-5375-455C-9EA6-DF929625EA0E}">
        <p15:presenceInfo xmlns:p15="http://schemas.microsoft.com/office/powerpoint/2012/main" userId="Hale, Jennifer" providerId="None"/>
      </p:ext>
    </p:extLst>
  </p:cmAuthor>
  <p:cmAuthor id="6" name="Wierman, Kristen" initials="WK" lastIdx="1" clrIdx="6">
    <p:extLst>
      <p:ext uri="{19B8F6BF-5375-455C-9EA6-DF929625EA0E}">
        <p15:presenceInfo xmlns:p15="http://schemas.microsoft.com/office/powerpoint/2012/main" userId="Wierman, Kris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2A6"/>
    <a:srgbClr val="5B9BD5"/>
    <a:srgbClr val="70AD47"/>
    <a:srgbClr val="7AA9DA"/>
    <a:srgbClr val="5694CB"/>
    <a:srgbClr val="4C84B6"/>
    <a:srgbClr val="41719C"/>
    <a:srgbClr val="B4C7E7"/>
    <a:srgbClr val="A4C0E3"/>
    <a:srgbClr val="569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0012" autoAdjust="0"/>
  </p:normalViewPr>
  <p:slideViewPr>
    <p:cSldViewPr snapToGrid="0">
      <p:cViewPr varScale="1">
        <p:scale>
          <a:sx n="114" d="100"/>
          <a:sy n="114" d="100"/>
        </p:scale>
        <p:origin x="79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9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ustomXml" Target="../customXml/item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commentAuthors" Target="commentAuthor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85035203932844"/>
          <c:y val="0.2617548848060659"/>
          <c:w val="0.49346359482842422"/>
          <c:h val="0.64767096821230674"/>
        </c:manualLayout>
      </c:layout>
      <c:pieChart>
        <c:varyColors val="1"/>
        <c:ser>
          <c:idx val="0"/>
          <c:order val="0"/>
          <c:tx>
            <c:strRef>
              <c:f>'16-New Mode Comparison'!$C$3</c:f>
              <c:strCache>
                <c:ptCount val="1"/>
                <c:pt idx="0">
                  <c:v>All Completed Trips</c:v>
                </c:pt>
              </c:strCache>
            </c:strRef>
          </c:tx>
          <c:explosion val="25"/>
          <c:dPt>
            <c:idx val="0"/>
            <c:bubble3D val="0"/>
            <c:spPr>
              <a:solidFill>
                <a:schemeClr val="accent2"/>
              </a:solidFill>
              <a:ln>
                <a:noFill/>
              </a:ln>
              <a:effectLst/>
            </c:spPr>
            <c:extLst>
              <c:ext xmlns:c16="http://schemas.microsoft.com/office/drawing/2014/chart" uri="{C3380CC4-5D6E-409C-BE32-E72D297353CC}">
                <c16:uniqueId val="{00000001-C015-41B1-A47B-8D96D79E88BC}"/>
              </c:ext>
            </c:extLst>
          </c:dPt>
          <c:dPt>
            <c:idx val="1"/>
            <c:bubble3D val="0"/>
            <c:spPr>
              <a:solidFill>
                <a:schemeClr val="accent4"/>
              </a:solidFill>
              <a:ln>
                <a:noFill/>
              </a:ln>
              <a:effectLst/>
            </c:spPr>
            <c:extLst>
              <c:ext xmlns:c16="http://schemas.microsoft.com/office/drawing/2014/chart" uri="{C3380CC4-5D6E-409C-BE32-E72D297353CC}">
                <c16:uniqueId val="{00000003-C015-41B1-A47B-8D96D79E88BC}"/>
              </c:ext>
            </c:extLst>
          </c:dPt>
          <c:dPt>
            <c:idx val="2"/>
            <c:bubble3D val="0"/>
            <c:spPr>
              <a:solidFill>
                <a:schemeClr val="accent6"/>
              </a:solidFill>
              <a:ln>
                <a:noFill/>
              </a:ln>
              <a:effectLst/>
            </c:spPr>
            <c:extLst>
              <c:ext xmlns:c16="http://schemas.microsoft.com/office/drawing/2014/chart" uri="{C3380CC4-5D6E-409C-BE32-E72D297353CC}">
                <c16:uniqueId val="{00000005-C015-41B1-A47B-8D96D79E88BC}"/>
              </c:ext>
            </c:extLst>
          </c:dPt>
          <c:dPt>
            <c:idx val="3"/>
            <c:bubble3D val="0"/>
            <c:spPr>
              <a:solidFill>
                <a:schemeClr val="accent2">
                  <a:lumMod val="60000"/>
                </a:schemeClr>
              </a:solidFill>
              <a:ln>
                <a:noFill/>
              </a:ln>
              <a:effectLst/>
            </c:spPr>
            <c:extLst>
              <c:ext xmlns:c16="http://schemas.microsoft.com/office/drawing/2014/chart" uri="{C3380CC4-5D6E-409C-BE32-E72D297353CC}">
                <c16:uniqueId val="{00000007-C015-41B1-A47B-8D96D79E88BC}"/>
              </c:ext>
            </c:extLst>
          </c:dPt>
          <c:dPt>
            <c:idx val="4"/>
            <c:bubble3D val="0"/>
            <c:spPr>
              <a:solidFill>
                <a:schemeClr val="accent4">
                  <a:lumMod val="60000"/>
                </a:schemeClr>
              </a:solidFill>
              <a:ln>
                <a:noFill/>
              </a:ln>
              <a:effectLst/>
            </c:spPr>
            <c:extLst>
              <c:ext xmlns:c16="http://schemas.microsoft.com/office/drawing/2014/chart" uri="{C3380CC4-5D6E-409C-BE32-E72D297353CC}">
                <c16:uniqueId val="{00000009-C015-41B1-A47B-8D96D79E88BC}"/>
              </c:ext>
            </c:extLst>
          </c:dPt>
          <c:dPt>
            <c:idx val="5"/>
            <c:bubble3D val="0"/>
            <c:spPr>
              <a:solidFill>
                <a:schemeClr val="accent6">
                  <a:lumMod val="60000"/>
                </a:schemeClr>
              </a:solidFill>
              <a:ln>
                <a:noFill/>
              </a:ln>
              <a:effectLst/>
            </c:spPr>
            <c:extLst>
              <c:ext xmlns:c16="http://schemas.microsoft.com/office/drawing/2014/chart" uri="{C3380CC4-5D6E-409C-BE32-E72D297353CC}">
                <c16:uniqueId val="{0000000B-C015-41B1-A47B-8D96D79E88BC}"/>
              </c:ext>
            </c:extLst>
          </c:dPt>
          <c:dPt>
            <c:idx val="6"/>
            <c:bubble3D val="0"/>
            <c:spPr>
              <a:solidFill>
                <a:schemeClr val="accent2">
                  <a:lumMod val="80000"/>
                  <a:lumOff val="20000"/>
                </a:schemeClr>
              </a:solidFill>
              <a:ln>
                <a:noFill/>
              </a:ln>
              <a:effectLst/>
            </c:spPr>
            <c:extLst>
              <c:ext xmlns:c16="http://schemas.microsoft.com/office/drawing/2014/chart" uri="{C3380CC4-5D6E-409C-BE32-E72D297353CC}">
                <c16:uniqueId val="{0000000D-C015-41B1-A47B-8D96D79E88BC}"/>
              </c:ext>
            </c:extLst>
          </c:dPt>
          <c:dLbls>
            <c:dLbl>
              <c:idx val="0"/>
              <c:layout>
                <c:manualLayout>
                  <c:x val="0.16144843005735393"/>
                  <c:y val="2.22200349956255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15-41B1-A47B-8D96D79E88BC}"/>
                </c:ext>
              </c:extLst>
            </c:dLbl>
            <c:dLbl>
              <c:idx val="1"/>
              <c:layout>
                <c:manualLayout>
                  <c:x val="7.7643058507044671E-2"/>
                  <c:y val="6.68080357529748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015-41B1-A47B-8D96D79E88BC}"/>
                </c:ext>
              </c:extLst>
            </c:dLbl>
            <c:dLbl>
              <c:idx val="3"/>
              <c:layout>
                <c:manualLayout>
                  <c:x val="-0.24483393145946711"/>
                  <c:y val="0.1261381992390810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015-41B1-A47B-8D96D79E88BC}"/>
                </c:ext>
              </c:extLst>
            </c:dLbl>
            <c:dLbl>
              <c:idx val="4"/>
              <c:layout>
                <c:manualLayout>
                  <c:x val="-0.28187479777059476"/>
                  <c:y val="3.4113994196578901E-2"/>
                </c:manualLayout>
              </c:layout>
              <c:numFmt formatCode="0.0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174610608163712"/>
                      <c:h val="0.16139029332187063"/>
                    </c:manualLayout>
                  </c15:layout>
                </c:ext>
                <c:ext xmlns:c16="http://schemas.microsoft.com/office/drawing/2014/chart" uri="{C3380CC4-5D6E-409C-BE32-E72D297353CC}">
                  <c16:uniqueId val="{00000009-C015-41B1-A47B-8D96D79E88BC}"/>
                </c:ext>
              </c:extLst>
            </c:dLbl>
            <c:dLbl>
              <c:idx val="5"/>
              <c:layout>
                <c:manualLayout>
                  <c:x val="0.18456983275144473"/>
                  <c:y val="-5.87277090019734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015-41B1-A47B-8D96D79E88BC}"/>
                </c:ext>
              </c:extLst>
            </c:dLbl>
            <c:dLbl>
              <c:idx val="6"/>
              <c:layout>
                <c:manualLayout>
                  <c:x val="-0.12366087794224372"/>
                  <c:y val="-6.00522601226475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015-41B1-A47B-8D96D79E88BC}"/>
                </c:ext>
              </c:extLst>
            </c:dLbl>
            <c:numFmt formatCode="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'16-New Mode Comparison'!$B$4:$B$10</c:f>
              <c:strCache>
                <c:ptCount val="7"/>
                <c:pt idx="0">
                  <c:v>Ambulance</c:v>
                </c:pt>
                <c:pt idx="1">
                  <c:v>WheelChair/ Oversized Wheelchair</c:v>
                </c:pt>
                <c:pt idx="2">
                  <c:v>Taxi/ Livery</c:v>
                </c:pt>
                <c:pt idx="3">
                  <c:v>Lyft</c:v>
                </c:pt>
                <c:pt idx="4">
                  <c:v>Stretcher Van</c:v>
                </c:pt>
                <c:pt idx="5">
                  <c:v>Friends and Family</c:v>
                </c:pt>
                <c:pt idx="6">
                  <c:v>Bus Pass</c:v>
                </c:pt>
              </c:strCache>
            </c:strRef>
          </c:cat>
          <c:val>
            <c:numRef>
              <c:f>'16-New Mode Comparison'!$C$4:$C$10</c:f>
              <c:numCache>
                <c:formatCode>0</c:formatCode>
                <c:ptCount val="7"/>
                <c:pt idx="0">
                  <c:v>5540</c:v>
                </c:pt>
                <c:pt idx="1">
                  <c:v>27284</c:v>
                </c:pt>
                <c:pt idx="2">
                  <c:v>62149</c:v>
                </c:pt>
                <c:pt idx="3">
                  <c:v>10362</c:v>
                </c:pt>
                <c:pt idx="4">
                  <c:v>106</c:v>
                </c:pt>
                <c:pt idx="5">
                  <c:v>3</c:v>
                </c:pt>
                <c:pt idx="6">
                  <c:v>411</c:v>
                </c:pt>
              </c:numCache>
            </c:numRef>
          </c:val>
          <c:extLst>
            <c:ext xmlns:c16="http://schemas.microsoft.com/office/drawing/2014/chart" uri="{C3380CC4-5D6E-409C-BE32-E72D297353CC}">
              <c16:uniqueId val="{0000000E-C015-41B1-A47B-8D96D79E88B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FEBEB-15A4-4CE2-BAF6-55BDFD2489B3}" type="doc">
      <dgm:prSet loTypeId="urn:microsoft.com/office/officeart/2005/8/layout/process1" loCatId="process" qsTypeId="urn:microsoft.com/office/officeart/2005/8/quickstyle/simple1" qsCatId="simple" csTypeId="urn:microsoft.com/office/officeart/2005/8/colors/accent1_2" csCatId="accent1" phldr="1"/>
      <dgm:spPr/>
    </dgm:pt>
    <dgm:pt modelId="{23844E19-F38F-4B5E-8EF4-C3C064919AE1}">
      <dgm:prSet phldrT="[Text]"/>
      <dgm:spPr/>
      <dgm:t>
        <a:bodyPr/>
        <a:lstStyle/>
        <a:p>
          <a:r>
            <a:rPr lang="en-US" dirty="0"/>
            <a:t>Utilization Rate</a:t>
          </a:r>
        </a:p>
      </dgm:t>
    </dgm:pt>
    <dgm:pt modelId="{894C6AB1-A9DD-4B1C-B9F2-4065B7822066}" type="parTrans" cxnId="{9329728B-0FCB-4B32-886F-28CF1B7D81A7}">
      <dgm:prSet/>
      <dgm:spPr/>
      <dgm:t>
        <a:bodyPr/>
        <a:lstStyle/>
        <a:p>
          <a:endParaRPr lang="en-US"/>
        </a:p>
      </dgm:t>
    </dgm:pt>
    <dgm:pt modelId="{7BA97A18-2705-4FE5-8115-BCA1EE0A0DAB}" type="sibTrans" cxnId="{9329728B-0FCB-4B32-886F-28CF1B7D81A7}">
      <dgm:prSet/>
      <dgm:spPr/>
      <dgm:t>
        <a:bodyPr/>
        <a:lstStyle/>
        <a:p>
          <a:endParaRPr lang="en-US"/>
        </a:p>
      </dgm:t>
    </dgm:pt>
    <dgm:pt modelId="{27D8F879-7C98-4B4E-81B4-E8964649FF0D}">
      <dgm:prSet phldrT="[Text]"/>
      <dgm:spPr/>
      <dgm:t>
        <a:bodyPr/>
        <a:lstStyle/>
        <a:p>
          <a:r>
            <a:rPr lang="en-US" dirty="0"/>
            <a:t>Mode Mix</a:t>
          </a:r>
        </a:p>
      </dgm:t>
    </dgm:pt>
    <dgm:pt modelId="{F7211E71-86BE-4092-8A4F-C7A4597820F4}" type="parTrans" cxnId="{CE28A6EE-EC55-4E6A-9721-0BCAE904DECB}">
      <dgm:prSet/>
      <dgm:spPr/>
      <dgm:t>
        <a:bodyPr/>
        <a:lstStyle/>
        <a:p>
          <a:endParaRPr lang="en-US"/>
        </a:p>
      </dgm:t>
    </dgm:pt>
    <dgm:pt modelId="{AF20A2DD-8DFB-4799-B5C3-1AB0660E5D77}" type="sibTrans" cxnId="{CE28A6EE-EC55-4E6A-9721-0BCAE904DECB}">
      <dgm:prSet/>
      <dgm:spPr/>
      <dgm:t>
        <a:bodyPr/>
        <a:lstStyle/>
        <a:p>
          <a:endParaRPr lang="en-US"/>
        </a:p>
      </dgm:t>
    </dgm:pt>
    <dgm:pt modelId="{8CFB3B93-FFED-45E7-B8BC-D7E83F83A5D6}">
      <dgm:prSet phldrT="[Text]"/>
      <dgm:spPr/>
      <dgm:t>
        <a:bodyPr/>
        <a:lstStyle/>
        <a:p>
          <a:r>
            <a:rPr lang="en-US" dirty="0"/>
            <a:t>Classification of Service Area</a:t>
          </a:r>
        </a:p>
      </dgm:t>
    </dgm:pt>
    <dgm:pt modelId="{FAC8A7AE-35A0-4761-BE47-BB41BFCF83D3}" type="parTrans" cxnId="{3BCCB13E-F038-4C09-B3AF-D4E561DE6C3C}">
      <dgm:prSet/>
      <dgm:spPr/>
      <dgm:t>
        <a:bodyPr/>
        <a:lstStyle/>
        <a:p>
          <a:endParaRPr lang="en-US"/>
        </a:p>
      </dgm:t>
    </dgm:pt>
    <dgm:pt modelId="{5839974E-685C-4F1B-9819-9D599A1E0DAA}" type="sibTrans" cxnId="{3BCCB13E-F038-4C09-B3AF-D4E561DE6C3C}">
      <dgm:prSet/>
      <dgm:spPr/>
      <dgm:t>
        <a:bodyPr/>
        <a:lstStyle/>
        <a:p>
          <a:endParaRPr lang="en-US"/>
        </a:p>
      </dgm:t>
    </dgm:pt>
    <dgm:pt modelId="{3BB9101C-FC9E-4CD5-88F2-2A5004A766BD}" type="pres">
      <dgm:prSet presAssocID="{D89FEBEB-15A4-4CE2-BAF6-55BDFD2489B3}" presName="Name0" presStyleCnt="0">
        <dgm:presLayoutVars>
          <dgm:dir/>
          <dgm:resizeHandles val="exact"/>
        </dgm:presLayoutVars>
      </dgm:prSet>
      <dgm:spPr/>
    </dgm:pt>
    <dgm:pt modelId="{DF464F52-7D35-49B9-A8D7-F061EC8AA5C9}" type="pres">
      <dgm:prSet presAssocID="{23844E19-F38F-4B5E-8EF4-C3C064919AE1}" presName="node" presStyleLbl="node1" presStyleIdx="0" presStyleCnt="3">
        <dgm:presLayoutVars>
          <dgm:bulletEnabled val="1"/>
        </dgm:presLayoutVars>
      </dgm:prSet>
      <dgm:spPr/>
    </dgm:pt>
    <dgm:pt modelId="{B321677D-B30F-4FE5-92E0-B3F15D047856}" type="pres">
      <dgm:prSet presAssocID="{7BA97A18-2705-4FE5-8115-BCA1EE0A0DAB}" presName="sibTrans" presStyleLbl="sibTrans2D1" presStyleIdx="0" presStyleCnt="2"/>
      <dgm:spPr/>
    </dgm:pt>
    <dgm:pt modelId="{EEF404F4-ED7A-4A61-99A7-C65703CA0873}" type="pres">
      <dgm:prSet presAssocID="{7BA97A18-2705-4FE5-8115-BCA1EE0A0DAB}" presName="connectorText" presStyleLbl="sibTrans2D1" presStyleIdx="0" presStyleCnt="2"/>
      <dgm:spPr/>
    </dgm:pt>
    <dgm:pt modelId="{B4C60C1E-26BA-42B6-933E-9F65AE77B3E2}" type="pres">
      <dgm:prSet presAssocID="{27D8F879-7C98-4B4E-81B4-E8964649FF0D}" presName="node" presStyleLbl="node1" presStyleIdx="1" presStyleCnt="3">
        <dgm:presLayoutVars>
          <dgm:bulletEnabled val="1"/>
        </dgm:presLayoutVars>
      </dgm:prSet>
      <dgm:spPr/>
    </dgm:pt>
    <dgm:pt modelId="{ACBE3AEE-8364-4BE0-B7B6-0986812286BD}" type="pres">
      <dgm:prSet presAssocID="{AF20A2DD-8DFB-4799-B5C3-1AB0660E5D77}" presName="sibTrans" presStyleLbl="sibTrans2D1" presStyleIdx="1" presStyleCnt="2"/>
      <dgm:spPr/>
    </dgm:pt>
    <dgm:pt modelId="{809BFEA4-1D66-4FF3-A199-AA1C63B17A38}" type="pres">
      <dgm:prSet presAssocID="{AF20A2DD-8DFB-4799-B5C3-1AB0660E5D77}" presName="connectorText" presStyleLbl="sibTrans2D1" presStyleIdx="1" presStyleCnt="2"/>
      <dgm:spPr/>
    </dgm:pt>
    <dgm:pt modelId="{046B0483-26D7-4B06-AAE0-FB3F7B880954}" type="pres">
      <dgm:prSet presAssocID="{8CFB3B93-FFED-45E7-B8BC-D7E83F83A5D6}" presName="node" presStyleLbl="node1" presStyleIdx="2" presStyleCnt="3">
        <dgm:presLayoutVars>
          <dgm:bulletEnabled val="1"/>
        </dgm:presLayoutVars>
      </dgm:prSet>
      <dgm:spPr/>
    </dgm:pt>
  </dgm:ptLst>
  <dgm:cxnLst>
    <dgm:cxn modelId="{2BC50520-76C5-494E-81A0-23D79F89B7F4}" type="presOf" srcId="{7BA97A18-2705-4FE5-8115-BCA1EE0A0DAB}" destId="{B321677D-B30F-4FE5-92E0-B3F15D047856}" srcOrd="0" destOrd="0" presId="urn:microsoft.com/office/officeart/2005/8/layout/process1"/>
    <dgm:cxn modelId="{D615F930-6574-4A44-A691-645CDFE63E23}" type="presOf" srcId="{AF20A2DD-8DFB-4799-B5C3-1AB0660E5D77}" destId="{ACBE3AEE-8364-4BE0-B7B6-0986812286BD}" srcOrd="0" destOrd="0" presId="urn:microsoft.com/office/officeart/2005/8/layout/process1"/>
    <dgm:cxn modelId="{3BCCB13E-F038-4C09-B3AF-D4E561DE6C3C}" srcId="{D89FEBEB-15A4-4CE2-BAF6-55BDFD2489B3}" destId="{8CFB3B93-FFED-45E7-B8BC-D7E83F83A5D6}" srcOrd="2" destOrd="0" parTransId="{FAC8A7AE-35A0-4761-BE47-BB41BFCF83D3}" sibTransId="{5839974E-685C-4F1B-9819-9D599A1E0DAA}"/>
    <dgm:cxn modelId="{4883FF40-4A8B-415E-BF50-446C680B15DF}" type="presOf" srcId="{8CFB3B93-FFED-45E7-B8BC-D7E83F83A5D6}" destId="{046B0483-26D7-4B06-AAE0-FB3F7B880954}" srcOrd="0" destOrd="0" presId="urn:microsoft.com/office/officeart/2005/8/layout/process1"/>
    <dgm:cxn modelId="{72DF1545-86EB-490F-9A03-8ADB08F83D29}" type="presOf" srcId="{27D8F879-7C98-4B4E-81B4-E8964649FF0D}" destId="{B4C60C1E-26BA-42B6-933E-9F65AE77B3E2}" srcOrd="0" destOrd="0" presId="urn:microsoft.com/office/officeart/2005/8/layout/process1"/>
    <dgm:cxn modelId="{C8546657-24BC-4DED-9A68-36C66761465F}" type="presOf" srcId="{23844E19-F38F-4B5E-8EF4-C3C064919AE1}" destId="{DF464F52-7D35-49B9-A8D7-F061EC8AA5C9}" srcOrd="0" destOrd="0" presId="urn:microsoft.com/office/officeart/2005/8/layout/process1"/>
    <dgm:cxn modelId="{9329728B-0FCB-4B32-886F-28CF1B7D81A7}" srcId="{D89FEBEB-15A4-4CE2-BAF6-55BDFD2489B3}" destId="{23844E19-F38F-4B5E-8EF4-C3C064919AE1}" srcOrd="0" destOrd="0" parTransId="{894C6AB1-A9DD-4B1C-B9F2-4065B7822066}" sibTransId="{7BA97A18-2705-4FE5-8115-BCA1EE0A0DAB}"/>
    <dgm:cxn modelId="{71C65399-6E07-4AB1-A300-AC0DBE71FD60}" type="presOf" srcId="{7BA97A18-2705-4FE5-8115-BCA1EE0A0DAB}" destId="{EEF404F4-ED7A-4A61-99A7-C65703CA0873}" srcOrd="1" destOrd="0" presId="urn:microsoft.com/office/officeart/2005/8/layout/process1"/>
    <dgm:cxn modelId="{E59790CB-948F-4B5D-85FE-4BE3BE678EB9}" type="presOf" srcId="{AF20A2DD-8DFB-4799-B5C3-1AB0660E5D77}" destId="{809BFEA4-1D66-4FF3-A199-AA1C63B17A38}" srcOrd="1" destOrd="0" presId="urn:microsoft.com/office/officeart/2005/8/layout/process1"/>
    <dgm:cxn modelId="{CE28A6EE-EC55-4E6A-9721-0BCAE904DECB}" srcId="{D89FEBEB-15A4-4CE2-BAF6-55BDFD2489B3}" destId="{27D8F879-7C98-4B4E-81B4-E8964649FF0D}" srcOrd="1" destOrd="0" parTransId="{F7211E71-86BE-4092-8A4F-C7A4597820F4}" sibTransId="{AF20A2DD-8DFB-4799-B5C3-1AB0660E5D77}"/>
    <dgm:cxn modelId="{9D6E69FB-5F21-4B18-A9F7-A54385EB073D}" type="presOf" srcId="{D89FEBEB-15A4-4CE2-BAF6-55BDFD2489B3}" destId="{3BB9101C-FC9E-4CD5-88F2-2A5004A766BD}" srcOrd="0" destOrd="0" presId="urn:microsoft.com/office/officeart/2005/8/layout/process1"/>
    <dgm:cxn modelId="{41D96953-AAE2-4F79-964B-A132C5FD550D}" type="presParOf" srcId="{3BB9101C-FC9E-4CD5-88F2-2A5004A766BD}" destId="{DF464F52-7D35-49B9-A8D7-F061EC8AA5C9}" srcOrd="0" destOrd="0" presId="urn:microsoft.com/office/officeart/2005/8/layout/process1"/>
    <dgm:cxn modelId="{417ED1F1-2A8C-4E49-B64F-EA9159233B61}" type="presParOf" srcId="{3BB9101C-FC9E-4CD5-88F2-2A5004A766BD}" destId="{B321677D-B30F-4FE5-92E0-B3F15D047856}" srcOrd="1" destOrd="0" presId="urn:microsoft.com/office/officeart/2005/8/layout/process1"/>
    <dgm:cxn modelId="{4127008E-BDF3-44F9-ABC8-702E994953B3}" type="presParOf" srcId="{B321677D-B30F-4FE5-92E0-B3F15D047856}" destId="{EEF404F4-ED7A-4A61-99A7-C65703CA0873}" srcOrd="0" destOrd="0" presId="urn:microsoft.com/office/officeart/2005/8/layout/process1"/>
    <dgm:cxn modelId="{21CA4513-7FB4-4F57-B0DF-36DD2FA78372}" type="presParOf" srcId="{3BB9101C-FC9E-4CD5-88F2-2A5004A766BD}" destId="{B4C60C1E-26BA-42B6-933E-9F65AE77B3E2}" srcOrd="2" destOrd="0" presId="urn:microsoft.com/office/officeart/2005/8/layout/process1"/>
    <dgm:cxn modelId="{31A7E4C0-DFB2-4BC7-AA9F-2BFA5425EC57}" type="presParOf" srcId="{3BB9101C-FC9E-4CD5-88F2-2A5004A766BD}" destId="{ACBE3AEE-8364-4BE0-B7B6-0986812286BD}" srcOrd="3" destOrd="0" presId="urn:microsoft.com/office/officeart/2005/8/layout/process1"/>
    <dgm:cxn modelId="{C781CF3F-DE6D-40D0-8BEF-9C3544B9BE3D}" type="presParOf" srcId="{ACBE3AEE-8364-4BE0-B7B6-0986812286BD}" destId="{809BFEA4-1D66-4FF3-A199-AA1C63B17A38}" srcOrd="0" destOrd="0" presId="urn:microsoft.com/office/officeart/2005/8/layout/process1"/>
    <dgm:cxn modelId="{D475DF99-D57E-4CD2-9A54-E95B502137F3}" type="presParOf" srcId="{3BB9101C-FC9E-4CD5-88F2-2A5004A766BD}" destId="{046B0483-26D7-4B06-AAE0-FB3F7B88095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64F52-7D35-49B9-A8D7-F061EC8AA5C9}">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Utilization Rate</a:t>
          </a:r>
        </a:p>
      </dsp:txBody>
      <dsp:txXfrm>
        <a:off x="33499" y="1579724"/>
        <a:ext cx="1545106" cy="904550"/>
      </dsp:txXfrm>
    </dsp:sp>
    <dsp:sp modelId="{B321677D-B30F-4FE5-92E0-B3F15D047856}">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87" y="1912856"/>
        <a:ext cx="237646" cy="238286"/>
      </dsp:txXfrm>
    </dsp:sp>
    <dsp:sp modelId="{B4C60C1E-26BA-42B6-933E-9F65AE77B3E2}">
      <dsp:nvSpPr>
        <dsp:cNvPr id="0" name=""/>
        <dsp:cNvSpPr/>
      </dsp:nvSpPr>
      <dsp:spPr>
        <a:xfrm>
          <a:off x="2247304" y="1551582"/>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Mode Mix</a:t>
          </a:r>
        </a:p>
      </dsp:txBody>
      <dsp:txXfrm>
        <a:off x="2275446" y="1579724"/>
        <a:ext cx="1545106" cy="904550"/>
      </dsp:txXfrm>
    </dsp:sp>
    <dsp:sp modelId="{ACBE3AEE-8364-4BE0-B7B6-0986812286BD}">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834" y="1912856"/>
        <a:ext cx="237646" cy="238286"/>
      </dsp:txXfrm>
    </dsp:sp>
    <dsp:sp modelId="{046B0483-26D7-4B06-AAE0-FB3F7B880954}">
      <dsp:nvSpPr>
        <dsp:cNvPr id="0" name=""/>
        <dsp:cNvSpPr/>
      </dsp:nvSpPr>
      <dsp:spPr>
        <a:xfrm>
          <a:off x="4489251" y="1551582"/>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Classification of Service Area</a:t>
          </a:r>
        </a:p>
      </dsp:txBody>
      <dsp:txXfrm>
        <a:off x="4517393" y="1579724"/>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CFCE6A3-6C4A-4060-A694-462B5019338F}" type="datetimeFigureOut">
              <a:rPr lang="en-US" smtClean="0"/>
              <a:t>10/30/2019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D3DDA46-D67A-4F9A-8C33-B413BBCB5072}" type="slidenum">
              <a:rPr lang="en-US" smtClean="0"/>
              <a:t>‹#›</a:t>
            </a:fld>
            <a:endParaRPr lang="en-US" dirty="0"/>
          </a:p>
        </p:txBody>
      </p:sp>
    </p:spTree>
    <p:extLst>
      <p:ext uri="{BB962C8B-B14F-4D97-AF65-F5344CB8AC3E}">
        <p14:creationId xmlns:p14="http://schemas.microsoft.com/office/powerpoint/2010/main" val="366356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10</a:t>
            </a:fld>
            <a:endParaRPr lang="en-US" dirty="0"/>
          </a:p>
        </p:txBody>
      </p:sp>
    </p:spTree>
    <p:extLst>
      <p:ext uri="{BB962C8B-B14F-4D97-AF65-F5344CB8AC3E}">
        <p14:creationId xmlns:p14="http://schemas.microsoft.com/office/powerpoint/2010/main" val="419483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better representation of the zones by total population</a:t>
            </a:r>
          </a:p>
        </p:txBody>
      </p:sp>
      <p:sp>
        <p:nvSpPr>
          <p:cNvPr id="4" name="Slide Number Placeholder 3"/>
          <p:cNvSpPr>
            <a:spLocks noGrp="1"/>
          </p:cNvSpPr>
          <p:nvPr>
            <p:ph type="sldNum" sz="quarter" idx="5"/>
          </p:nvPr>
        </p:nvSpPr>
        <p:spPr/>
        <p:txBody>
          <a:bodyPr/>
          <a:lstStyle/>
          <a:p>
            <a:fld id="{E47A3662-33BE-3343-96BF-F426874B4186}" type="slidenum">
              <a:rPr lang="en-US" smtClean="0"/>
              <a:t>19</a:t>
            </a:fld>
            <a:endParaRPr lang="en-US" dirty="0"/>
          </a:p>
        </p:txBody>
      </p:sp>
    </p:spTree>
    <p:extLst>
      <p:ext uri="{BB962C8B-B14F-4D97-AF65-F5344CB8AC3E}">
        <p14:creationId xmlns:p14="http://schemas.microsoft.com/office/powerpoint/2010/main" val="4269140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CTS is a non-profit and has been in business for 22 years</a:t>
            </a:r>
          </a:p>
          <a:p>
            <a:endParaRPr lang="en-US" dirty="0"/>
          </a:p>
          <a:p>
            <a:r>
              <a:rPr lang="en-US" dirty="0"/>
              <a:t>Founded by David White  who has been a leader in public transportation and NEMT space for over two decades</a:t>
            </a:r>
          </a:p>
        </p:txBody>
      </p:sp>
      <p:sp>
        <p:nvSpPr>
          <p:cNvPr id="4" name="Slide Number Placeholder 3"/>
          <p:cNvSpPr>
            <a:spLocks noGrp="1"/>
          </p:cNvSpPr>
          <p:nvPr>
            <p:ph type="sldNum" sz="quarter" idx="5"/>
          </p:nvPr>
        </p:nvSpPr>
        <p:spPr/>
        <p:txBody>
          <a:bodyPr/>
          <a:lstStyle/>
          <a:p>
            <a:fld id="{E47A3662-33BE-3343-96BF-F426874B4186}" type="slidenum">
              <a:rPr lang="en-US" smtClean="0"/>
              <a:t>20</a:t>
            </a:fld>
            <a:endParaRPr lang="en-US" dirty="0"/>
          </a:p>
        </p:txBody>
      </p:sp>
    </p:spTree>
    <p:extLst>
      <p:ext uri="{BB962C8B-B14F-4D97-AF65-F5344CB8AC3E}">
        <p14:creationId xmlns:p14="http://schemas.microsoft.com/office/powerpoint/2010/main" val="299466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47A3662-33BE-3343-96BF-F426874B4186}" type="slidenum">
              <a:rPr lang="en-US" smtClean="0"/>
              <a:t>21</a:t>
            </a:fld>
            <a:endParaRPr lang="en-US" dirty="0"/>
          </a:p>
        </p:txBody>
      </p:sp>
    </p:spTree>
    <p:extLst>
      <p:ext uri="{BB962C8B-B14F-4D97-AF65-F5344CB8AC3E}">
        <p14:creationId xmlns:p14="http://schemas.microsoft.com/office/powerpoint/2010/main" val="3319017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accent6"/>
                </a:solidFill>
                <a:effectLst/>
                <a:latin typeface="+mn-lt"/>
                <a:ea typeface="+mn-ea"/>
                <a:cs typeface="+mn-cs"/>
              </a:rPr>
              <a:t>289</a:t>
            </a:r>
            <a:r>
              <a:rPr lang="en-US" sz="1600" b="0" kern="1200" dirty="0">
                <a:solidFill>
                  <a:schemeClr val="tx1"/>
                </a:solidFill>
                <a:effectLst/>
                <a:latin typeface="+mn-lt"/>
                <a:ea typeface="+mn-ea"/>
                <a:cs typeface="+mn-cs"/>
              </a:rPr>
              <a:t> - Ambulance   </a:t>
            </a:r>
            <a:r>
              <a:rPr lang="en-US" sz="1600" b="1" kern="1200" dirty="0">
                <a:solidFill>
                  <a:schemeClr val="tx1"/>
                </a:solidFill>
                <a:effectLst/>
                <a:latin typeface="+mn-lt"/>
                <a:ea typeface="+mn-ea"/>
                <a:cs typeface="+mn-cs"/>
              </a:rPr>
              <a:t>22</a:t>
            </a:r>
            <a:r>
              <a:rPr lang="en-US" sz="1600" b="0" kern="1200" dirty="0">
                <a:solidFill>
                  <a:schemeClr val="tx1"/>
                </a:solidFill>
                <a:effectLst/>
                <a:latin typeface="+mn-lt"/>
                <a:ea typeface="+mn-ea"/>
                <a:cs typeface="+mn-cs"/>
              </a:rPr>
              <a:t> - Stretcher Van  </a:t>
            </a:r>
            <a:r>
              <a:rPr lang="en-US" sz="1600" b="1" kern="1200" dirty="0">
                <a:solidFill>
                  <a:schemeClr val="tx1"/>
                </a:solidFill>
                <a:effectLst/>
                <a:latin typeface="+mn-lt"/>
                <a:ea typeface="+mn-ea"/>
                <a:cs typeface="+mn-cs"/>
              </a:rPr>
              <a:t>733</a:t>
            </a:r>
            <a:r>
              <a:rPr lang="en-US" sz="1600" b="0" kern="1200" dirty="0">
                <a:solidFill>
                  <a:schemeClr val="tx1"/>
                </a:solidFill>
                <a:effectLst/>
                <a:latin typeface="+mn-lt"/>
                <a:ea typeface="+mn-ea"/>
                <a:cs typeface="+mn-cs"/>
              </a:rPr>
              <a:t> – WCV  </a:t>
            </a:r>
            <a:r>
              <a:rPr lang="en-US" sz="1600" b="1" kern="1200" dirty="0">
                <a:solidFill>
                  <a:schemeClr val="tx1"/>
                </a:solidFill>
                <a:effectLst/>
                <a:latin typeface="+mn-lt"/>
                <a:ea typeface="+mn-ea"/>
                <a:cs typeface="+mn-cs"/>
              </a:rPr>
              <a:t>631</a:t>
            </a:r>
            <a:r>
              <a:rPr lang="en-US" sz="1600" b="0" kern="1200" dirty="0">
                <a:solidFill>
                  <a:schemeClr val="tx1"/>
                </a:solidFill>
                <a:effectLst/>
                <a:latin typeface="+mn-lt"/>
                <a:ea typeface="+mn-ea"/>
                <a:cs typeface="+mn-cs"/>
              </a:rPr>
              <a:t> -  Taxi      Total - </a:t>
            </a:r>
            <a:r>
              <a:rPr lang="en-US" sz="1600" b="1" kern="1200" dirty="0">
                <a:solidFill>
                  <a:schemeClr val="tx1"/>
                </a:solidFill>
                <a:effectLst/>
                <a:latin typeface="+mn-lt"/>
                <a:ea typeface="+mn-ea"/>
                <a:cs typeface="+mn-cs"/>
              </a:rPr>
              <a:t>1675</a:t>
            </a:r>
          </a:p>
          <a:p>
            <a:endParaRPr lang="en-US" i="1" dirty="0"/>
          </a:p>
        </p:txBody>
      </p:sp>
      <p:sp>
        <p:nvSpPr>
          <p:cNvPr id="4" name="Slide Number Placeholder 3"/>
          <p:cNvSpPr>
            <a:spLocks noGrp="1"/>
          </p:cNvSpPr>
          <p:nvPr>
            <p:ph type="sldNum" sz="quarter" idx="10"/>
          </p:nvPr>
        </p:nvSpPr>
        <p:spPr/>
        <p:txBody>
          <a:bodyPr/>
          <a:lstStyle/>
          <a:p>
            <a:fld id="{E47A3662-33BE-3343-96BF-F426874B4186}" type="slidenum">
              <a:rPr lang="en-US" smtClean="0"/>
              <a:t>23</a:t>
            </a:fld>
            <a:endParaRPr lang="en-US" dirty="0"/>
          </a:p>
        </p:txBody>
      </p:sp>
    </p:spTree>
    <p:extLst>
      <p:ext uri="{BB962C8B-B14F-4D97-AF65-F5344CB8AC3E}">
        <p14:creationId xmlns:p14="http://schemas.microsoft.com/office/powerpoint/2010/main" val="339905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accent6"/>
                </a:solidFill>
                <a:effectLst/>
                <a:latin typeface="+mn-lt"/>
                <a:ea typeface="+mn-ea"/>
                <a:cs typeface="+mn-cs"/>
              </a:rPr>
              <a:t>181</a:t>
            </a:r>
            <a:r>
              <a:rPr lang="en-US" sz="1200" b="0" kern="1200" dirty="0">
                <a:solidFill>
                  <a:schemeClr val="tx1"/>
                </a:solidFill>
                <a:effectLst/>
                <a:latin typeface="+mn-lt"/>
                <a:ea typeface="+mn-ea"/>
                <a:cs typeface="+mn-cs"/>
              </a:rPr>
              <a:t> - Ambulance   </a:t>
            </a:r>
            <a:r>
              <a:rPr lang="en-US" sz="1200" b="1" kern="1200" dirty="0">
                <a:solidFill>
                  <a:schemeClr val="tx1"/>
                </a:solidFill>
                <a:effectLst/>
                <a:latin typeface="+mn-lt"/>
                <a:ea typeface="+mn-ea"/>
                <a:cs typeface="+mn-cs"/>
              </a:rPr>
              <a:t>6</a:t>
            </a:r>
            <a:r>
              <a:rPr lang="en-US" sz="1200" b="0" kern="1200" dirty="0">
                <a:solidFill>
                  <a:schemeClr val="tx1"/>
                </a:solidFill>
                <a:effectLst/>
                <a:latin typeface="+mn-lt"/>
                <a:ea typeface="+mn-ea"/>
                <a:cs typeface="+mn-cs"/>
              </a:rPr>
              <a:t> - Stretcher Van  </a:t>
            </a:r>
            <a:r>
              <a:rPr lang="en-US" sz="1200" b="1" kern="1200" dirty="0">
                <a:solidFill>
                  <a:schemeClr val="tx1"/>
                </a:solidFill>
                <a:effectLst/>
                <a:latin typeface="+mn-lt"/>
                <a:ea typeface="+mn-ea"/>
                <a:cs typeface="+mn-cs"/>
              </a:rPr>
              <a:t>231</a:t>
            </a:r>
            <a:r>
              <a:rPr lang="en-US" sz="1200" b="0" kern="1200" dirty="0">
                <a:solidFill>
                  <a:schemeClr val="tx1"/>
                </a:solidFill>
                <a:effectLst/>
                <a:latin typeface="+mn-lt"/>
                <a:ea typeface="+mn-ea"/>
                <a:cs typeface="+mn-cs"/>
              </a:rPr>
              <a:t> – WCV  </a:t>
            </a:r>
            <a:r>
              <a:rPr lang="en-US" sz="1200" b="1" kern="1200" dirty="0">
                <a:solidFill>
                  <a:schemeClr val="tx1"/>
                </a:solidFill>
                <a:effectLst/>
                <a:latin typeface="+mn-lt"/>
                <a:ea typeface="+mn-ea"/>
                <a:cs typeface="+mn-cs"/>
              </a:rPr>
              <a:t>171</a:t>
            </a:r>
            <a:r>
              <a:rPr lang="en-US" sz="1200" b="0" kern="1200" dirty="0">
                <a:solidFill>
                  <a:schemeClr val="tx1"/>
                </a:solidFill>
                <a:effectLst/>
                <a:latin typeface="+mn-lt"/>
                <a:ea typeface="+mn-ea"/>
                <a:cs typeface="+mn-cs"/>
              </a:rPr>
              <a:t> -  Taxi      Total - </a:t>
            </a:r>
            <a:r>
              <a:rPr lang="en-US" sz="1200" b="1" kern="1200" dirty="0">
                <a:solidFill>
                  <a:schemeClr val="tx1"/>
                </a:solidFill>
                <a:effectLst/>
                <a:latin typeface="+mn-lt"/>
                <a:ea typeface="+mn-ea"/>
                <a:cs typeface="+mn-cs"/>
              </a:rPr>
              <a:t>589</a:t>
            </a:r>
          </a:p>
          <a:p>
            <a:endParaRPr lang="en-US" i="1" dirty="0"/>
          </a:p>
        </p:txBody>
      </p:sp>
      <p:sp>
        <p:nvSpPr>
          <p:cNvPr id="4" name="Slide Number Placeholder 3"/>
          <p:cNvSpPr>
            <a:spLocks noGrp="1"/>
          </p:cNvSpPr>
          <p:nvPr>
            <p:ph type="sldNum" sz="quarter" idx="10"/>
          </p:nvPr>
        </p:nvSpPr>
        <p:spPr/>
        <p:txBody>
          <a:bodyPr/>
          <a:lstStyle/>
          <a:p>
            <a:fld id="{E47A3662-33BE-3343-96BF-F426874B4186}" type="slidenum">
              <a:rPr lang="en-US" smtClean="0"/>
              <a:t>24</a:t>
            </a:fld>
            <a:endParaRPr lang="en-US" dirty="0"/>
          </a:p>
        </p:txBody>
      </p:sp>
    </p:spTree>
    <p:extLst>
      <p:ext uri="{BB962C8B-B14F-4D97-AF65-F5344CB8AC3E}">
        <p14:creationId xmlns:p14="http://schemas.microsoft.com/office/powerpoint/2010/main" val="1847352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accent6"/>
                </a:solidFill>
                <a:effectLst/>
                <a:latin typeface="+mn-lt"/>
                <a:ea typeface="+mn-ea"/>
                <a:cs typeface="+mn-cs"/>
              </a:rPr>
              <a:t>164</a:t>
            </a:r>
            <a:r>
              <a:rPr lang="en-US" sz="1200" b="0" kern="1200" dirty="0">
                <a:solidFill>
                  <a:schemeClr val="tx1"/>
                </a:solidFill>
                <a:effectLst/>
                <a:latin typeface="+mn-lt"/>
                <a:ea typeface="+mn-ea"/>
                <a:cs typeface="+mn-cs"/>
              </a:rPr>
              <a:t> - Ambulance   </a:t>
            </a:r>
            <a:r>
              <a:rPr lang="en-US" sz="1200" b="1" kern="1200" dirty="0">
                <a:solidFill>
                  <a:schemeClr val="tx1"/>
                </a:solidFill>
                <a:effectLst/>
                <a:latin typeface="+mn-lt"/>
                <a:ea typeface="+mn-ea"/>
                <a:cs typeface="+mn-cs"/>
              </a:rPr>
              <a:t>30</a:t>
            </a:r>
            <a:r>
              <a:rPr lang="en-US" sz="1200" b="0" kern="1200" dirty="0">
                <a:solidFill>
                  <a:schemeClr val="tx1"/>
                </a:solidFill>
                <a:effectLst/>
                <a:latin typeface="+mn-lt"/>
                <a:ea typeface="+mn-ea"/>
                <a:cs typeface="+mn-cs"/>
              </a:rPr>
              <a:t> - Stretcher Van  </a:t>
            </a:r>
            <a:r>
              <a:rPr lang="en-US" sz="1200" b="1" kern="1200" dirty="0">
                <a:solidFill>
                  <a:schemeClr val="tx1"/>
                </a:solidFill>
                <a:effectLst/>
                <a:latin typeface="+mn-lt"/>
                <a:ea typeface="+mn-ea"/>
                <a:cs typeface="+mn-cs"/>
              </a:rPr>
              <a:t>407</a:t>
            </a:r>
            <a:r>
              <a:rPr lang="en-US" sz="1200" b="0" kern="1200" dirty="0">
                <a:solidFill>
                  <a:schemeClr val="tx1"/>
                </a:solidFill>
                <a:effectLst/>
                <a:latin typeface="+mn-lt"/>
                <a:ea typeface="+mn-ea"/>
                <a:cs typeface="+mn-cs"/>
              </a:rPr>
              <a:t> – WCV  </a:t>
            </a:r>
            <a:r>
              <a:rPr lang="en-US" sz="1200" b="1" kern="1200" dirty="0">
                <a:solidFill>
                  <a:schemeClr val="tx1"/>
                </a:solidFill>
                <a:effectLst/>
                <a:latin typeface="+mn-lt"/>
                <a:ea typeface="+mn-ea"/>
                <a:cs typeface="+mn-cs"/>
              </a:rPr>
              <a:t>310</a:t>
            </a:r>
            <a:r>
              <a:rPr lang="en-US" sz="1200" b="0" kern="1200" dirty="0">
                <a:solidFill>
                  <a:schemeClr val="tx1"/>
                </a:solidFill>
                <a:effectLst/>
                <a:latin typeface="+mn-lt"/>
                <a:ea typeface="+mn-ea"/>
                <a:cs typeface="+mn-cs"/>
              </a:rPr>
              <a:t> -  Taxi      Total - </a:t>
            </a:r>
            <a:r>
              <a:rPr lang="en-US" sz="1200" b="1" kern="1200" dirty="0">
                <a:solidFill>
                  <a:schemeClr val="tx1"/>
                </a:solidFill>
                <a:effectLst/>
                <a:latin typeface="+mn-lt"/>
                <a:ea typeface="+mn-ea"/>
                <a:cs typeface="+mn-cs"/>
              </a:rPr>
              <a:t>911</a:t>
            </a:r>
          </a:p>
          <a:p>
            <a:endParaRPr lang="en-US" i="1" dirty="0"/>
          </a:p>
        </p:txBody>
      </p:sp>
      <p:sp>
        <p:nvSpPr>
          <p:cNvPr id="4" name="Slide Number Placeholder 3"/>
          <p:cNvSpPr>
            <a:spLocks noGrp="1"/>
          </p:cNvSpPr>
          <p:nvPr>
            <p:ph type="sldNum" sz="quarter" idx="10"/>
          </p:nvPr>
        </p:nvSpPr>
        <p:spPr/>
        <p:txBody>
          <a:bodyPr/>
          <a:lstStyle/>
          <a:p>
            <a:fld id="{E47A3662-33BE-3343-96BF-F426874B4186}" type="slidenum">
              <a:rPr lang="en-US" smtClean="0"/>
              <a:t>25</a:t>
            </a:fld>
            <a:endParaRPr lang="en-US" dirty="0"/>
          </a:p>
        </p:txBody>
      </p:sp>
    </p:spTree>
    <p:extLst>
      <p:ext uri="{BB962C8B-B14F-4D97-AF65-F5344CB8AC3E}">
        <p14:creationId xmlns:p14="http://schemas.microsoft.com/office/powerpoint/2010/main" val="1722363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47A3662-33BE-3343-96BF-F426874B4186}" type="slidenum">
              <a:rPr lang="en-US" smtClean="0"/>
              <a:t>26</a:t>
            </a:fld>
            <a:endParaRPr lang="en-US" dirty="0"/>
          </a:p>
        </p:txBody>
      </p:sp>
    </p:spTree>
    <p:extLst>
      <p:ext uri="{BB962C8B-B14F-4D97-AF65-F5344CB8AC3E}">
        <p14:creationId xmlns:p14="http://schemas.microsoft.com/office/powerpoint/2010/main" val="370556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CTS is a non-profit and has been in business for 22 years</a:t>
            </a:r>
          </a:p>
          <a:p>
            <a:endParaRPr lang="en-US" dirty="0"/>
          </a:p>
          <a:p>
            <a:r>
              <a:rPr lang="en-US" dirty="0"/>
              <a:t>Founded by David White  who has been a leader in public transportation and NEMT space for over two decades</a:t>
            </a:r>
          </a:p>
        </p:txBody>
      </p:sp>
      <p:sp>
        <p:nvSpPr>
          <p:cNvPr id="4" name="Slide Number Placeholder 3"/>
          <p:cNvSpPr>
            <a:spLocks noGrp="1"/>
          </p:cNvSpPr>
          <p:nvPr>
            <p:ph type="sldNum" sz="quarter" idx="5"/>
          </p:nvPr>
        </p:nvSpPr>
        <p:spPr/>
        <p:txBody>
          <a:bodyPr/>
          <a:lstStyle/>
          <a:p>
            <a:fld id="{E47A3662-33BE-3343-96BF-F426874B4186}" type="slidenum">
              <a:rPr lang="en-US" smtClean="0"/>
              <a:t>27</a:t>
            </a:fld>
            <a:endParaRPr lang="en-US" dirty="0"/>
          </a:p>
        </p:txBody>
      </p:sp>
    </p:spTree>
    <p:extLst>
      <p:ext uri="{BB962C8B-B14F-4D97-AF65-F5344CB8AC3E}">
        <p14:creationId xmlns:p14="http://schemas.microsoft.com/office/powerpoint/2010/main" val="2759827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A3662-33BE-3343-96BF-F426874B4186}" type="slidenum">
              <a:rPr lang="en-US" smtClean="0"/>
              <a:t>28</a:t>
            </a:fld>
            <a:endParaRPr lang="en-US" dirty="0"/>
          </a:p>
        </p:txBody>
      </p:sp>
    </p:spTree>
    <p:extLst>
      <p:ext uri="{BB962C8B-B14F-4D97-AF65-F5344CB8AC3E}">
        <p14:creationId xmlns:p14="http://schemas.microsoft.com/office/powerpoint/2010/main" val="3904772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A3662-33BE-3343-96BF-F426874B4186}" type="slidenum">
              <a:rPr lang="en-US" smtClean="0"/>
              <a:t>29</a:t>
            </a:fld>
            <a:endParaRPr lang="en-US" dirty="0"/>
          </a:p>
        </p:txBody>
      </p:sp>
    </p:spTree>
    <p:extLst>
      <p:ext uri="{BB962C8B-B14F-4D97-AF65-F5344CB8AC3E}">
        <p14:creationId xmlns:p14="http://schemas.microsoft.com/office/powerpoint/2010/main" val="58691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A3662-33BE-3343-96BF-F426874B4186}" type="slidenum">
              <a:rPr lang="en-US" smtClean="0"/>
              <a:t>11</a:t>
            </a:fld>
            <a:endParaRPr lang="en-US" dirty="0"/>
          </a:p>
        </p:txBody>
      </p:sp>
    </p:spTree>
    <p:extLst>
      <p:ext uri="{BB962C8B-B14F-4D97-AF65-F5344CB8AC3E}">
        <p14:creationId xmlns:p14="http://schemas.microsoft.com/office/powerpoint/2010/main" val="540504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A3662-33BE-3343-96BF-F426874B4186}" type="slidenum">
              <a:rPr lang="en-US" smtClean="0"/>
              <a:t>30</a:t>
            </a:fld>
            <a:endParaRPr lang="en-US" dirty="0"/>
          </a:p>
        </p:txBody>
      </p:sp>
    </p:spTree>
    <p:extLst>
      <p:ext uri="{BB962C8B-B14F-4D97-AF65-F5344CB8AC3E}">
        <p14:creationId xmlns:p14="http://schemas.microsoft.com/office/powerpoint/2010/main" val="3173215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A3662-33BE-3343-96BF-F426874B4186}" type="slidenum">
              <a:rPr lang="en-US" smtClean="0"/>
              <a:t>31</a:t>
            </a:fld>
            <a:endParaRPr lang="en-US" dirty="0"/>
          </a:p>
        </p:txBody>
      </p:sp>
    </p:spTree>
    <p:extLst>
      <p:ext uri="{BB962C8B-B14F-4D97-AF65-F5344CB8AC3E}">
        <p14:creationId xmlns:p14="http://schemas.microsoft.com/office/powerpoint/2010/main" val="4168795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47A3662-33BE-3343-96BF-F426874B4186}" type="slidenum">
              <a:rPr lang="en-US" smtClean="0"/>
              <a:t>33</a:t>
            </a:fld>
            <a:endParaRPr lang="en-US" dirty="0"/>
          </a:p>
        </p:txBody>
      </p:sp>
    </p:spTree>
    <p:extLst>
      <p:ext uri="{BB962C8B-B14F-4D97-AF65-F5344CB8AC3E}">
        <p14:creationId xmlns:p14="http://schemas.microsoft.com/office/powerpoint/2010/main" val="2914403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A3662-33BE-3343-96BF-F426874B4186}" type="slidenum">
              <a:rPr lang="en-US" smtClean="0"/>
              <a:t>34</a:t>
            </a:fld>
            <a:endParaRPr lang="en-US" dirty="0"/>
          </a:p>
        </p:txBody>
      </p:sp>
    </p:spTree>
    <p:extLst>
      <p:ext uri="{BB962C8B-B14F-4D97-AF65-F5344CB8AC3E}">
        <p14:creationId xmlns:p14="http://schemas.microsoft.com/office/powerpoint/2010/main" val="4186894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35</a:t>
            </a:fld>
            <a:endParaRPr lang="en-US" dirty="0"/>
          </a:p>
        </p:txBody>
      </p:sp>
    </p:spTree>
    <p:extLst>
      <p:ext uri="{BB962C8B-B14F-4D97-AF65-F5344CB8AC3E}">
        <p14:creationId xmlns:p14="http://schemas.microsoft.com/office/powerpoint/2010/main" val="356575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48</a:t>
            </a:fld>
            <a:endParaRPr lang="en-US" dirty="0"/>
          </a:p>
        </p:txBody>
      </p:sp>
    </p:spTree>
    <p:extLst>
      <p:ext uri="{BB962C8B-B14F-4D97-AF65-F5344CB8AC3E}">
        <p14:creationId xmlns:p14="http://schemas.microsoft.com/office/powerpoint/2010/main" val="3925794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3887270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2413314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2632355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1958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CTS is a non-profit and has been in business for 22 years</a:t>
            </a:r>
          </a:p>
          <a:p>
            <a:endParaRPr lang="en-US" dirty="0"/>
          </a:p>
          <a:p>
            <a:r>
              <a:rPr lang="en-US" dirty="0"/>
              <a:t>Founded by David White  who has been a leader in public transportation and NEMT space for over two decades</a:t>
            </a:r>
          </a:p>
        </p:txBody>
      </p:sp>
      <p:sp>
        <p:nvSpPr>
          <p:cNvPr id="4" name="Slide Number Placeholder 3"/>
          <p:cNvSpPr>
            <a:spLocks noGrp="1"/>
          </p:cNvSpPr>
          <p:nvPr>
            <p:ph type="sldNum" sz="quarter" idx="5"/>
          </p:nvPr>
        </p:nvSpPr>
        <p:spPr/>
        <p:txBody>
          <a:bodyPr/>
          <a:lstStyle/>
          <a:p>
            <a:fld id="{E47A3662-33BE-3343-96BF-F426874B4186}" type="slidenum">
              <a:rPr lang="en-US" smtClean="0"/>
              <a:t>12</a:t>
            </a:fld>
            <a:endParaRPr lang="en-US" dirty="0"/>
          </a:p>
        </p:txBody>
      </p:sp>
    </p:spTree>
    <p:extLst>
      <p:ext uri="{BB962C8B-B14F-4D97-AF65-F5344CB8AC3E}">
        <p14:creationId xmlns:p14="http://schemas.microsoft.com/office/powerpoint/2010/main" val="3517471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2457353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3893749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3131726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1951339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3193964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2188040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3577539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3610957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1264270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C8DCC-A699-4726-B387-DEE03FDAAF6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Tree>
    <p:extLst>
      <p:ext uri="{BB962C8B-B14F-4D97-AF65-F5344CB8AC3E}">
        <p14:creationId xmlns:p14="http://schemas.microsoft.com/office/powerpoint/2010/main" val="425568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our Mission, Values and Vision are member focused by ensuring a high quality network of providers.</a:t>
            </a:r>
          </a:p>
          <a:p>
            <a:endParaRPr lang="en-US" dirty="0"/>
          </a:p>
          <a:p>
            <a:r>
              <a:rPr lang="en-US" dirty="0"/>
              <a:t>We support our providers with a dynamic provider relations team, not only at our Connecticut headquarters, but with local staff, on the ground, everywhere we operate..</a:t>
            </a:r>
          </a:p>
        </p:txBody>
      </p:sp>
      <p:sp>
        <p:nvSpPr>
          <p:cNvPr id="4" name="Slide Number Placeholder 3"/>
          <p:cNvSpPr>
            <a:spLocks noGrp="1"/>
          </p:cNvSpPr>
          <p:nvPr>
            <p:ph type="sldNum" sz="quarter" idx="5"/>
          </p:nvPr>
        </p:nvSpPr>
        <p:spPr/>
        <p:txBody>
          <a:bodyPr/>
          <a:lstStyle/>
          <a:p>
            <a:fld id="{E47A3662-33BE-3343-96BF-F426874B4186}" type="slidenum">
              <a:rPr lang="en-US" smtClean="0"/>
              <a:t>13</a:t>
            </a:fld>
            <a:endParaRPr lang="en-US" dirty="0"/>
          </a:p>
        </p:txBody>
      </p:sp>
    </p:spTree>
    <p:extLst>
      <p:ext uri="{BB962C8B-B14F-4D97-AF65-F5344CB8AC3E}">
        <p14:creationId xmlns:p14="http://schemas.microsoft.com/office/powerpoint/2010/main" val="2685448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67</a:t>
            </a:fld>
            <a:endParaRPr lang="en-US" dirty="0"/>
          </a:p>
        </p:txBody>
      </p:sp>
    </p:spTree>
    <p:extLst>
      <p:ext uri="{BB962C8B-B14F-4D97-AF65-F5344CB8AC3E}">
        <p14:creationId xmlns:p14="http://schemas.microsoft.com/office/powerpoint/2010/main" val="757480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70</a:t>
            </a:fld>
            <a:endParaRPr lang="en-US" dirty="0"/>
          </a:p>
        </p:txBody>
      </p:sp>
    </p:spTree>
    <p:extLst>
      <p:ext uri="{BB962C8B-B14F-4D97-AF65-F5344CB8AC3E}">
        <p14:creationId xmlns:p14="http://schemas.microsoft.com/office/powerpoint/2010/main" val="1622250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8" y="4473868"/>
            <a:ext cx="5607364" cy="3661009"/>
          </a:xfrm>
          <a:prstGeom prst="rect">
            <a:avLst/>
          </a:prstGeom>
        </p:spPr>
        <p:txBody>
          <a:bodyPr lIns="91257" tIns="45629" rIns="91257" bIns="45629"/>
          <a:lstStyle/>
          <a:p>
            <a:endParaRPr lang="en-US" dirty="0"/>
          </a:p>
        </p:txBody>
      </p:sp>
    </p:spTree>
    <p:extLst>
      <p:ext uri="{BB962C8B-B14F-4D97-AF65-F5344CB8AC3E}">
        <p14:creationId xmlns:p14="http://schemas.microsoft.com/office/powerpoint/2010/main" val="1240671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82</a:t>
            </a:fld>
            <a:endParaRPr lang="en-US" dirty="0"/>
          </a:p>
        </p:txBody>
      </p:sp>
    </p:spTree>
    <p:extLst>
      <p:ext uri="{BB962C8B-B14F-4D97-AF65-F5344CB8AC3E}">
        <p14:creationId xmlns:p14="http://schemas.microsoft.com/office/powerpoint/2010/main" val="208654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Provider Relation’s team we are in the field to support our providers with whatever is needed.</a:t>
            </a:r>
          </a:p>
          <a:p>
            <a:endParaRPr lang="en-US" dirty="0"/>
          </a:p>
          <a:p>
            <a:r>
              <a:rPr lang="en-US" dirty="0"/>
              <a:t>We pay our providers directly with a wire transfer within 10 days </a:t>
            </a:r>
            <a:r>
              <a:rPr lang="en-US"/>
              <a:t>of billing.</a:t>
            </a:r>
            <a:endParaRPr lang="en-US" dirty="0"/>
          </a:p>
        </p:txBody>
      </p:sp>
      <p:sp>
        <p:nvSpPr>
          <p:cNvPr id="4" name="Slide Number Placeholder 3"/>
          <p:cNvSpPr>
            <a:spLocks noGrp="1"/>
          </p:cNvSpPr>
          <p:nvPr>
            <p:ph type="sldNum" sz="quarter" idx="5"/>
          </p:nvPr>
        </p:nvSpPr>
        <p:spPr/>
        <p:txBody>
          <a:bodyPr/>
          <a:lstStyle/>
          <a:p>
            <a:fld id="{E47A3662-33BE-3343-96BF-F426874B4186}" type="slidenum">
              <a:rPr lang="en-US" smtClean="0"/>
              <a:t>14</a:t>
            </a:fld>
            <a:endParaRPr lang="en-US" dirty="0"/>
          </a:p>
        </p:txBody>
      </p:sp>
    </p:spTree>
    <p:extLst>
      <p:ext uri="{BB962C8B-B14F-4D97-AF65-F5344CB8AC3E}">
        <p14:creationId xmlns:p14="http://schemas.microsoft.com/office/powerpoint/2010/main" val="336217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CTS is a non-profit and has been in business for 22 years</a:t>
            </a:r>
          </a:p>
          <a:p>
            <a:endParaRPr lang="en-US" dirty="0"/>
          </a:p>
          <a:p>
            <a:r>
              <a:rPr lang="en-US" dirty="0"/>
              <a:t>Founded by David White  who has been a leader in public transportation and NEMT space for over two decades</a:t>
            </a:r>
          </a:p>
        </p:txBody>
      </p:sp>
      <p:sp>
        <p:nvSpPr>
          <p:cNvPr id="4" name="Slide Number Placeholder 3"/>
          <p:cNvSpPr>
            <a:spLocks noGrp="1"/>
          </p:cNvSpPr>
          <p:nvPr>
            <p:ph type="sldNum" sz="quarter" idx="5"/>
          </p:nvPr>
        </p:nvSpPr>
        <p:spPr/>
        <p:txBody>
          <a:bodyPr/>
          <a:lstStyle/>
          <a:p>
            <a:fld id="{E47A3662-33BE-3343-96BF-F426874B4186}" type="slidenum">
              <a:rPr lang="en-US" smtClean="0"/>
              <a:t>15</a:t>
            </a:fld>
            <a:endParaRPr lang="en-US" dirty="0"/>
          </a:p>
        </p:txBody>
      </p:sp>
    </p:spTree>
    <p:extLst>
      <p:ext uri="{BB962C8B-B14F-4D97-AF65-F5344CB8AC3E}">
        <p14:creationId xmlns:p14="http://schemas.microsoft.com/office/powerpoint/2010/main" val="53915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A3662-33BE-3343-96BF-F426874B41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89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CTS is a non-profit and has been in business for 22 years</a:t>
            </a:r>
          </a:p>
          <a:p>
            <a:endParaRPr lang="en-US" dirty="0"/>
          </a:p>
          <a:p>
            <a:r>
              <a:rPr lang="en-US" dirty="0"/>
              <a:t>Founded by David White  who has been a leader in public transportation and NEMT space for over two decades</a:t>
            </a:r>
          </a:p>
        </p:txBody>
      </p:sp>
      <p:sp>
        <p:nvSpPr>
          <p:cNvPr id="4" name="Slide Number Placeholder 3"/>
          <p:cNvSpPr>
            <a:spLocks noGrp="1"/>
          </p:cNvSpPr>
          <p:nvPr>
            <p:ph type="sldNum" sz="quarter" idx="5"/>
          </p:nvPr>
        </p:nvSpPr>
        <p:spPr/>
        <p:txBody>
          <a:bodyPr/>
          <a:lstStyle/>
          <a:p>
            <a:fld id="{E47A3662-33BE-3343-96BF-F426874B4186}" type="slidenum">
              <a:rPr lang="en-US" smtClean="0"/>
              <a:t>17</a:t>
            </a:fld>
            <a:endParaRPr lang="en-US" dirty="0"/>
          </a:p>
        </p:txBody>
      </p:sp>
    </p:spTree>
    <p:extLst>
      <p:ext uri="{BB962C8B-B14F-4D97-AF65-F5344CB8AC3E}">
        <p14:creationId xmlns:p14="http://schemas.microsoft.com/office/powerpoint/2010/main" val="315466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3 phases of implementation and as you can see phase III comprises the majority of counties.</a:t>
            </a:r>
          </a:p>
        </p:txBody>
      </p:sp>
      <p:sp>
        <p:nvSpPr>
          <p:cNvPr id="4" name="Slide Number Placeholder 3"/>
          <p:cNvSpPr>
            <a:spLocks noGrp="1"/>
          </p:cNvSpPr>
          <p:nvPr>
            <p:ph type="sldNum" sz="quarter" idx="5"/>
          </p:nvPr>
        </p:nvSpPr>
        <p:spPr/>
        <p:txBody>
          <a:bodyPr/>
          <a:lstStyle/>
          <a:p>
            <a:fld id="{E47A3662-33BE-3343-96BF-F426874B4186}" type="slidenum">
              <a:rPr lang="en-US" smtClean="0"/>
              <a:t>18</a:t>
            </a:fld>
            <a:endParaRPr lang="en-US" dirty="0"/>
          </a:p>
        </p:txBody>
      </p:sp>
    </p:spTree>
    <p:extLst>
      <p:ext uri="{BB962C8B-B14F-4D97-AF65-F5344CB8AC3E}">
        <p14:creationId xmlns:p14="http://schemas.microsoft.com/office/powerpoint/2010/main" val="306128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09144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4550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1638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09600" y="4140200"/>
            <a:ext cx="10972800" cy="609600"/>
          </a:xfrm>
        </p:spPr>
        <p:txBody>
          <a:bodyPr>
            <a:normAutofit/>
          </a:bodyPr>
          <a:lstStyle>
            <a:lvl1pPr algn="ctr">
              <a:defRPr sz="2400" b="0" i="0">
                <a:solidFill>
                  <a:srgbClr val="777779"/>
                </a:solidFill>
                <a:latin typeface="+mj-lt"/>
                <a:cs typeface="DIN-Regular"/>
              </a:defRPr>
            </a:lvl1pPr>
          </a:lstStyle>
          <a:p>
            <a:pPr lvl="0"/>
            <a:r>
              <a:rPr lang="en-US" dirty="0"/>
              <a:t>Click to add Client/Project Title</a:t>
            </a:r>
          </a:p>
        </p:txBody>
      </p:sp>
      <p:sp>
        <p:nvSpPr>
          <p:cNvPr id="9" name="Text Placeholder 8"/>
          <p:cNvSpPr>
            <a:spLocks noGrp="1"/>
          </p:cNvSpPr>
          <p:nvPr>
            <p:ph type="body" sz="quarter" idx="11" hasCustomPrompt="1"/>
          </p:nvPr>
        </p:nvSpPr>
        <p:spPr>
          <a:xfrm>
            <a:off x="601133" y="6248401"/>
            <a:ext cx="2427144" cy="347133"/>
          </a:xfrm>
        </p:spPr>
        <p:txBody>
          <a:bodyPr>
            <a:normAutofit/>
          </a:bodyPr>
          <a:lstStyle>
            <a:lvl1pPr algn="ctr">
              <a:defRPr sz="1100">
                <a:solidFill>
                  <a:srgbClr val="FFFFFF"/>
                </a:solidFill>
                <a:latin typeface="+mj-lt"/>
              </a:defRPr>
            </a:lvl1pPr>
          </a:lstStyle>
          <a:p>
            <a:pPr lvl="0"/>
            <a:r>
              <a:rPr lang="en-US" dirty="0"/>
              <a:t>CLICK TO DATE</a:t>
            </a:r>
          </a:p>
        </p:txBody>
      </p:sp>
    </p:spTree>
    <p:extLst>
      <p:ext uri="{BB962C8B-B14F-4D97-AF65-F5344CB8AC3E}">
        <p14:creationId xmlns:p14="http://schemas.microsoft.com/office/powerpoint/2010/main" val="34078253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eak gre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921002"/>
            <a:ext cx="10464800" cy="1362075"/>
          </a:xfrm>
        </p:spPr>
        <p:txBody>
          <a:bodyPr anchor="t">
            <a:noAutofit/>
          </a:bodyPr>
          <a:lstStyle>
            <a:lvl1pPr algn="ctr">
              <a:defRPr sz="3600" b="0" cap="none" baseline="0">
                <a:solidFill>
                  <a:schemeClr val="bg1"/>
                </a:solidFill>
              </a:defRPr>
            </a:lvl1pPr>
          </a:lstStyle>
          <a:p>
            <a:r>
              <a:rPr lang="en-US" dirty="0"/>
              <a:t>Click to edit BREAK page</a:t>
            </a:r>
          </a:p>
        </p:txBody>
      </p:sp>
    </p:spTree>
    <p:extLst>
      <p:ext uri="{BB962C8B-B14F-4D97-AF65-F5344CB8AC3E}">
        <p14:creationId xmlns:p14="http://schemas.microsoft.com/office/powerpoint/2010/main" val="19121396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b-Head Blank w/roa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baseline="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
        <p:nvSpPr>
          <p:cNvPr id="9" name="Text Placeholder 3"/>
          <p:cNvSpPr>
            <a:spLocks noGrp="1"/>
          </p:cNvSpPr>
          <p:nvPr>
            <p:ph type="body" sz="quarter" idx="10"/>
          </p:nvPr>
        </p:nvSpPr>
        <p:spPr>
          <a:xfrm>
            <a:off x="203200" y="635508"/>
            <a:ext cx="11785600" cy="609600"/>
          </a:xfrm>
        </p:spPr>
        <p:txBody>
          <a:bodyPr/>
          <a:lstStyle>
            <a:lvl1pPr algn="ctr">
              <a:defRPr b="0" i="0">
                <a:solidFill>
                  <a:srgbClr val="CC0033"/>
                </a:solidFill>
                <a:latin typeface="+mj-lt"/>
                <a:cs typeface="DIN-Regular"/>
              </a:defRPr>
            </a:lvl1pPr>
          </a:lstStyle>
          <a:p>
            <a:pPr lvl="0"/>
            <a:r>
              <a:rPr lang="en-US"/>
              <a:t>Click to edit Master text styles</a:t>
            </a:r>
          </a:p>
        </p:txBody>
      </p:sp>
    </p:spTree>
    <p:extLst>
      <p:ext uri="{BB962C8B-B14F-4D97-AF65-F5344CB8AC3E}">
        <p14:creationId xmlns:p14="http://schemas.microsoft.com/office/powerpoint/2010/main" val="11412141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baseline="0">
                <a:solidFill>
                  <a:srgbClr val="777779"/>
                </a:solidFill>
                <a:latin typeface="+mj-lt"/>
                <a:cs typeface="DIN-Regular"/>
              </a:defRPr>
            </a:lvl1pPr>
          </a:lstStyle>
          <a:p>
            <a:r>
              <a:rPr lang="en-US" dirty="0"/>
              <a:t>Click to edit CONTENT</a:t>
            </a:r>
          </a:p>
        </p:txBody>
      </p:sp>
      <p:sp>
        <p:nvSpPr>
          <p:cNvPr id="3" name="Content Placeholder 2"/>
          <p:cNvSpPr>
            <a:spLocks noGrp="1"/>
          </p:cNvSpPr>
          <p:nvPr>
            <p:ph idx="1" hasCustomPrompt="1"/>
          </p:nvPr>
        </p:nvSpPr>
        <p:spPr>
          <a:xfrm>
            <a:off x="613833" y="1176783"/>
            <a:ext cx="10972800" cy="2336800"/>
          </a:xfrm>
        </p:spPr>
        <p:txBody>
          <a:bodyPr/>
          <a:lstStyle>
            <a:lvl1pPr>
              <a:defRPr b="0" i="0">
                <a:solidFill>
                  <a:srgbClr val="777779"/>
                </a:solidFill>
                <a:latin typeface="+mj-lt"/>
                <a:cs typeface="DIN-Regular"/>
              </a:defRPr>
            </a:lvl1pPr>
            <a:lvl2pPr>
              <a:spcAft>
                <a:spcPts val="200"/>
              </a:spcAft>
              <a:buClr>
                <a:schemeClr val="accent1"/>
              </a:buClr>
              <a:defRPr sz="1600" b="0" i="0">
                <a:solidFill>
                  <a:srgbClr val="777779"/>
                </a:solidFill>
                <a:latin typeface="+mj-lt"/>
                <a:cs typeface="DIN-Regular"/>
              </a:defRPr>
            </a:lvl2pPr>
            <a:lvl3pPr>
              <a:spcAft>
                <a:spcPts val="0"/>
              </a:spcAft>
              <a:buClr>
                <a:schemeClr val="accent1"/>
              </a:buClr>
              <a:defRPr sz="1600" b="0" i="0">
                <a:solidFill>
                  <a:srgbClr val="777779"/>
                </a:solidFill>
                <a:latin typeface="+mj-lt"/>
                <a:cs typeface="DIN-Regular"/>
              </a:defRPr>
            </a:lvl3pPr>
            <a:lvl4pPr>
              <a:spcAft>
                <a:spcPts val="0"/>
              </a:spcAft>
              <a:buClr>
                <a:schemeClr val="accent1"/>
              </a:buClr>
              <a:defRPr sz="1600" b="0" i="0">
                <a:solidFill>
                  <a:srgbClr val="777779"/>
                </a:solidFill>
                <a:latin typeface="+mj-lt"/>
                <a:cs typeface="DIN-Regular"/>
              </a:defRPr>
            </a:lvl4pPr>
            <a:lvl5pPr>
              <a:spcAft>
                <a:spcPts val="0"/>
              </a:spcAft>
              <a:buClr>
                <a:schemeClr val="accent1"/>
              </a:buClr>
              <a:defRPr sz="1600" b="0" i="0">
                <a:solidFill>
                  <a:srgbClr val="777779"/>
                </a:solidFill>
                <a:latin typeface="+mj-lt"/>
                <a:cs typeface="DIN-Regular"/>
              </a:defRPr>
            </a:lvl5pPr>
          </a:lstStyle>
          <a:p>
            <a:pPr lvl="0"/>
            <a:r>
              <a:rPr lang="en-US" dirty="0"/>
              <a:t>Click to edit HEADLINE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Tree>
    <p:extLst>
      <p:ext uri="{BB962C8B-B14F-4D97-AF65-F5344CB8AC3E}">
        <p14:creationId xmlns:p14="http://schemas.microsoft.com/office/powerpoint/2010/main" val="18453010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b-head 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1800" b="0" i="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825">
                <a:solidFill>
                  <a:srgbClr val="777779"/>
                </a:solidFill>
                <a:latin typeface="+mj-lt"/>
              </a:defRPr>
            </a:lvl1pPr>
          </a:lstStyle>
          <a:p>
            <a:r>
              <a:rPr lang="en-US" dirty="0"/>
              <a:t> </a:t>
            </a:r>
            <a:fld id="{70E92737-5DC9-D247-A551-BE5191631335}" type="slidenum">
              <a:rPr lang="en-US" smtClean="0"/>
              <a:pPr/>
              <a:t>‹#›</a:t>
            </a:fld>
            <a:endParaRPr lang="en-US" dirty="0"/>
          </a:p>
        </p:txBody>
      </p:sp>
      <p:sp>
        <p:nvSpPr>
          <p:cNvPr id="4" name="Text Placeholder 3"/>
          <p:cNvSpPr>
            <a:spLocks noGrp="1"/>
          </p:cNvSpPr>
          <p:nvPr>
            <p:ph type="body" sz="quarter" idx="10"/>
          </p:nvPr>
        </p:nvSpPr>
        <p:spPr>
          <a:xfrm>
            <a:off x="203200" y="635508"/>
            <a:ext cx="11785600" cy="609600"/>
          </a:xfrm>
        </p:spPr>
        <p:txBody>
          <a:bodyPr/>
          <a:lstStyle>
            <a:lvl1pPr algn="ctr">
              <a:defRPr b="0" i="0">
                <a:solidFill>
                  <a:srgbClr val="CC0033"/>
                </a:solidFill>
                <a:latin typeface="+mj-lt"/>
                <a:cs typeface="DIN-Regular"/>
              </a:defRPr>
            </a:lvl1pPr>
          </a:lstStyle>
          <a:p>
            <a:pPr lvl="0"/>
            <a:r>
              <a:rPr lang="en-US"/>
              <a:t>Click to edit Master text styles</a:t>
            </a:r>
          </a:p>
        </p:txBody>
      </p:sp>
    </p:spTree>
    <p:extLst>
      <p:ext uri="{BB962C8B-B14F-4D97-AF65-F5344CB8AC3E}">
        <p14:creationId xmlns:p14="http://schemas.microsoft.com/office/powerpoint/2010/main" val="222895632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Tree>
    <p:extLst>
      <p:ext uri="{BB962C8B-B14F-4D97-AF65-F5344CB8AC3E}">
        <p14:creationId xmlns:p14="http://schemas.microsoft.com/office/powerpoint/2010/main" val="30266737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ub-Head &amp;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baseline="0">
                <a:solidFill>
                  <a:srgbClr val="777779"/>
                </a:solidFill>
                <a:latin typeface="+mj-lt"/>
                <a:cs typeface="DIN-Regular"/>
              </a:defRPr>
            </a:lvl1pPr>
          </a:lstStyle>
          <a:p>
            <a:r>
              <a:rPr lang="en-US" dirty="0"/>
              <a:t>Click to edit CONTENT</a:t>
            </a:r>
          </a:p>
        </p:txBody>
      </p:sp>
      <p:sp>
        <p:nvSpPr>
          <p:cNvPr id="3" name="Content Placeholder 2"/>
          <p:cNvSpPr>
            <a:spLocks noGrp="1"/>
          </p:cNvSpPr>
          <p:nvPr>
            <p:ph idx="1" hasCustomPrompt="1"/>
          </p:nvPr>
        </p:nvSpPr>
        <p:spPr>
          <a:xfrm>
            <a:off x="613833" y="1176783"/>
            <a:ext cx="10972800" cy="2336800"/>
          </a:xfrm>
        </p:spPr>
        <p:txBody>
          <a:bodyPr/>
          <a:lstStyle>
            <a:lvl1pPr>
              <a:defRPr b="0" i="0">
                <a:solidFill>
                  <a:srgbClr val="777779"/>
                </a:solidFill>
                <a:latin typeface="+mj-lt"/>
                <a:cs typeface="DIN-Regular"/>
              </a:defRPr>
            </a:lvl1pPr>
            <a:lvl2pPr>
              <a:spcAft>
                <a:spcPts val="200"/>
              </a:spcAft>
              <a:buClr>
                <a:schemeClr val="accent1"/>
              </a:buClr>
              <a:defRPr sz="1600" b="0" i="0">
                <a:solidFill>
                  <a:srgbClr val="777779"/>
                </a:solidFill>
                <a:latin typeface="+mj-lt"/>
                <a:cs typeface="DIN-Regular"/>
              </a:defRPr>
            </a:lvl2pPr>
            <a:lvl3pPr>
              <a:spcAft>
                <a:spcPts val="0"/>
              </a:spcAft>
              <a:buClr>
                <a:schemeClr val="accent1"/>
              </a:buClr>
              <a:defRPr sz="1600" b="0" i="0">
                <a:solidFill>
                  <a:srgbClr val="777779"/>
                </a:solidFill>
                <a:latin typeface="+mj-lt"/>
                <a:cs typeface="DIN-Regular"/>
              </a:defRPr>
            </a:lvl3pPr>
            <a:lvl4pPr>
              <a:spcAft>
                <a:spcPts val="0"/>
              </a:spcAft>
              <a:buClr>
                <a:schemeClr val="accent1"/>
              </a:buClr>
              <a:defRPr sz="1600" b="0" i="0">
                <a:solidFill>
                  <a:srgbClr val="777779"/>
                </a:solidFill>
                <a:latin typeface="+mj-lt"/>
                <a:cs typeface="DIN-Regular"/>
              </a:defRPr>
            </a:lvl4pPr>
            <a:lvl5pPr>
              <a:spcAft>
                <a:spcPts val="0"/>
              </a:spcAft>
              <a:buClr>
                <a:schemeClr val="accent1"/>
              </a:buClr>
              <a:defRPr sz="1600" b="0" i="0">
                <a:solidFill>
                  <a:srgbClr val="777779"/>
                </a:solidFill>
                <a:latin typeface="+mj-lt"/>
                <a:cs typeface="DIN-Regular"/>
              </a:defRPr>
            </a:lvl5pPr>
          </a:lstStyle>
          <a:p>
            <a:pPr lvl="0"/>
            <a:r>
              <a:rPr lang="en-US" dirty="0"/>
              <a:t>Click to edit HEADLINE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
        <p:nvSpPr>
          <p:cNvPr id="9" name="Text Placeholder 3"/>
          <p:cNvSpPr>
            <a:spLocks noGrp="1"/>
          </p:cNvSpPr>
          <p:nvPr>
            <p:ph type="body" sz="quarter" idx="10"/>
          </p:nvPr>
        </p:nvSpPr>
        <p:spPr>
          <a:xfrm>
            <a:off x="203200" y="635508"/>
            <a:ext cx="11785600" cy="609600"/>
          </a:xfrm>
        </p:spPr>
        <p:txBody>
          <a:bodyPr/>
          <a:lstStyle>
            <a:lvl1pPr algn="ctr">
              <a:defRPr b="0" i="0">
                <a:solidFill>
                  <a:srgbClr val="CC0033"/>
                </a:solidFill>
                <a:latin typeface="+mj-lt"/>
                <a:cs typeface="DIN-Regular"/>
              </a:defRPr>
            </a:lvl1pPr>
          </a:lstStyle>
          <a:p>
            <a:pPr lvl="0"/>
            <a:r>
              <a:rPr lang="en-US"/>
              <a:t>Click to edit Master text styles</a:t>
            </a:r>
          </a:p>
        </p:txBody>
      </p:sp>
    </p:spTree>
    <p:extLst>
      <p:ext uri="{BB962C8B-B14F-4D97-AF65-F5344CB8AC3E}">
        <p14:creationId xmlns:p14="http://schemas.microsoft.com/office/powerpoint/2010/main" val="4523335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Tree>
    <p:extLst>
      <p:ext uri="{BB962C8B-B14F-4D97-AF65-F5344CB8AC3E}">
        <p14:creationId xmlns:p14="http://schemas.microsoft.com/office/powerpoint/2010/main" val="39905573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173787"/>
            <a:ext cx="2743200" cy="365125"/>
          </a:xfrm>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12366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Tree>
    <p:extLst>
      <p:ext uri="{BB962C8B-B14F-4D97-AF65-F5344CB8AC3E}">
        <p14:creationId xmlns:p14="http://schemas.microsoft.com/office/powerpoint/2010/main" val="3099505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Tree>
    <p:extLst>
      <p:ext uri="{BB962C8B-B14F-4D97-AF65-F5344CB8AC3E}">
        <p14:creationId xmlns:p14="http://schemas.microsoft.com/office/powerpoint/2010/main" val="10008655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Tree>
    <p:extLst>
      <p:ext uri="{BB962C8B-B14F-4D97-AF65-F5344CB8AC3E}">
        <p14:creationId xmlns:p14="http://schemas.microsoft.com/office/powerpoint/2010/main" val="37712083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Tree>
    <p:extLst>
      <p:ext uri="{BB962C8B-B14F-4D97-AF65-F5344CB8AC3E}">
        <p14:creationId xmlns:p14="http://schemas.microsoft.com/office/powerpoint/2010/main" val="22542553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Tree>
    <p:extLst>
      <p:ext uri="{BB962C8B-B14F-4D97-AF65-F5344CB8AC3E}">
        <p14:creationId xmlns:p14="http://schemas.microsoft.com/office/powerpoint/2010/main" val="39872814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Tree>
    <p:extLst>
      <p:ext uri="{BB962C8B-B14F-4D97-AF65-F5344CB8AC3E}">
        <p14:creationId xmlns:p14="http://schemas.microsoft.com/office/powerpoint/2010/main" val="18586165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168" y="76200"/>
            <a:ext cx="11789664" cy="731520"/>
          </a:xfrm>
        </p:spPr>
        <p:txBody>
          <a:bodyPr>
            <a:normAutofit/>
          </a:bodyPr>
          <a:lstStyle>
            <a:lvl1pPr>
              <a:defRPr sz="2400" b="0" i="0">
                <a:solidFill>
                  <a:srgbClr val="777779"/>
                </a:solidFill>
                <a:latin typeface="+mj-lt"/>
                <a:cs typeface="DIN-Regular"/>
              </a:defRPr>
            </a:lvl1pPr>
          </a:lstStyle>
          <a:p>
            <a:r>
              <a:rPr lang="en-US" dirty="0"/>
              <a:t>Click to edit CONTENT</a:t>
            </a:r>
          </a:p>
        </p:txBody>
      </p:sp>
      <p:sp>
        <p:nvSpPr>
          <p:cNvPr id="8" name="Slide Number Placeholder 5"/>
          <p:cNvSpPr>
            <a:spLocks noGrp="1"/>
          </p:cNvSpPr>
          <p:nvPr>
            <p:ph type="sldNum" sz="quarter" idx="4"/>
          </p:nvPr>
        </p:nvSpPr>
        <p:spPr>
          <a:xfrm>
            <a:off x="1011936" y="6324600"/>
            <a:ext cx="2438400" cy="261610"/>
          </a:xfrm>
          <a:prstGeom prst="rect">
            <a:avLst/>
          </a:prstGeom>
        </p:spPr>
        <p:txBody>
          <a:bodyPr vert="horz" lIns="91440" tIns="45720" rIns="91440" bIns="45720" rtlCol="0" anchor="ctr"/>
          <a:lstStyle>
            <a:lvl1pPr algn="l">
              <a:defRPr sz="1100">
                <a:solidFill>
                  <a:srgbClr val="777779"/>
                </a:solidFill>
                <a:latin typeface="+mj-lt"/>
              </a:defRPr>
            </a:lvl1pPr>
          </a:lstStyle>
          <a:p>
            <a:r>
              <a:rPr lang="en-US"/>
              <a:t> </a:t>
            </a:r>
            <a:fld id="{70E92737-5DC9-D247-A551-BE5191631335}" type="slidenum">
              <a:rPr lang="en-US" smtClean="0"/>
              <a:pPr/>
              <a:t>‹#›</a:t>
            </a:fld>
            <a:endParaRPr lang="en-US" dirty="0"/>
          </a:p>
        </p:txBody>
      </p:sp>
    </p:spTree>
    <p:extLst>
      <p:ext uri="{BB962C8B-B14F-4D97-AF65-F5344CB8AC3E}">
        <p14:creationId xmlns:p14="http://schemas.microsoft.com/office/powerpoint/2010/main" val="23406302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reak re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921002"/>
            <a:ext cx="10464800" cy="1362075"/>
          </a:xfrm>
        </p:spPr>
        <p:txBody>
          <a:bodyPr anchor="t">
            <a:noAutofit/>
          </a:bodyPr>
          <a:lstStyle>
            <a:lvl1pPr algn="ctr">
              <a:defRPr sz="3600" b="0" cap="none" baseline="0">
                <a:solidFill>
                  <a:schemeClr val="bg1"/>
                </a:solidFill>
              </a:defRPr>
            </a:lvl1pPr>
          </a:lstStyle>
          <a:p>
            <a:r>
              <a:rPr lang="en-US" dirty="0"/>
              <a:t>Click to edit BREAK page</a:t>
            </a:r>
          </a:p>
        </p:txBody>
      </p:sp>
    </p:spTree>
    <p:extLst>
      <p:ext uri="{BB962C8B-B14F-4D97-AF65-F5344CB8AC3E}">
        <p14:creationId xmlns:p14="http://schemas.microsoft.com/office/powerpoint/2010/main" val="38925118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2"/>
          </p:nvPr>
        </p:nvSpPr>
        <p:spPr bwMode="auto">
          <a:xfrm>
            <a:off x="609600" y="64008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EFB6826-B3ED-4798-B521-4B5857165F20}" type="datetime1">
              <a:rPr lang="en-US" smtClean="0"/>
              <a:t>10/30/2019</a:t>
            </a:fld>
            <a:endParaRPr lang="en-US" dirty="0"/>
          </a:p>
        </p:txBody>
      </p:sp>
      <p:sp>
        <p:nvSpPr>
          <p:cNvPr id="5" name="Slide Number Placeholder 5"/>
          <p:cNvSpPr>
            <a:spLocks noGrp="1"/>
          </p:cNvSpPr>
          <p:nvPr>
            <p:ph type="sldNum" sz="quarter" idx="4"/>
          </p:nvPr>
        </p:nvSpPr>
        <p:spPr>
          <a:xfrm>
            <a:off x="4673600" y="6400801"/>
            <a:ext cx="28448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95820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914400" y="304800"/>
            <a:ext cx="10668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1016000" y="1066800"/>
            <a:ext cx="10058400" cy="4800600"/>
          </a:xfrm>
          <a:prstGeom prst="rect">
            <a:avLst/>
          </a:prstGeom>
        </p:spPr>
        <p:txBody>
          <a:bodyPr/>
          <a:lstStyle>
            <a:lvl1pPr>
              <a:buClrTx/>
              <a:defRPr sz="2400"/>
            </a:lvl1pPr>
            <a:lvl2pPr>
              <a:buClrTx/>
              <a:defRPr sz="2000"/>
            </a:lvl2pPr>
            <a:lvl3pPr>
              <a:buClrTx/>
              <a:defRPr sz="1800"/>
            </a:lvl3pPr>
            <a:lvl4pPr>
              <a:buClrTx/>
              <a:defRPr sz="1600"/>
            </a:lvl4pPr>
            <a:lvl5pPr>
              <a:buClrTx/>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Rectangle 4"/>
          <p:cNvSpPr>
            <a:spLocks noGrp="1" noChangeArrowheads="1"/>
          </p:cNvSpPr>
          <p:nvPr>
            <p:ph type="dt" sz="half" idx="2"/>
          </p:nvPr>
        </p:nvSpPr>
        <p:spPr bwMode="auto">
          <a:xfrm>
            <a:off x="609600" y="64008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9016256-A15E-472F-A44B-6D4C4106F6AD}" type="datetime1">
              <a:rPr lang="en-US" smtClean="0"/>
              <a:t>10/30/2019</a:t>
            </a:fld>
            <a:endParaRPr lang="en-US" dirty="0"/>
          </a:p>
        </p:txBody>
      </p:sp>
      <p:sp>
        <p:nvSpPr>
          <p:cNvPr id="12" name="Slide Number Placeholder 5"/>
          <p:cNvSpPr>
            <a:spLocks noGrp="1"/>
          </p:cNvSpPr>
          <p:nvPr>
            <p:ph type="sldNum" sz="quarter" idx="4"/>
          </p:nvPr>
        </p:nvSpPr>
        <p:spPr>
          <a:xfrm>
            <a:off x="4673600" y="6400801"/>
            <a:ext cx="28448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57189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430277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43001"/>
            <a:ext cx="53848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143001"/>
            <a:ext cx="53848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bwMode="white">
          <a:xfrm>
            <a:off x="914400" y="304800"/>
            <a:ext cx="10668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
        <p:nvSpPr>
          <p:cNvPr id="9" name="Rectangle 4"/>
          <p:cNvSpPr>
            <a:spLocks noGrp="1" noChangeArrowheads="1"/>
          </p:cNvSpPr>
          <p:nvPr>
            <p:ph type="dt" sz="half" idx="10"/>
          </p:nvPr>
        </p:nvSpPr>
        <p:spPr bwMode="auto">
          <a:xfrm>
            <a:off x="609600" y="64008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908C381-0B50-4C5E-ABC8-46BD068596A9}" type="datetime1">
              <a:rPr lang="en-US" smtClean="0"/>
              <a:t>10/30/2019</a:t>
            </a:fld>
            <a:endParaRPr lang="en-US" dirty="0"/>
          </a:p>
        </p:txBody>
      </p:sp>
      <p:sp>
        <p:nvSpPr>
          <p:cNvPr id="10" name="Slide Number Placeholder 5"/>
          <p:cNvSpPr>
            <a:spLocks noGrp="1"/>
          </p:cNvSpPr>
          <p:nvPr>
            <p:ph type="sldNum" sz="quarter" idx="4"/>
          </p:nvPr>
        </p:nvSpPr>
        <p:spPr>
          <a:xfrm>
            <a:off x="4673600" y="6400801"/>
            <a:ext cx="28448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810591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19200"/>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1858962"/>
            <a:ext cx="5386917"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219200"/>
            <a:ext cx="5389033"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1858962"/>
            <a:ext cx="5389033"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bwMode="white">
          <a:xfrm>
            <a:off x="914400" y="304800"/>
            <a:ext cx="10668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1937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914400" y="304800"/>
            <a:ext cx="10668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
        <p:nvSpPr>
          <p:cNvPr id="7" name="Rectangle 4"/>
          <p:cNvSpPr>
            <a:spLocks noGrp="1" noChangeArrowheads="1"/>
          </p:cNvSpPr>
          <p:nvPr>
            <p:ph type="dt" sz="half" idx="2"/>
          </p:nvPr>
        </p:nvSpPr>
        <p:spPr bwMode="auto">
          <a:xfrm>
            <a:off x="609600" y="64008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47D42AC0-6820-488A-92DE-F6D746560CD7}" type="datetime1">
              <a:rPr lang="en-US" smtClean="0"/>
              <a:t>10/30/2019</a:t>
            </a:fld>
            <a:endParaRPr lang="en-US" dirty="0"/>
          </a:p>
        </p:txBody>
      </p:sp>
      <p:sp>
        <p:nvSpPr>
          <p:cNvPr id="8" name="Slide Number Placeholder 5"/>
          <p:cNvSpPr>
            <a:spLocks noGrp="1"/>
          </p:cNvSpPr>
          <p:nvPr>
            <p:ph type="sldNum" sz="quarter" idx="4"/>
          </p:nvPr>
        </p:nvSpPr>
        <p:spPr>
          <a:xfrm>
            <a:off x="4673600" y="6400801"/>
            <a:ext cx="28448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615652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609600" y="64008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30D92E14-721C-4074-B8A7-1DBD9C77FDA3}" type="datetime1">
              <a:rPr lang="en-US" smtClean="0"/>
              <a:t>10/30/2019</a:t>
            </a:fld>
            <a:endParaRPr lang="en-US" dirty="0"/>
          </a:p>
        </p:txBody>
      </p:sp>
      <p:sp>
        <p:nvSpPr>
          <p:cNvPr id="6" name="Slide Number Placeholder 5"/>
          <p:cNvSpPr>
            <a:spLocks noGrp="1"/>
          </p:cNvSpPr>
          <p:nvPr>
            <p:ph type="sldNum" sz="quarter" idx="4"/>
          </p:nvPr>
        </p:nvSpPr>
        <p:spPr>
          <a:xfrm>
            <a:off x="4673600" y="6400801"/>
            <a:ext cx="28448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3856456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Tree>
    <p:extLst>
      <p:ext uri="{BB962C8B-B14F-4D97-AF65-F5344CB8AC3E}">
        <p14:creationId xmlns:p14="http://schemas.microsoft.com/office/powerpoint/2010/main" val="3707152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Tree>
    <p:extLst>
      <p:ext uri="{BB962C8B-B14F-4D97-AF65-F5344CB8AC3E}">
        <p14:creationId xmlns:p14="http://schemas.microsoft.com/office/powerpoint/2010/main" val="2211670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Tree>
    <p:extLst>
      <p:ext uri="{BB962C8B-B14F-4D97-AF65-F5344CB8AC3E}">
        <p14:creationId xmlns:p14="http://schemas.microsoft.com/office/powerpoint/2010/main" val="1488776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Tree>
    <p:extLst>
      <p:ext uri="{BB962C8B-B14F-4D97-AF65-F5344CB8AC3E}">
        <p14:creationId xmlns:p14="http://schemas.microsoft.com/office/powerpoint/2010/main" val="2887680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Tree>
    <p:extLst>
      <p:ext uri="{BB962C8B-B14F-4D97-AF65-F5344CB8AC3E}">
        <p14:creationId xmlns:p14="http://schemas.microsoft.com/office/powerpoint/2010/main" val="2186590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15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41602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Tree>
    <p:extLst>
      <p:ext uri="{BB962C8B-B14F-4D97-AF65-F5344CB8AC3E}">
        <p14:creationId xmlns:p14="http://schemas.microsoft.com/office/powerpoint/2010/main" val="2467805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F87DD8D-1731-47A4-B1BF-5E69EFA1986F}" type="datetimeFigureOut">
              <a:rPr lang="en-US" smtClean="0"/>
              <a:t>10/30/2019</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3895698-0BC5-463F-859C-5AB4466C5F5F}"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Tree>
    <p:extLst>
      <p:ext uri="{BB962C8B-B14F-4D97-AF65-F5344CB8AC3E}">
        <p14:creationId xmlns:p14="http://schemas.microsoft.com/office/powerpoint/2010/main" val="718572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
        <p:nvSpPr>
          <p:cNvPr id="8"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9" name="Content Placeholder 2"/>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9754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
        <p:nvSpPr>
          <p:cNvPr id="9"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0"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8010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
        <p:nvSpPr>
          <p:cNvPr id="13"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14"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8285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
        <p:nvSpPr>
          <p:cNvPr id="7"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215185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565898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74808" cy="1962364"/>
          </a:xfrm>
          <a:prstGeom prst="rect">
            <a:avLst/>
          </a:prstGeom>
          <a:noFill/>
          <a:ln>
            <a:noFill/>
          </a:ln>
        </p:spPr>
      </p:pic>
      <p:sp>
        <p:nvSpPr>
          <p:cNvPr id="8"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341273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5589219"/>
            <a:ext cx="12192000" cy="756745"/>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10"/>
          <p:cNvSpPr>
            <a:spLocks noGrp="1"/>
          </p:cNvSpPr>
          <p:nvPr>
            <p:ph type="body" sz="quarter" idx="10"/>
          </p:nvPr>
        </p:nvSpPr>
        <p:spPr>
          <a:xfrm>
            <a:off x="1" y="5727700"/>
            <a:ext cx="12192000" cy="463550"/>
          </a:xfrm>
        </p:spPr>
        <p:txBody>
          <a:bodyPr>
            <a:no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620064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5589219"/>
            <a:ext cx="12192000" cy="756745"/>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10"/>
          <p:cNvSpPr>
            <a:spLocks noGrp="1"/>
          </p:cNvSpPr>
          <p:nvPr>
            <p:ph type="body" sz="quarter" idx="10"/>
          </p:nvPr>
        </p:nvSpPr>
        <p:spPr>
          <a:xfrm>
            <a:off x="1" y="5727700"/>
            <a:ext cx="12192000" cy="463550"/>
          </a:xfrm>
        </p:spPr>
        <p:txBody>
          <a:bodyPr>
            <a:no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346257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570388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Rectangle 2"/>
          <p:cNvSpPr/>
          <p:nvPr userDrawn="1"/>
        </p:nvSpPr>
        <p:spPr>
          <a:xfrm>
            <a:off x="0" y="5589219"/>
            <a:ext cx="12192000" cy="756745"/>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10"/>
          <p:cNvSpPr>
            <a:spLocks noGrp="1"/>
          </p:cNvSpPr>
          <p:nvPr>
            <p:ph type="body" sz="quarter" idx="10"/>
          </p:nvPr>
        </p:nvSpPr>
        <p:spPr>
          <a:xfrm>
            <a:off x="1" y="5727700"/>
            <a:ext cx="12192000" cy="463550"/>
          </a:xfrm>
        </p:spPr>
        <p:txBody>
          <a:bodyPr>
            <a:no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760792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1083691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3944521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1167022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7" cy="6857998"/>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814439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3483970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6857997"/>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490789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5" cy="6857997"/>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422202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5" cy="6857996"/>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3232503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2" cy="6857996"/>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146989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483984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1"/>
            <a:ext cx="12191992" cy="6857995"/>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24611005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1"/>
            <a:ext cx="12191991" cy="6857995"/>
          </a:xfrm>
          <a:prstGeom prst="rect">
            <a:avLst/>
          </a:prstGeom>
        </p:spPr>
      </p:pic>
      <p:sp>
        <p:nvSpPr>
          <p:cNvPr id="6" name="Rectangle 5"/>
          <p:cNvSpPr/>
          <p:nvPr userDrawn="1"/>
        </p:nvSpPr>
        <p:spPr>
          <a:xfrm>
            <a:off x="2375896" y="2196950"/>
            <a:ext cx="7440208"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9" name="Content Placeholder 8"/>
          <p:cNvSpPr>
            <a:spLocks noGrp="1"/>
          </p:cNvSpPr>
          <p:nvPr>
            <p:ph sz="quarter" idx="10" hasCustomPrompt="1"/>
          </p:nvPr>
        </p:nvSpPr>
        <p:spPr>
          <a:xfrm>
            <a:off x="2374900" y="3790773"/>
            <a:ext cx="7442200" cy="473004"/>
          </a:xfrm>
        </p:spPr>
        <p:txBody>
          <a:bodyPr>
            <a:no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Meeting Title/Purpose</a:t>
            </a:r>
          </a:p>
        </p:txBody>
      </p:sp>
    </p:spTree>
    <p:extLst>
      <p:ext uri="{BB962C8B-B14F-4D97-AF65-F5344CB8AC3E}">
        <p14:creationId xmlns:p14="http://schemas.microsoft.com/office/powerpoint/2010/main" val="29217501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27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5044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95694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992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0.xml"/><Relationship Id="rId7"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image" Target="../media/image8.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17378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23839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09600" y="64008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4C94BE0-B807-4ECC-BD58-A2C4F6CFFEFE}" type="datetime1">
              <a:rPr lang="en-US" smtClean="0"/>
              <a:t>10/30/2019</a:t>
            </a:fld>
            <a:endParaRPr lang="en-US" dirty="0"/>
          </a:p>
        </p:txBody>
      </p:sp>
      <p:sp>
        <p:nvSpPr>
          <p:cNvPr id="7" name="Slide Number Placeholder 5"/>
          <p:cNvSpPr>
            <a:spLocks noGrp="1"/>
          </p:cNvSpPr>
          <p:nvPr>
            <p:ph type="sldNum" sz="quarter" idx="4"/>
          </p:nvPr>
        </p:nvSpPr>
        <p:spPr>
          <a:xfrm>
            <a:off x="4673600" y="6400801"/>
            <a:ext cx="28448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1748" y="6083298"/>
            <a:ext cx="3556000" cy="54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userDrawn="1"/>
        </p:nvGrpSpPr>
        <p:grpSpPr>
          <a:xfrm>
            <a:off x="609600" y="304801"/>
            <a:ext cx="10972800" cy="690499"/>
            <a:chOff x="457200" y="304800"/>
            <a:chExt cx="8229600" cy="690499"/>
          </a:xfrm>
        </p:grpSpPr>
        <p:sp>
          <p:nvSpPr>
            <p:cNvPr id="4" name="Rectangle 3"/>
            <p:cNvSpPr/>
            <p:nvPr userDrawn="1"/>
          </p:nvSpPr>
          <p:spPr>
            <a:xfrm>
              <a:off x="457200" y="877824"/>
              <a:ext cx="8229600" cy="117475"/>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9"/>
            <a:stretch>
              <a:fillRect/>
            </a:stretch>
          </p:blipFill>
          <p:spPr>
            <a:xfrm>
              <a:off x="457200" y="304800"/>
              <a:ext cx="8229600" cy="533400"/>
            </a:xfrm>
            <a:prstGeom prst="rect">
              <a:avLst/>
            </a:prstGeom>
          </p:spPr>
        </p:pic>
      </p:grpSp>
    </p:spTree>
    <p:extLst>
      <p:ext uri="{BB962C8B-B14F-4D97-AF65-F5344CB8AC3E}">
        <p14:creationId xmlns:p14="http://schemas.microsoft.com/office/powerpoint/2010/main" val="277346210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6357938"/>
            <a:ext cx="12192000" cy="500062"/>
          </a:xfrm>
          <a:prstGeom prst="rect">
            <a:avLst/>
          </a:prstGeom>
        </p:spPr>
      </p:pic>
    </p:spTree>
    <p:extLst>
      <p:ext uri="{BB962C8B-B14F-4D97-AF65-F5344CB8AC3E}">
        <p14:creationId xmlns:p14="http://schemas.microsoft.com/office/powerpoint/2010/main" val="286269963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tstransit.com/transportation-providers/"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hyperlink" Target="mailto:jpetro@ctstransit.com" TargetMode="External"/><Relationship Id="rId4" Type="http://schemas.openxmlformats.org/officeDocument/2006/relationships/hyperlink" Target="mailto:cknaff@ctstransit.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40.jpe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57.emf"/><Relationship Id="rId4" Type="http://schemas.openxmlformats.org/officeDocument/2006/relationships/package" Target="../embeddings/Microsoft_Word_Document.docx"/></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2.xml"/><Relationship Id="rId1" Type="http://schemas.openxmlformats.org/officeDocument/2006/relationships/vmlDrawing" Target="../drawings/vmlDrawing2.vml"/><Relationship Id="rId5" Type="http://schemas.openxmlformats.org/officeDocument/2006/relationships/image" Target="../media/image58.emf"/><Relationship Id="rId4" Type="http://schemas.openxmlformats.org/officeDocument/2006/relationships/package" Target="../embeddings/Microsoft_Word_Document1.docx"/></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8" Type="http://schemas.openxmlformats.org/officeDocument/2006/relationships/hyperlink" Target="mailto:ccwatkins@pa.gov" TargetMode="External"/><Relationship Id="rId3" Type="http://schemas.openxmlformats.org/officeDocument/2006/relationships/hyperlink" Target="mailto:daphsimeon@pa.gov" TargetMode="External"/><Relationship Id="rId7" Type="http://schemas.openxmlformats.org/officeDocument/2006/relationships/hyperlink" Target="mailto:martorres@pa.gov" TargetMode="External"/><Relationship Id="rId2" Type="http://schemas.openxmlformats.org/officeDocument/2006/relationships/hyperlink" Target="mailto:tacarter@pa.gov" TargetMode="External"/><Relationship Id="rId1" Type="http://schemas.openxmlformats.org/officeDocument/2006/relationships/slideLayout" Target="../slideLayouts/slideLayout29.xml"/><Relationship Id="rId6" Type="http://schemas.openxmlformats.org/officeDocument/2006/relationships/hyperlink" Target="mailto:jstinson@pa.gov" TargetMode="External"/><Relationship Id="rId5" Type="http://schemas.openxmlformats.org/officeDocument/2006/relationships/hyperlink" Target="mailto:rominnich@pa.gov" TargetMode="External"/><Relationship Id="rId4" Type="http://schemas.openxmlformats.org/officeDocument/2006/relationships/hyperlink" Target="mailto:eandradeha@pa.gov"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matp.pa.gov/Default.aspx" TargetMode="Externa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dot7.state.pa.us/TransitMa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www.enrollchc.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dhs.pa.gov/communitypartners/informationforadvocatesandstakeholders/mltss" TargetMode="External"/><Relationship Id="rId5" Type="http://schemas.openxmlformats.org/officeDocument/2006/relationships/hyperlink" Target="http://www.healthchoices.pa.gov/" TargetMode="External"/><Relationship Id="rId4" Type="http://schemas.openxmlformats.org/officeDocument/2006/relationships/hyperlink" Target="http://listserv.dpw.state.pa.us/oltl-community-healthchoices.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39"/>
            <a:ext cx="12192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075" y="5680535"/>
            <a:ext cx="1847850" cy="933450"/>
          </a:xfrm>
          <a:prstGeom prst="rect">
            <a:avLst/>
          </a:prstGeom>
        </p:spPr>
      </p:pic>
      <p:sp>
        <p:nvSpPr>
          <p:cNvPr id="8" name="TextBox 7"/>
          <p:cNvSpPr txBox="1"/>
          <p:nvPr/>
        </p:nvSpPr>
        <p:spPr>
          <a:xfrm>
            <a:off x="2570580" y="2285705"/>
            <a:ext cx="7050840" cy="1200329"/>
          </a:xfrm>
          <a:prstGeom prst="rect">
            <a:avLst/>
          </a:prstGeom>
          <a:noFill/>
        </p:spPr>
        <p:txBody>
          <a:bodyPr wrap="square" rtlCol="0">
            <a:spAutoFit/>
          </a:bodyPr>
          <a:lstStyle/>
          <a:p>
            <a:pPr algn="ctr"/>
            <a:r>
              <a:rPr lang="en-US" sz="2400" dirty="0">
                <a:solidFill>
                  <a:schemeClr val="bg1"/>
                </a:solidFill>
                <a:latin typeface="Arial Black" panose="020B0A04020102020204" pitchFamily="34" charset="0"/>
              </a:rPr>
              <a:t>OCTOBER 2019 PROVIDER WORKSHOPS</a:t>
            </a:r>
          </a:p>
          <a:p>
            <a:pPr algn="ctr"/>
            <a:endParaRPr lang="en-US" sz="2400" dirty="0">
              <a:solidFill>
                <a:schemeClr val="bg1"/>
              </a:solidFill>
              <a:latin typeface="Arial Black" panose="020B0A04020102020204" pitchFamily="34" charset="0"/>
            </a:endParaRPr>
          </a:p>
          <a:p>
            <a:pPr algn="ctr"/>
            <a:r>
              <a:rPr lang="en-US" sz="2400" dirty="0">
                <a:solidFill>
                  <a:schemeClr val="bg1"/>
                </a:solidFill>
                <a:latin typeface="Arial Black" panose="020B0A04020102020204" pitchFamily="34" charset="0"/>
              </a:rPr>
              <a:t> TRANSPORTATION SESSION</a:t>
            </a: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85EB908-D14B-4B79-9273-27B0AA618532}" type="slidenum">
              <a:rPr lang="en-US" smtClean="0"/>
              <a:t>1</a:t>
            </a:fld>
            <a:endParaRPr lang="en-US" dirty="0"/>
          </a:p>
        </p:txBody>
      </p:sp>
    </p:spTree>
    <p:extLst>
      <p:ext uri="{BB962C8B-B14F-4D97-AF65-F5344CB8AC3E}">
        <p14:creationId xmlns:p14="http://schemas.microsoft.com/office/powerpoint/2010/main" val="280384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884165" y="2660795"/>
            <a:ext cx="10080245" cy="768205"/>
          </a:xfrm>
          <a:prstGeom prst="rect">
            <a:avLst/>
          </a:prstGeom>
        </p:spPr>
        <p:txBody>
          <a:bodyPr>
            <a:noAutofit/>
          </a:bodyPr>
          <a:lstStyle/>
          <a:p>
            <a:pPr marL="0" indent="0" algn="ctr">
              <a:lnSpc>
                <a:spcPts val="3600"/>
              </a:lnSpc>
              <a:buNone/>
            </a:pPr>
            <a:r>
              <a:rPr lang="en-US" sz="3200" b="1" dirty="0">
                <a:solidFill>
                  <a:srgbClr val="002060"/>
                </a:solidFill>
                <a:latin typeface="Arial Black" panose="020B0A04020102020204" pitchFamily="34" charset="0"/>
              </a:rPr>
              <a:t>Coordinated Transportation Solutions (CTS)</a:t>
            </a:r>
          </a:p>
          <a:p>
            <a:pPr marL="0" indent="0" algn="ctr">
              <a:lnSpc>
                <a:spcPts val="3600"/>
              </a:lnSpc>
              <a:buNone/>
            </a:pPr>
            <a:endParaRPr lang="en-US" sz="3200" b="1" dirty="0">
              <a:solidFill>
                <a:srgbClr val="002060"/>
              </a:solidFill>
              <a:latin typeface="Arial Black" panose="020B0A04020102020204" pitchFamily="34" charset="0"/>
            </a:endParaRP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10</a:t>
            </a:fld>
            <a:endParaRPr lang="en-US" dirty="0"/>
          </a:p>
        </p:txBody>
      </p:sp>
    </p:spTree>
    <p:extLst>
      <p:ext uri="{BB962C8B-B14F-4D97-AF65-F5344CB8AC3E}">
        <p14:creationId xmlns:p14="http://schemas.microsoft.com/office/powerpoint/2010/main" val="244100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4513860"/>
            <a:ext cx="6096000" cy="400110"/>
          </a:xfrm>
          <a:prstGeom prst="rect">
            <a:avLst/>
          </a:prstGeom>
          <a:noFill/>
        </p:spPr>
        <p:txBody>
          <a:bodyPr wrap="square" rtlCol="0">
            <a:spAutoFit/>
          </a:bodyPr>
          <a:lstStyle/>
          <a:p>
            <a:pPr algn="ctr"/>
            <a:r>
              <a:rPr lang="en-US" sz="2000" dirty="0">
                <a:latin typeface="Franklin Gothic Demi Cond" panose="020B0706030402020204" pitchFamily="34" charset="0"/>
              </a:rPr>
              <a:t> TRANSPORTATION SUMMIT</a:t>
            </a:r>
          </a:p>
        </p:txBody>
      </p:sp>
      <p:pic>
        <p:nvPicPr>
          <p:cNvPr id="6" name="Picture 2" descr="Image result for acap preferred vend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1" y="4094404"/>
            <a:ext cx="1523999" cy="482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334500" y="4467695"/>
            <a:ext cx="838199" cy="246221"/>
          </a:xfrm>
          <a:prstGeom prst="rect">
            <a:avLst/>
          </a:prstGeom>
          <a:noFill/>
        </p:spPr>
        <p:txBody>
          <a:bodyPr wrap="square" rtlCol="0">
            <a:spAutoFit/>
          </a:bodyPr>
          <a:lstStyle/>
          <a:p>
            <a:r>
              <a:rPr lang="en-US" sz="1000" dirty="0"/>
              <a:t>Since 2009</a:t>
            </a:r>
          </a:p>
        </p:txBody>
      </p:sp>
    </p:spTree>
    <p:extLst>
      <p:ext uri="{BB962C8B-B14F-4D97-AF65-F5344CB8AC3E}">
        <p14:creationId xmlns:p14="http://schemas.microsoft.com/office/powerpoint/2010/main" val="17160382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762001"/>
            <a:ext cx="3810000" cy="1384995"/>
          </a:xfrm>
          <a:prstGeom prst="rect">
            <a:avLst/>
          </a:prstGeom>
          <a:noFill/>
        </p:spPr>
        <p:txBody>
          <a:bodyPr wrap="square" rtlCol="0">
            <a:spAutoFit/>
          </a:bodyPr>
          <a:lstStyle/>
          <a:p>
            <a:r>
              <a:rPr lang="en-US" sz="2800" b="1" dirty="0">
                <a:solidFill>
                  <a:schemeClr val="accent1"/>
                </a:solidFill>
                <a:latin typeface="Franklin Gothic Demi Cond" panose="020B0706030402020204" pitchFamily="34" charset="0"/>
              </a:rPr>
              <a:t>COORDINATED TRANSPORTATION SOLUTIONS INC.</a:t>
            </a:r>
          </a:p>
        </p:txBody>
      </p:sp>
      <p:cxnSp>
        <p:nvCxnSpPr>
          <p:cNvPr id="5" name="Straight Connector 4"/>
          <p:cNvCxnSpPr/>
          <p:nvPr/>
        </p:nvCxnSpPr>
        <p:spPr>
          <a:xfrm>
            <a:off x="1981200" y="2146995"/>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585005" y="1269507"/>
            <a:ext cx="3733800" cy="3970318"/>
          </a:xfrm>
          <a:prstGeom prst="rect">
            <a:avLst/>
          </a:prstGeom>
          <a:noFill/>
        </p:spPr>
        <p:txBody>
          <a:bodyPr wrap="square" rtlCol="0">
            <a:spAutoFit/>
          </a:bodyPr>
          <a:lstStyle/>
          <a:p>
            <a:pPr algn="just" fontAlgn="base">
              <a:spcBef>
                <a:spcPct val="0"/>
              </a:spcBef>
              <a:spcAft>
                <a:spcPts val="600"/>
              </a:spcAft>
            </a:pPr>
            <a:r>
              <a:rPr lang="en-US" sz="1400" dirty="0">
                <a:solidFill>
                  <a:schemeClr val="bg1"/>
                </a:solidFill>
                <a:latin typeface="Franklin Gothic Book" panose="020B0503020102020204" pitchFamily="34" charset="0"/>
                <a:cs typeface="Arial" pitchFamily="34" charset="0"/>
              </a:rPr>
              <a:t>Since 1997, Coordinated Transportation Solutions (CTS) has provided </a:t>
            </a:r>
            <a:r>
              <a:rPr lang="en-US" sz="1400" b="1" dirty="0">
                <a:solidFill>
                  <a:schemeClr val="bg1"/>
                </a:solidFill>
                <a:latin typeface="Franklin Gothic Book" panose="020B0503020102020204" pitchFamily="34" charset="0"/>
                <a:cs typeface="Arial" pitchFamily="34" charset="0"/>
              </a:rPr>
              <a:t>Non Emergency Transportation </a:t>
            </a:r>
            <a:r>
              <a:rPr lang="en-US" sz="1400" dirty="0">
                <a:solidFill>
                  <a:schemeClr val="bg1"/>
                </a:solidFill>
                <a:latin typeface="Franklin Gothic Book" panose="020B0503020102020204" pitchFamily="34" charset="0"/>
                <a:cs typeface="Arial" pitchFamily="34" charset="0"/>
              </a:rPr>
              <a:t>(NET) and </a:t>
            </a:r>
            <a:r>
              <a:rPr lang="en-US" sz="1400" b="1" dirty="0">
                <a:solidFill>
                  <a:schemeClr val="bg1"/>
                </a:solidFill>
                <a:latin typeface="Franklin Gothic Book" panose="020B0503020102020204" pitchFamily="34" charset="0"/>
                <a:cs typeface="Arial" pitchFamily="34" charset="0"/>
              </a:rPr>
              <a:t>Mobility Management </a:t>
            </a:r>
            <a:r>
              <a:rPr lang="en-US" sz="1400" dirty="0">
                <a:solidFill>
                  <a:schemeClr val="bg1"/>
                </a:solidFill>
                <a:latin typeface="Franklin Gothic Book" panose="020B0503020102020204" pitchFamily="34" charset="0"/>
                <a:cs typeface="Arial" pitchFamily="34" charset="0"/>
              </a:rPr>
              <a:t>services for government agencies, not-for-profits, managed care organizations and businesses throughout the country.</a:t>
            </a:r>
          </a:p>
          <a:p>
            <a:pPr algn="just" fontAlgn="base">
              <a:spcBef>
                <a:spcPct val="0"/>
              </a:spcBef>
              <a:spcAft>
                <a:spcPts val="600"/>
              </a:spcAft>
            </a:pPr>
            <a:endParaRPr lang="en-US" sz="1400" dirty="0">
              <a:solidFill>
                <a:schemeClr val="bg1"/>
              </a:solidFill>
              <a:latin typeface="Franklin Gothic Book" panose="020B0503020102020204" pitchFamily="34" charset="0"/>
              <a:cs typeface="Arial" pitchFamily="34" charset="0"/>
            </a:endParaRPr>
          </a:p>
          <a:p>
            <a:pPr algn="just" fontAlgn="base">
              <a:spcBef>
                <a:spcPct val="0"/>
              </a:spcBef>
              <a:spcAft>
                <a:spcPct val="0"/>
              </a:spcAft>
            </a:pPr>
            <a:r>
              <a:rPr lang="en-US" sz="1400" dirty="0">
                <a:solidFill>
                  <a:schemeClr val="bg1"/>
                </a:solidFill>
                <a:latin typeface="Franklin Gothic Book" panose="020B0503020102020204" pitchFamily="34" charset="0"/>
                <a:cs typeface="Arial" pitchFamily="34" charset="0"/>
              </a:rPr>
              <a:t>Founded as a </a:t>
            </a:r>
            <a:r>
              <a:rPr lang="en-US" sz="1400" b="1" dirty="0">
                <a:solidFill>
                  <a:schemeClr val="bg1"/>
                </a:solidFill>
                <a:latin typeface="Franklin Gothic Book" panose="020B0503020102020204" pitchFamily="34" charset="0"/>
                <a:cs typeface="Arial" pitchFamily="34" charset="0"/>
              </a:rPr>
              <a:t>not-for-profit 501(c)3 </a:t>
            </a:r>
            <a:r>
              <a:rPr lang="en-US" sz="1400" dirty="0">
                <a:solidFill>
                  <a:schemeClr val="bg1"/>
                </a:solidFill>
                <a:latin typeface="Franklin Gothic Book" panose="020B0503020102020204" pitchFamily="34" charset="0"/>
                <a:cs typeface="Arial" pitchFamily="34" charset="0"/>
              </a:rPr>
              <a:t>organization, CTS provides services to the most fragile individuals in our communities. Our continuum of integrated services is designed to address the unique transportation challenges posed by both Medicaid and other programs serving at risk populations in rural, urban and suburban environments.</a:t>
            </a:r>
          </a:p>
          <a:p>
            <a:pPr algn="just" fontAlgn="base">
              <a:spcBef>
                <a:spcPct val="0"/>
              </a:spcBef>
              <a:spcAft>
                <a:spcPct val="0"/>
              </a:spcAft>
            </a:pPr>
            <a:endParaRPr lang="en-US" sz="1400" dirty="0">
              <a:solidFill>
                <a:schemeClr val="bg1"/>
              </a:solidFill>
              <a:latin typeface="Franklin Gothic Demi Cond" panose="020B0706030402020204" pitchFamily="34" charset="0"/>
              <a:cs typeface="Arial" pitchFamily="34" charset="0"/>
            </a:endParaRPr>
          </a:p>
          <a:p>
            <a:endParaRPr lang="en-US" dirty="0">
              <a:solidFill>
                <a:schemeClr val="bg1"/>
              </a:solidFill>
              <a:latin typeface="Franklin Gothic Demi Cond" panose="020B0706030402020204" pitchFamily="34" charset="0"/>
            </a:endParaRPr>
          </a:p>
        </p:txBody>
      </p:sp>
      <p:sp>
        <p:nvSpPr>
          <p:cNvPr id="13" name="TextBox 12"/>
          <p:cNvSpPr txBox="1"/>
          <p:nvPr/>
        </p:nvSpPr>
        <p:spPr>
          <a:xfrm>
            <a:off x="1828800" y="3967102"/>
            <a:ext cx="5410200" cy="1369606"/>
          </a:xfrm>
          <a:prstGeom prst="rect">
            <a:avLst/>
          </a:prstGeom>
          <a:noFill/>
        </p:spPr>
        <p:txBody>
          <a:bodyPr wrap="square" rtlCol="0">
            <a:spAutoFit/>
          </a:bodyPr>
          <a:lstStyle/>
          <a:p>
            <a:pPr>
              <a:buClr>
                <a:schemeClr val="accent1"/>
              </a:buClr>
            </a:pPr>
            <a:r>
              <a:rPr lang="en-US" sz="1700" dirty="0">
                <a:solidFill>
                  <a:schemeClr val="bg1"/>
                </a:solidFill>
                <a:latin typeface="Franklin Gothic Demi Cond" panose="020B0706030402020204" pitchFamily="34" charset="0"/>
              </a:rPr>
              <a:t>CTS EXECUTIVE LEADERSHIP TEAM</a:t>
            </a:r>
          </a:p>
          <a:p>
            <a:pPr marL="342900" indent="-342900">
              <a:buClr>
                <a:schemeClr val="bg1">
                  <a:lumMod val="75000"/>
                </a:schemeClr>
              </a:buClr>
              <a:buFont typeface="Wingdings" panose="05000000000000000000" pitchFamily="2" charset="2"/>
              <a:buChar char="ü"/>
            </a:pPr>
            <a:r>
              <a:rPr lang="en-US" sz="1300" dirty="0">
                <a:solidFill>
                  <a:schemeClr val="bg1"/>
                </a:solidFill>
                <a:latin typeface="Franklin Gothic Demi Cond" panose="020B0706030402020204" pitchFamily="34" charset="0"/>
                <a:ea typeface="Arial Unicode MS" panose="020B0604020202020204" pitchFamily="34" charset="-128"/>
                <a:cs typeface="Arial Unicode MS" panose="020B0604020202020204" pitchFamily="34" charset="-128"/>
              </a:rPr>
              <a:t>David L. White, President &amp; Founder</a:t>
            </a:r>
          </a:p>
          <a:p>
            <a:pPr marL="342900" indent="-342900">
              <a:buClr>
                <a:schemeClr val="bg1">
                  <a:lumMod val="75000"/>
                </a:schemeClr>
              </a:buClr>
              <a:buFont typeface="Wingdings" panose="05000000000000000000" pitchFamily="2" charset="2"/>
              <a:buChar char="ü"/>
            </a:pPr>
            <a:r>
              <a:rPr lang="en-US" sz="1300" dirty="0">
                <a:solidFill>
                  <a:schemeClr val="bg1"/>
                </a:solidFill>
                <a:latin typeface="Franklin Gothic Demi Cond" panose="020B0706030402020204" pitchFamily="34" charset="0"/>
                <a:ea typeface="Arial Unicode MS" panose="020B0604020202020204" pitchFamily="34" charset="-128"/>
                <a:cs typeface="Arial Unicode MS" panose="020B0604020202020204" pitchFamily="34" charset="-128"/>
              </a:rPr>
              <a:t>Steven Mackinnon, Vice President of Administration</a:t>
            </a:r>
          </a:p>
          <a:p>
            <a:pPr marL="342900" indent="-342900">
              <a:buClr>
                <a:schemeClr val="bg1">
                  <a:lumMod val="75000"/>
                </a:schemeClr>
              </a:buClr>
              <a:buFont typeface="Wingdings" panose="05000000000000000000" pitchFamily="2" charset="2"/>
              <a:buChar char="ü"/>
            </a:pPr>
            <a:r>
              <a:rPr lang="en-US" sz="1300" dirty="0">
                <a:solidFill>
                  <a:schemeClr val="bg1"/>
                </a:solidFill>
                <a:latin typeface="Franklin Gothic Demi Cond" panose="020B0706030402020204" pitchFamily="34" charset="0"/>
                <a:ea typeface="Arial Unicode MS" panose="020B0604020202020204" pitchFamily="34" charset="-128"/>
                <a:cs typeface="Arial Unicode MS" panose="020B0604020202020204" pitchFamily="34" charset="-128"/>
              </a:rPr>
              <a:t>Jana Hunkler, Vice President of Business Development</a:t>
            </a:r>
          </a:p>
          <a:p>
            <a:pPr marL="342900" indent="-342900">
              <a:buClr>
                <a:schemeClr val="bg1">
                  <a:lumMod val="75000"/>
                </a:schemeClr>
              </a:buClr>
              <a:buFont typeface="Wingdings" panose="05000000000000000000" pitchFamily="2" charset="2"/>
              <a:buChar char="ü"/>
            </a:pPr>
            <a:r>
              <a:rPr lang="en-US" sz="1300" dirty="0">
                <a:solidFill>
                  <a:schemeClr val="bg1"/>
                </a:solidFill>
                <a:latin typeface="Franklin Gothic Demi Cond" panose="020B0706030402020204" pitchFamily="34" charset="0"/>
                <a:ea typeface="Arial Unicode MS" panose="020B0604020202020204" pitchFamily="34" charset="-128"/>
                <a:cs typeface="Arial Unicode MS" panose="020B0604020202020204" pitchFamily="34" charset="-128"/>
              </a:rPr>
              <a:t>Jeff Mathena, Senior Director of IT &amp; Operations</a:t>
            </a:r>
          </a:p>
          <a:p>
            <a:pPr marL="342900" indent="-342900">
              <a:buClr>
                <a:schemeClr val="bg1">
                  <a:lumMod val="75000"/>
                </a:schemeClr>
              </a:buClr>
              <a:buFont typeface="Wingdings" panose="05000000000000000000" pitchFamily="2" charset="2"/>
              <a:buChar char="ü"/>
            </a:pPr>
            <a:r>
              <a:rPr lang="en-US" sz="1300" dirty="0">
                <a:solidFill>
                  <a:schemeClr val="bg1"/>
                </a:solidFill>
                <a:latin typeface="Franklin Gothic Demi Cond" panose="020B0706030402020204" pitchFamily="34" charset="0"/>
                <a:ea typeface="Arial Unicode MS" panose="020B0604020202020204" pitchFamily="34" charset="-128"/>
                <a:cs typeface="Arial Unicode MS" panose="020B0604020202020204" pitchFamily="34" charset="-128"/>
              </a:rPr>
              <a:t>Mary Pat Elwood, Director of Compliance, Quality &amp; Client Relations</a:t>
            </a:r>
          </a:p>
        </p:txBody>
      </p:sp>
      <p:sp>
        <p:nvSpPr>
          <p:cNvPr id="3" name="TextBox 2">
            <a:extLst>
              <a:ext uri="{FF2B5EF4-FFF2-40B4-BE49-F238E27FC236}">
                <a16:creationId xmlns:a16="http://schemas.microsoft.com/office/drawing/2014/main" id="{9D31B3AE-5388-4309-AA4B-9C88226CC1CE}"/>
              </a:ext>
            </a:extLst>
          </p:cNvPr>
          <p:cNvSpPr txBox="1"/>
          <p:nvPr/>
        </p:nvSpPr>
        <p:spPr>
          <a:xfrm>
            <a:off x="2516588" y="5848765"/>
            <a:ext cx="7239000" cy="523220"/>
          </a:xfrm>
          <a:prstGeom prst="rect">
            <a:avLst/>
          </a:prstGeom>
          <a:noFill/>
        </p:spPr>
        <p:txBody>
          <a:bodyPr wrap="square" rtlCol="0">
            <a:spAutoFit/>
          </a:bodyPr>
          <a:lstStyle/>
          <a:p>
            <a:pPr algn="ctr"/>
            <a:r>
              <a:rPr lang="en-US" sz="2800" dirty="0">
                <a:solidFill>
                  <a:schemeClr val="accent1"/>
                </a:solidFill>
                <a:latin typeface="Franklin Gothic Book" panose="020B0503020102020204" pitchFamily="34" charset="0"/>
              </a:rPr>
              <a:t>Celebrating 20+ Years in Business!</a:t>
            </a:r>
          </a:p>
        </p:txBody>
      </p:sp>
      <p:sp>
        <p:nvSpPr>
          <p:cNvPr id="4" name="TextBox 3">
            <a:extLst>
              <a:ext uri="{FF2B5EF4-FFF2-40B4-BE49-F238E27FC236}">
                <a16:creationId xmlns:a16="http://schemas.microsoft.com/office/drawing/2014/main" id="{92FBE79B-2732-4763-AD9C-39E16FDEBCEF}"/>
              </a:ext>
            </a:extLst>
          </p:cNvPr>
          <p:cNvSpPr txBox="1"/>
          <p:nvPr/>
        </p:nvSpPr>
        <p:spPr>
          <a:xfrm>
            <a:off x="1905000" y="2439383"/>
            <a:ext cx="3962400" cy="1015663"/>
          </a:xfrm>
          <a:prstGeom prst="rect">
            <a:avLst/>
          </a:prstGeom>
          <a:noFill/>
        </p:spPr>
        <p:txBody>
          <a:bodyPr wrap="square" rtlCol="0">
            <a:spAutoFit/>
          </a:bodyPr>
          <a:lstStyle/>
          <a:p>
            <a:pPr algn="ctr"/>
            <a:r>
              <a:rPr lang="en-US" sz="2000" b="1" dirty="0">
                <a:solidFill>
                  <a:schemeClr val="accent1"/>
                </a:solidFill>
                <a:latin typeface="Franklin Gothic Book" panose="020B0503020102020204" pitchFamily="34" charset="0"/>
              </a:rPr>
              <a:t>2 Million Trips</a:t>
            </a:r>
          </a:p>
          <a:p>
            <a:pPr algn="ctr"/>
            <a:r>
              <a:rPr lang="en-US" sz="2000" b="1" dirty="0">
                <a:solidFill>
                  <a:schemeClr val="accent1"/>
                </a:solidFill>
                <a:latin typeface="Franklin Gothic Book" panose="020B0503020102020204" pitchFamily="34" charset="0"/>
              </a:rPr>
              <a:t>311,000 Covered Lives</a:t>
            </a:r>
          </a:p>
          <a:p>
            <a:pPr algn="ctr"/>
            <a:r>
              <a:rPr lang="en-US" sz="2000" b="1" dirty="0">
                <a:solidFill>
                  <a:schemeClr val="accent1"/>
                </a:solidFill>
                <a:latin typeface="Franklin Gothic Book" panose="020B0503020102020204" pitchFamily="34" charset="0"/>
              </a:rPr>
              <a:t>5 States</a:t>
            </a:r>
          </a:p>
        </p:txBody>
      </p:sp>
    </p:spTree>
    <p:extLst>
      <p:ext uri="{BB962C8B-B14F-4D97-AF65-F5344CB8AC3E}">
        <p14:creationId xmlns:p14="http://schemas.microsoft.com/office/powerpoint/2010/main" val="38467790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Image result for eye icon 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116348" y="4419601"/>
            <a:ext cx="1665453" cy="16654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4480" y="236682"/>
            <a:ext cx="1483529" cy="1295400"/>
          </a:xfrm>
          <a:prstGeom prst="rect">
            <a:avLst/>
          </a:prstGeom>
        </p:spPr>
      </p:pic>
      <p:sp>
        <p:nvSpPr>
          <p:cNvPr id="8" name="Rounded Rectangle 7"/>
          <p:cNvSpPr/>
          <p:nvPr/>
        </p:nvSpPr>
        <p:spPr>
          <a:xfrm>
            <a:off x="4112998" y="4206506"/>
            <a:ext cx="3594943" cy="219429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C00000"/>
                </a:solidFill>
                <a:latin typeface="Franklin Gothic Demi Cond" panose="020B0706030402020204" pitchFamily="34" charset="0"/>
              </a:rPr>
              <a:t>VISION</a:t>
            </a:r>
          </a:p>
          <a:p>
            <a:pPr algn="ctr"/>
            <a:r>
              <a:rPr lang="en-US" sz="1600" dirty="0">
                <a:solidFill>
                  <a:schemeClr val="tx2">
                    <a:lumMod val="75000"/>
                  </a:schemeClr>
                </a:solidFill>
                <a:latin typeface="Franklin Gothic Book" panose="020B0503020102020204" pitchFamily="34" charset="0"/>
              </a:rPr>
              <a:t>With an empowered team of professionals, CTS adds value to the services provided to our customers and improves the lives of the people we serve.</a:t>
            </a:r>
          </a:p>
        </p:txBody>
      </p:sp>
      <p:pic>
        <p:nvPicPr>
          <p:cNvPr id="14" name="Picture 10" descr="Image result for mission icon png"/>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5257801" y="1371601"/>
            <a:ext cx="1311481" cy="131148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4020151" y="762000"/>
            <a:ext cx="3841992" cy="219429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C00000"/>
                </a:solidFill>
                <a:latin typeface="Franklin Gothic Demi Cond" panose="020B0706030402020204" pitchFamily="34" charset="0"/>
              </a:rPr>
              <a:t>MISSION</a:t>
            </a:r>
          </a:p>
          <a:p>
            <a:pPr algn="ctr"/>
            <a:r>
              <a:rPr lang="en-US" sz="1600" dirty="0">
                <a:solidFill>
                  <a:schemeClr val="tx2">
                    <a:lumMod val="75000"/>
                  </a:schemeClr>
                </a:solidFill>
                <a:latin typeface="Franklin Gothic Book" panose="020B0503020102020204" pitchFamily="34" charset="0"/>
              </a:rPr>
              <a:t>It is the mission of CTS to increase the availability of cost-effective and efficient transportation services to transportation disadvantaged individuals and communities.</a:t>
            </a:r>
          </a:p>
        </p:txBody>
      </p:sp>
      <p:sp>
        <p:nvSpPr>
          <p:cNvPr id="11" name="Rounded Rectangle 10"/>
          <p:cNvSpPr/>
          <p:nvPr/>
        </p:nvSpPr>
        <p:spPr>
          <a:xfrm>
            <a:off x="4550364" y="2453906"/>
            <a:ext cx="2738407" cy="219429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latin typeface="Franklin Gothic Demi Cond" panose="020B0706030402020204" pitchFamily="34" charset="0"/>
              </a:rPr>
              <a:t>VALUES</a:t>
            </a:r>
          </a:p>
          <a:p>
            <a:pPr algn="ctr"/>
            <a:r>
              <a:rPr lang="en-US" dirty="0">
                <a:solidFill>
                  <a:schemeClr val="tx2">
                    <a:lumMod val="75000"/>
                  </a:schemeClr>
                </a:solidFill>
                <a:latin typeface="Franklin Gothic Demi Cond" panose="020B0706030402020204" pitchFamily="34" charset="0"/>
              </a:rPr>
              <a:t>CUSTOMER FOCUS</a:t>
            </a:r>
          </a:p>
          <a:p>
            <a:pPr algn="ctr"/>
            <a:r>
              <a:rPr lang="en-US" dirty="0">
                <a:solidFill>
                  <a:schemeClr val="tx2">
                    <a:lumMod val="75000"/>
                  </a:schemeClr>
                </a:solidFill>
                <a:latin typeface="Franklin Gothic Demi Cond" panose="020B0706030402020204" pitchFamily="34" charset="0"/>
              </a:rPr>
              <a:t>INTEGRITY</a:t>
            </a:r>
          </a:p>
          <a:p>
            <a:pPr algn="ctr"/>
            <a:r>
              <a:rPr lang="en-US" dirty="0">
                <a:solidFill>
                  <a:schemeClr val="tx2">
                    <a:lumMod val="75000"/>
                  </a:schemeClr>
                </a:solidFill>
                <a:latin typeface="Franklin Gothic Demi Cond" panose="020B0706030402020204" pitchFamily="34" charset="0"/>
              </a:rPr>
              <a:t>RESPECT</a:t>
            </a:r>
          </a:p>
        </p:txBody>
      </p:sp>
      <p:cxnSp>
        <p:nvCxnSpPr>
          <p:cNvPr id="16" name="Straight Connector 15"/>
          <p:cNvCxnSpPr/>
          <p:nvPr/>
        </p:nvCxnSpPr>
        <p:spPr>
          <a:xfrm>
            <a:off x="4550364" y="2819400"/>
            <a:ext cx="27202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72001" y="4343400"/>
            <a:ext cx="2720213"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239EE40-BA1A-4E9A-9AAB-E33832AD81E7}"/>
              </a:ext>
            </a:extLst>
          </p:cNvPr>
          <p:cNvSpPr>
            <a:spLocks noGrp="1"/>
          </p:cNvSpPr>
          <p:nvPr>
            <p:ph type="sldNum" sz="quarter" idx="4"/>
          </p:nvPr>
        </p:nvSpPr>
        <p:spPr/>
        <p:txBody>
          <a:bodyPr/>
          <a:lstStyle/>
          <a:p>
            <a:r>
              <a:rPr lang="en-US"/>
              <a:t> </a:t>
            </a:r>
            <a:fld id="{70E92737-5DC9-D247-A551-BE5191631335}" type="slidenum">
              <a:rPr lang="en-US" smtClean="0"/>
              <a:pPr/>
              <a:t>13</a:t>
            </a:fld>
            <a:endParaRPr lang="en-US" dirty="0"/>
          </a:p>
        </p:txBody>
      </p:sp>
    </p:spTree>
    <p:extLst>
      <p:ext uri="{BB962C8B-B14F-4D97-AF65-F5344CB8AC3E}">
        <p14:creationId xmlns:p14="http://schemas.microsoft.com/office/powerpoint/2010/main" val="25754365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76" y="76200"/>
            <a:ext cx="8842248" cy="731520"/>
          </a:xfrm>
        </p:spPr>
        <p:txBody>
          <a:bodyPr/>
          <a:lstStyle/>
          <a:p>
            <a:r>
              <a:rPr lang="en-US" dirty="0"/>
              <a:t>CTS TRANSPORTATION NETWORK</a:t>
            </a:r>
          </a:p>
        </p:txBody>
      </p:sp>
      <p:sp>
        <p:nvSpPr>
          <p:cNvPr id="4" name="Slide Number Placeholder 3"/>
          <p:cNvSpPr>
            <a:spLocks noGrp="1"/>
          </p:cNvSpPr>
          <p:nvPr>
            <p:ph type="sldNum" sz="quarter" idx="4"/>
          </p:nvPr>
        </p:nvSpPr>
        <p:spPr/>
        <p:txBody>
          <a:bodyPr/>
          <a:lstStyle/>
          <a:p>
            <a:r>
              <a:rPr lang="en-US" dirty="0"/>
              <a:t> </a:t>
            </a:r>
            <a:fld id="{70E92737-5DC9-D247-A551-BE5191631335}" type="slidenum">
              <a:rPr lang="en-US" smtClean="0"/>
              <a:pPr/>
              <a:t>14</a:t>
            </a:fld>
            <a:endParaRPr lang="en-US" dirty="0"/>
          </a:p>
        </p:txBody>
      </p:sp>
      <p:sp>
        <p:nvSpPr>
          <p:cNvPr id="5" name="Text Placeholder 4"/>
          <p:cNvSpPr txBox="1">
            <a:spLocks/>
          </p:cNvSpPr>
          <p:nvPr/>
        </p:nvSpPr>
        <p:spPr>
          <a:xfrm>
            <a:off x="1676400" y="635508"/>
            <a:ext cx="8839200" cy="609600"/>
          </a:xfrm>
          <a:prstGeom prst="rect">
            <a:avLst/>
          </a:prstGeom>
        </p:spPr>
        <p:txBody>
          <a:bodyPr/>
          <a:lstStyle>
            <a:lvl1pPr marL="0" indent="0" algn="l" defTabSz="457200" rtl="0" eaLnBrk="1" latinLnBrk="0" hangingPunct="1">
              <a:spcBef>
                <a:spcPts val="600"/>
              </a:spcBef>
              <a:spcAft>
                <a:spcPts val="600"/>
              </a:spcAft>
              <a:buFont typeface="Arial"/>
              <a:buNone/>
              <a:defRPr sz="1800" b="0" i="0" kern="1200">
                <a:solidFill>
                  <a:srgbClr val="777779"/>
                </a:solidFill>
                <a:latin typeface="+mj-lt"/>
                <a:ea typeface="+mn-ea"/>
                <a:cs typeface="DIN-Regular"/>
              </a:defRPr>
            </a:lvl1pPr>
            <a:lvl2pPr marL="685800" indent="-228600" algn="l" defTabSz="457200" rtl="0" eaLnBrk="1" latinLnBrk="0" hangingPunct="1">
              <a:spcBef>
                <a:spcPts val="0"/>
              </a:spcBef>
              <a:spcAft>
                <a:spcPts val="200"/>
              </a:spcAft>
              <a:buClr>
                <a:schemeClr val="accent1"/>
              </a:buClr>
              <a:buSzPct val="110000"/>
              <a:buFont typeface="Arial"/>
              <a:buChar char="•"/>
              <a:defRPr sz="1600" b="0" i="0" kern="1200">
                <a:solidFill>
                  <a:srgbClr val="777779"/>
                </a:solidFill>
                <a:latin typeface="+mj-lt"/>
                <a:ea typeface="+mn-ea"/>
                <a:cs typeface="DIN-Light"/>
              </a:defRPr>
            </a:lvl2pPr>
            <a:lvl3pPr marL="1200150" indent="-285750" algn="l" defTabSz="457200" rtl="0" eaLnBrk="1" latinLnBrk="0" hangingPunct="1">
              <a:spcBef>
                <a:spcPts val="0"/>
              </a:spcBef>
              <a:spcAft>
                <a:spcPts val="0"/>
              </a:spcAft>
              <a:buClr>
                <a:schemeClr val="accent1"/>
              </a:buClr>
              <a:buFont typeface="Lucida Grande"/>
              <a:buChar char="−"/>
              <a:tabLst/>
              <a:defRPr sz="1600" b="0" i="0" kern="1200">
                <a:solidFill>
                  <a:srgbClr val="777779"/>
                </a:solidFill>
                <a:latin typeface="+mj-lt"/>
                <a:ea typeface="+mn-ea"/>
                <a:cs typeface="DIN-Light"/>
              </a:defRPr>
            </a:lvl3pPr>
            <a:lvl4pPr marL="1600200" indent="-228600" algn="l" defTabSz="457200" rtl="0" eaLnBrk="1" latinLnBrk="0" hangingPunct="1">
              <a:spcBef>
                <a:spcPts val="0"/>
              </a:spcBef>
              <a:spcAft>
                <a:spcPts val="0"/>
              </a:spcAft>
              <a:buClr>
                <a:schemeClr val="accent1"/>
              </a:buClr>
              <a:buSzPct val="90000"/>
              <a:buFont typeface="Wingdings" charset="2"/>
              <a:buChar char="§"/>
              <a:defRPr sz="1600" b="0" i="0" kern="1200">
                <a:solidFill>
                  <a:srgbClr val="777779"/>
                </a:solidFill>
                <a:latin typeface="+mj-lt"/>
                <a:ea typeface="+mn-ea"/>
                <a:cs typeface="DIN-Light"/>
              </a:defRPr>
            </a:lvl4pPr>
            <a:lvl5pPr marL="2057400" indent="-228600" algn="l" defTabSz="457200" rtl="0" eaLnBrk="1" latinLnBrk="0" hangingPunct="1">
              <a:spcBef>
                <a:spcPts val="0"/>
              </a:spcBef>
              <a:spcAft>
                <a:spcPts val="0"/>
              </a:spcAft>
              <a:buClr>
                <a:schemeClr val="accent1"/>
              </a:buClr>
              <a:buFont typeface="Arial"/>
              <a:buChar char="»"/>
              <a:defRPr sz="1600" b="0" i="0" kern="1200">
                <a:solidFill>
                  <a:srgbClr val="777779"/>
                </a:solidFill>
                <a:latin typeface="+mj-l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a:solidFill>
                  <a:schemeClr val="accent1"/>
                </a:solidFill>
              </a:rPr>
              <a:t>Outreach</a:t>
            </a:r>
          </a:p>
        </p:txBody>
      </p:sp>
      <p:pic>
        <p:nvPicPr>
          <p:cNvPr id="10" name="Picture 2" descr="C:\Users\JHunkler\AppData\Local\Microsoft\Windows\Temporary Internet Files\Content.IE5\JGHFZQ3P\Provider Relations Function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6795" y="1682032"/>
            <a:ext cx="7557061" cy="342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41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2552700" y="4191000"/>
            <a:ext cx="7086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BC7D8B9-20A3-458D-99B8-1D59352A921F}"/>
              </a:ext>
            </a:extLst>
          </p:cNvPr>
          <p:cNvSpPr txBox="1"/>
          <p:nvPr/>
        </p:nvSpPr>
        <p:spPr>
          <a:xfrm>
            <a:off x="2324100" y="2228672"/>
            <a:ext cx="7543800" cy="1200329"/>
          </a:xfrm>
          <a:prstGeom prst="rect">
            <a:avLst/>
          </a:prstGeom>
          <a:noFill/>
        </p:spPr>
        <p:txBody>
          <a:bodyPr wrap="square" rtlCol="0">
            <a:spAutoFit/>
          </a:bodyPr>
          <a:lstStyle/>
          <a:p>
            <a:pPr algn="ctr"/>
            <a:r>
              <a:rPr lang="en-US" sz="7200" b="1" dirty="0">
                <a:solidFill>
                  <a:schemeClr val="bg1"/>
                </a:solidFill>
              </a:rPr>
              <a:t>Network Statistics</a:t>
            </a:r>
          </a:p>
        </p:txBody>
      </p:sp>
    </p:spTree>
    <p:extLst>
      <p:ext uri="{BB962C8B-B14F-4D97-AF65-F5344CB8AC3E}">
        <p14:creationId xmlns:p14="http://schemas.microsoft.com/office/powerpoint/2010/main" val="30420823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a:solidFill>
                  <a:schemeClr val="bg2">
                    <a:lumMod val="50000"/>
                  </a:schemeClr>
                </a:solidFill>
              </a:rPr>
              <a:t>Mode Distribution for Entire Population</a:t>
            </a:r>
          </a:p>
        </p:txBody>
      </p:sp>
      <p:sp>
        <p:nvSpPr>
          <p:cNvPr id="4" name="Slide Number Placeholder 3"/>
          <p:cNvSpPr>
            <a:spLocks noGrp="1"/>
          </p:cNvSpPr>
          <p:nvPr>
            <p:ph type="sldNum" sz="quarter" idx="4"/>
          </p:nvPr>
        </p:nvSpPr>
        <p:spPr/>
        <p:txBody>
          <a:bodyPr/>
          <a:lstStyle/>
          <a:p>
            <a:pPr defTabSz="685800"/>
            <a:r>
              <a:rPr lang="en-US" dirty="0">
                <a:latin typeface="Calibri Light" panose="020F0302020204030204"/>
              </a:rPr>
              <a:t> </a:t>
            </a:r>
            <a:fld id="{70E92737-5DC9-D247-A551-BE5191631335}" type="slidenum">
              <a:rPr lang="en-US">
                <a:latin typeface="Calibri Light" panose="020F0302020204030204"/>
              </a:rPr>
              <a:pPr defTabSz="685800"/>
              <a:t>16</a:t>
            </a:fld>
            <a:endParaRPr lang="en-US" dirty="0">
              <a:latin typeface="Calibri Light" panose="020F0302020204030204"/>
            </a:endParaRPr>
          </a:p>
        </p:txBody>
      </p:sp>
      <p:sp>
        <p:nvSpPr>
          <p:cNvPr id="5" name="Text Placeholder 4"/>
          <p:cNvSpPr>
            <a:spLocks noGrp="1"/>
          </p:cNvSpPr>
          <p:nvPr>
            <p:ph type="body" sz="quarter" idx="10"/>
          </p:nvPr>
        </p:nvSpPr>
        <p:spPr>
          <a:xfrm>
            <a:off x="1828801" y="924180"/>
            <a:ext cx="7795260" cy="457200"/>
          </a:xfrm>
        </p:spPr>
        <p:txBody>
          <a:bodyPr>
            <a:normAutofit fontScale="85000" lnSpcReduction="20000"/>
          </a:bodyPr>
          <a:lstStyle/>
          <a:p>
            <a:pPr marL="0" indent="0">
              <a:lnSpc>
                <a:spcPct val="120000"/>
              </a:lnSpc>
              <a:spcBef>
                <a:spcPts val="0"/>
              </a:spcBef>
              <a:buNone/>
            </a:pPr>
            <a:r>
              <a:rPr lang="en-US" dirty="0">
                <a:solidFill>
                  <a:schemeClr val="tx1"/>
                </a:solidFill>
              </a:rPr>
              <a:t>Completed Trips – Q1 &amp; Q2 2019</a:t>
            </a:r>
          </a:p>
        </p:txBody>
      </p:sp>
      <p:sp>
        <p:nvSpPr>
          <p:cNvPr id="8" name="Rectangle 7"/>
          <p:cNvSpPr/>
          <p:nvPr/>
        </p:nvSpPr>
        <p:spPr>
          <a:xfrm>
            <a:off x="9504371" y="5509012"/>
            <a:ext cx="856325" cy="196208"/>
          </a:xfrm>
          <a:prstGeom prst="rect">
            <a:avLst/>
          </a:prstGeom>
        </p:spPr>
        <p:txBody>
          <a:bodyPr wrap="none">
            <a:spAutoFit/>
          </a:bodyPr>
          <a:lstStyle/>
          <a:p>
            <a:pPr defTabSz="685800"/>
            <a:r>
              <a:rPr lang="en-US" sz="675" dirty="0">
                <a:solidFill>
                  <a:prstClr val="black"/>
                </a:solidFill>
                <a:latin typeface="Calibri" panose="020F0502020204030204"/>
              </a:rPr>
              <a:t>Data as  of 9/18/19</a:t>
            </a:r>
          </a:p>
        </p:txBody>
      </p:sp>
      <p:graphicFrame>
        <p:nvGraphicFramePr>
          <p:cNvPr id="9" name="Chart 8">
            <a:extLst>
              <a:ext uri="{FF2B5EF4-FFF2-40B4-BE49-F238E27FC236}">
                <a16:creationId xmlns:a16="http://schemas.microsoft.com/office/drawing/2014/main" id="{8012B6EC-7FE8-4E8E-8A31-D3F7AD305FD2}"/>
              </a:ext>
            </a:extLst>
          </p:cNvPr>
          <p:cNvGraphicFramePr>
            <a:graphicFrameLocks/>
          </p:cNvGraphicFramePr>
          <p:nvPr>
            <p:extLst/>
          </p:nvPr>
        </p:nvGraphicFramePr>
        <p:xfrm>
          <a:off x="2514601" y="1539241"/>
          <a:ext cx="6927013" cy="4511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801E21F-5AF3-4F23-BD9F-3AEC77B85A93}"/>
              </a:ext>
            </a:extLst>
          </p:cNvPr>
          <p:cNvSpPr txBox="1"/>
          <p:nvPr/>
        </p:nvSpPr>
        <p:spPr>
          <a:xfrm>
            <a:off x="7648354" y="5630002"/>
            <a:ext cx="2775098" cy="184666"/>
          </a:xfrm>
          <a:prstGeom prst="rect">
            <a:avLst/>
          </a:prstGeom>
          <a:solidFill>
            <a:schemeClr val="bg1"/>
          </a:solidFill>
        </p:spPr>
        <p:txBody>
          <a:bodyPr wrap="square" rtlCol="0">
            <a:spAutoFit/>
          </a:bodyPr>
          <a:lstStyle/>
          <a:p>
            <a:pPr algn="r" defTabSz="685800"/>
            <a:r>
              <a:rPr lang="en-US" sz="600" dirty="0">
                <a:solidFill>
                  <a:prstClr val="black"/>
                </a:solidFill>
                <a:latin typeface="Calibri" panose="020F0502020204030204"/>
              </a:rPr>
              <a:t>CTS, Inc © 2019 Proprietary and Confidential. All Rights Reserved.</a:t>
            </a:r>
          </a:p>
        </p:txBody>
      </p:sp>
      <p:cxnSp>
        <p:nvCxnSpPr>
          <p:cNvPr id="14" name="Straight Connector 13">
            <a:extLst>
              <a:ext uri="{FF2B5EF4-FFF2-40B4-BE49-F238E27FC236}">
                <a16:creationId xmlns:a16="http://schemas.microsoft.com/office/drawing/2014/main" id="{807E7B92-0C35-432B-AB6D-3A0F0ADD1062}"/>
              </a:ext>
            </a:extLst>
          </p:cNvPr>
          <p:cNvCxnSpPr/>
          <p:nvPr/>
        </p:nvCxnSpPr>
        <p:spPr>
          <a:xfrm>
            <a:off x="2194816" y="807720"/>
            <a:ext cx="7802369" cy="0"/>
          </a:xfrm>
          <a:prstGeom prst="line">
            <a:avLst/>
          </a:prstGeom>
          <a:noFill/>
          <a:ln w="25400" cap="flat" cmpd="sng" algn="ctr">
            <a:solidFill>
              <a:srgbClr val="CF0A2C"/>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74728236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2552700" y="4191000"/>
            <a:ext cx="7086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BC7D8B9-20A3-458D-99B8-1D59352A921F}"/>
              </a:ext>
            </a:extLst>
          </p:cNvPr>
          <p:cNvSpPr txBox="1"/>
          <p:nvPr/>
        </p:nvSpPr>
        <p:spPr>
          <a:xfrm>
            <a:off x="2209800" y="1447800"/>
            <a:ext cx="7543800" cy="2308324"/>
          </a:xfrm>
          <a:prstGeom prst="rect">
            <a:avLst/>
          </a:prstGeom>
          <a:noFill/>
        </p:spPr>
        <p:txBody>
          <a:bodyPr wrap="square" rtlCol="0">
            <a:spAutoFit/>
          </a:bodyPr>
          <a:lstStyle/>
          <a:p>
            <a:pPr algn="ctr"/>
            <a:r>
              <a:rPr lang="en-US" sz="7200" b="1" dirty="0">
                <a:solidFill>
                  <a:schemeClr val="bg1"/>
                </a:solidFill>
              </a:rPr>
              <a:t>Phase III Demographics</a:t>
            </a:r>
          </a:p>
        </p:txBody>
      </p:sp>
    </p:spTree>
    <p:extLst>
      <p:ext uri="{BB962C8B-B14F-4D97-AF65-F5344CB8AC3E}">
        <p14:creationId xmlns:p14="http://schemas.microsoft.com/office/powerpoint/2010/main" val="26046751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20AD-B639-44D1-8138-25A871538F2A}"/>
              </a:ext>
            </a:extLst>
          </p:cNvPr>
          <p:cNvSpPr>
            <a:spLocks noGrp="1"/>
          </p:cNvSpPr>
          <p:nvPr>
            <p:ph type="title"/>
          </p:nvPr>
        </p:nvSpPr>
        <p:spPr/>
        <p:txBody>
          <a:bodyPr/>
          <a:lstStyle/>
          <a:p>
            <a:r>
              <a:rPr lang="en-US" dirty="0"/>
              <a:t>Phase 3</a:t>
            </a:r>
          </a:p>
        </p:txBody>
      </p:sp>
      <p:pic>
        <p:nvPicPr>
          <p:cNvPr id="5" name="Content Placeholder 4">
            <a:extLst>
              <a:ext uri="{FF2B5EF4-FFF2-40B4-BE49-F238E27FC236}">
                <a16:creationId xmlns:a16="http://schemas.microsoft.com/office/drawing/2014/main" id="{B6E4089F-F926-4E05-9359-8F02BF4821EA}"/>
              </a:ext>
            </a:extLst>
          </p:cNvPr>
          <p:cNvPicPr>
            <a:picLocks noGrp="1" noChangeAspect="1"/>
          </p:cNvPicPr>
          <p:nvPr>
            <p:ph idx="1"/>
          </p:nvPr>
        </p:nvPicPr>
        <p:blipFill>
          <a:blip r:embed="rId3"/>
          <a:stretch>
            <a:fillRect/>
          </a:stretch>
        </p:blipFill>
        <p:spPr>
          <a:xfrm>
            <a:off x="4111752" y="914400"/>
            <a:ext cx="4422648" cy="2362200"/>
          </a:xfrm>
          <a:prstGeom prst="rect">
            <a:avLst/>
          </a:prstGeom>
        </p:spPr>
      </p:pic>
      <p:sp>
        <p:nvSpPr>
          <p:cNvPr id="4" name="Slide Number Placeholder 3">
            <a:extLst>
              <a:ext uri="{FF2B5EF4-FFF2-40B4-BE49-F238E27FC236}">
                <a16:creationId xmlns:a16="http://schemas.microsoft.com/office/drawing/2014/main" id="{32FAFAE7-1287-4DD7-A66C-7F401368D688}"/>
              </a:ext>
            </a:extLst>
          </p:cNvPr>
          <p:cNvSpPr>
            <a:spLocks noGrp="1"/>
          </p:cNvSpPr>
          <p:nvPr>
            <p:ph type="sldNum" sz="quarter" idx="4"/>
          </p:nvPr>
        </p:nvSpPr>
        <p:spPr/>
        <p:txBody>
          <a:bodyPr/>
          <a:lstStyle/>
          <a:p>
            <a:r>
              <a:rPr lang="en-US"/>
              <a:t> </a:t>
            </a:r>
            <a:fld id="{70E92737-5DC9-D247-A551-BE5191631335}" type="slidenum">
              <a:rPr lang="en-US" smtClean="0"/>
              <a:pPr/>
              <a:t>18</a:t>
            </a:fld>
            <a:endParaRPr lang="en-US" dirty="0"/>
          </a:p>
        </p:txBody>
      </p:sp>
      <p:pic>
        <p:nvPicPr>
          <p:cNvPr id="6" name="Picture 5">
            <a:extLst>
              <a:ext uri="{FF2B5EF4-FFF2-40B4-BE49-F238E27FC236}">
                <a16:creationId xmlns:a16="http://schemas.microsoft.com/office/drawing/2014/main" id="{174CEF92-D3D5-4B23-A0AF-21A54100ACD7}"/>
              </a:ext>
            </a:extLst>
          </p:cNvPr>
          <p:cNvPicPr>
            <a:picLocks noChangeAspect="1"/>
          </p:cNvPicPr>
          <p:nvPr/>
        </p:nvPicPr>
        <p:blipFill>
          <a:blip r:embed="rId4"/>
          <a:stretch>
            <a:fillRect/>
          </a:stretch>
        </p:blipFill>
        <p:spPr>
          <a:xfrm>
            <a:off x="1905000" y="3276600"/>
            <a:ext cx="8382000" cy="2819400"/>
          </a:xfrm>
          <a:prstGeom prst="rect">
            <a:avLst/>
          </a:prstGeom>
        </p:spPr>
      </p:pic>
    </p:spTree>
    <p:extLst>
      <p:ext uri="{BB962C8B-B14F-4D97-AF65-F5344CB8AC3E}">
        <p14:creationId xmlns:p14="http://schemas.microsoft.com/office/powerpoint/2010/main" val="39987986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D10C-4840-4B57-8774-D6F9F99DDE79}"/>
              </a:ext>
            </a:extLst>
          </p:cNvPr>
          <p:cNvSpPr>
            <a:spLocks noGrp="1"/>
          </p:cNvSpPr>
          <p:nvPr>
            <p:ph type="title"/>
          </p:nvPr>
        </p:nvSpPr>
        <p:spPr/>
        <p:txBody>
          <a:bodyPr/>
          <a:lstStyle/>
          <a:p>
            <a:r>
              <a:rPr lang="en-US" dirty="0"/>
              <a:t>PA Total Population in CHC Zones</a:t>
            </a:r>
          </a:p>
        </p:txBody>
      </p:sp>
      <p:sp>
        <p:nvSpPr>
          <p:cNvPr id="3" name="Slide Number Placeholder 2">
            <a:extLst>
              <a:ext uri="{FF2B5EF4-FFF2-40B4-BE49-F238E27FC236}">
                <a16:creationId xmlns:a16="http://schemas.microsoft.com/office/drawing/2014/main" id="{A040AECA-6961-4804-B9E1-CA00ADF7DB4D}"/>
              </a:ext>
            </a:extLst>
          </p:cNvPr>
          <p:cNvSpPr>
            <a:spLocks noGrp="1"/>
          </p:cNvSpPr>
          <p:nvPr>
            <p:ph type="sldNum" sz="quarter" idx="4"/>
          </p:nvPr>
        </p:nvSpPr>
        <p:spPr/>
        <p:txBody>
          <a:bodyPr/>
          <a:lstStyle/>
          <a:p>
            <a:r>
              <a:rPr lang="en-US"/>
              <a:t> </a:t>
            </a:r>
            <a:fld id="{70E92737-5DC9-D247-A551-BE5191631335}" type="slidenum">
              <a:rPr lang="en-US" smtClean="0"/>
              <a:pPr/>
              <a:t>19</a:t>
            </a:fld>
            <a:endParaRPr lang="en-US" dirty="0"/>
          </a:p>
        </p:txBody>
      </p:sp>
      <p:graphicFrame>
        <p:nvGraphicFramePr>
          <p:cNvPr id="4" name="Table 3">
            <a:extLst>
              <a:ext uri="{FF2B5EF4-FFF2-40B4-BE49-F238E27FC236}">
                <a16:creationId xmlns:a16="http://schemas.microsoft.com/office/drawing/2014/main" id="{9D8DD5FD-9EC6-4983-B700-8A7F7AC2BC18}"/>
              </a:ext>
            </a:extLst>
          </p:cNvPr>
          <p:cNvGraphicFramePr>
            <a:graphicFrameLocks noGrp="1"/>
          </p:cNvGraphicFramePr>
          <p:nvPr>
            <p:extLst/>
          </p:nvPr>
        </p:nvGraphicFramePr>
        <p:xfrm>
          <a:off x="2819401" y="1736725"/>
          <a:ext cx="6629401" cy="3673475"/>
        </p:xfrm>
        <a:graphic>
          <a:graphicData uri="http://schemas.openxmlformats.org/drawingml/2006/table">
            <a:tbl>
              <a:tblPr>
                <a:tableStyleId>{5C22544A-7EE6-4342-B048-85BDC9FD1C3A}</a:tableStyleId>
              </a:tblPr>
              <a:tblGrid>
                <a:gridCol w="3860413">
                  <a:extLst>
                    <a:ext uri="{9D8B030D-6E8A-4147-A177-3AD203B41FA5}">
                      <a16:colId xmlns:a16="http://schemas.microsoft.com/office/drawing/2014/main" val="2380200978"/>
                    </a:ext>
                  </a:extLst>
                </a:gridCol>
                <a:gridCol w="1091426">
                  <a:extLst>
                    <a:ext uri="{9D8B030D-6E8A-4147-A177-3AD203B41FA5}">
                      <a16:colId xmlns:a16="http://schemas.microsoft.com/office/drawing/2014/main" val="3892720601"/>
                    </a:ext>
                  </a:extLst>
                </a:gridCol>
                <a:gridCol w="1677562">
                  <a:extLst>
                    <a:ext uri="{9D8B030D-6E8A-4147-A177-3AD203B41FA5}">
                      <a16:colId xmlns:a16="http://schemas.microsoft.com/office/drawing/2014/main" val="1517268685"/>
                    </a:ext>
                  </a:extLst>
                </a:gridCol>
              </a:tblGrid>
              <a:tr h="734695">
                <a:tc>
                  <a:txBody>
                    <a:bodyPr/>
                    <a:lstStyle/>
                    <a:p>
                      <a:pPr algn="ctr" fontAlgn="b"/>
                      <a:r>
                        <a:rPr lang="en-US" sz="1800" u="none" strike="noStrike" dirty="0">
                          <a:effectLst/>
                        </a:rPr>
                        <a:t>Zones</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 Counties</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Total population</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8760953"/>
                  </a:ext>
                </a:extLst>
              </a:tr>
              <a:tr h="734695">
                <a:tc>
                  <a:txBody>
                    <a:bodyPr/>
                    <a:lstStyle/>
                    <a:p>
                      <a:pPr algn="l" fontAlgn="b"/>
                      <a:r>
                        <a:rPr lang="en-US" sz="1800" u="none" strike="noStrike" dirty="0">
                          <a:effectLst/>
                        </a:rPr>
                        <a:t>Southwestern</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2,973,231</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0911435"/>
                  </a:ext>
                </a:extLst>
              </a:tr>
              <a:tr h="734695">
                <a:tc>
                  <a:txBody>
                    <a:bodyPr/>
                    <a:lstStyle/>
                    <a:p>
                      <a:pPr algn="l" fontAlgn="b"/>
                      <a:r>
                        <a:rPr lang="en-US" sz="1800" u="none" strike="noStrike" dirty="0">
                          <a:effectLst/>
                        </a:rPr>
                        <a:t>Southeastern</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4,008,994</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8170368"/>
                  </a:ext>
                </a:extLst>
              </a:tr>
              <a:tr h="734695">
                <a:tc>
                  <a:txBody>
                    <a:bodyPr/>
                    <a:lstStyle/>
                    <a:p>
                      <a:pPr algn="l" fontAlgn="b"/>
                      <a:r>
                        <a:rPr lang="en-US" sz="1800" u="none" strike="noStrike" dirty="0">
                          <a:effectLst/>
                        </a:rPr>
                        <a:t>Lehigh/Capital, Northeast &amp; Northwest</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48</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5,721,558</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35456223"/>
                  </a:ext>
                </a:extLst>
              </a:tr>
              <a:tr h="734695">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12,703,783</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36369004"/>
                  </a:ext>
                </a:extLst>
              </a:tr>
            </a:tbl>
          </a:graphicData>
        </a:graphic>
      </p:graphicFrame>
    </p:spTree>
    <p:extLst>
      <p:ext uri="{BB962C8B-B14F-4D97-AF65-F5344CB8AC3E}">
        <p14:creationId xmlns:p14="http://schemas.microsoft.com/office/powerpoint/2010/main" val="11430401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46432"/>
            <a:ext cx="10088634"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AGENDA</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lnSpcReduction="10000"/>
          </a:bodyPr>
          <a:lstStyle/>
          <a:p>
            <a:pPr marL="0" indent="0">
              <a:lnSpc>
                <a:spcPct val="150000"/>
              </a:lnSpc>
              <a:buNone/>
            </a:pPr>
            <a:r>
              <a:rPr lang="en-US" sz="1600" b="1" dirty="0">
                <a:solidFill>
                  <a:srgbClr val="5B9BD5"/>
                </a:solidFill>
                <a:latin typeface="Arial Black" panose="020B0A04020102020204" pitchFamily="34" charset="0"/>
              </a:rPr>
              <a:t>Background Information</a:t>
            </a:r>
          </a:p>
          <a:p>
            <a:pPr marL="0" indent="0">
              <a:lnSpc>
                <a:spcPct val="150000"/>
              </a:lnSpc>
              <a:buNone/>
            </a:pPr>
            <a:r>
              <a:rPr lang="en-US" sz="1600" b="1" dirty="0">
                <a:solidFill>
                  <a:srgbClr val="5B9BD5"/>
                </a:solidFill>
                <a:latin typeface="Arial Black" panose="020B0A04020102020204" pitchFamily="34" charset="0"/>
              </a:rPr>
              <a:t>	Types of Transportation Available</a:t>
            </a:r>
          </a:p>
          <a:p>
            <a:pPr marL="0" indent="0">
              <a:lnSpc>
                <a:spcPct val="150000"/>
              </a:lnSpc>
              <a:buNone/>
            </a:pPr>
            <a:r>
              <a:rPr lang="en-US" sz="1600" b="1" dirty="0">
                <a:solidFill>
                  <a:srgbClr val="5B9BD5"/>
                </a:solidFill>
                <a:latin typeface="Arial Black" panose="020B0A04020102020204" pitchFamily="34" charset="0"/>
              </a:rPr>
              <a:t>	Entities Involved</a:t>
            </a:r>
          </a:p>
          <a:p>
            <a:pPr marL="0" indent="0">
              <a:lnSpc>
                <a:spcPct val="150000"/>
              </a:lnSpc>
              <a:buNone/>
            </a:pPr>
            <a:r>
              <a:rPr lang="en-US" sz="1600" b="1" dirty="0">
                <a:solidFill>
                  <a:srgbClr val="5B9BD5"/>
                </a:solidFill>
                <a:latin typeface="Arial Black" panose="020B0A04020102020204" pitchFamily="34" charset="0"/>
              </a:rPr>
              <a:t>	Payment and Coordination</a:t>
            </a:r>
          </a:p>
          <a:p>
            <a:pPr marL="0" indent="0">
              <a:lnSpc>
                <a:spcPct val="150000"/>
              </a:lnSpc>
              <a:buNone/>
            </a:pPr>
            <a:r>
              <a:rPr lang="en-US" sz="1600" b="1" dirty="0">
                <a:solidFill>
                  <a:srgbClr val="5B9BD5"/>
                </a:solidFill>
                <a:latin typeface="Arial Black" panose="020B0A04020102020204" pitchFamily="34" charset="0"/>
              </a:rPr>
              <a:t>	Questions</a:t>
            </a:r>
          </a:p>
          <a:p>
            <a:pPr marL="0" indent="0">
              <a:lnSpc>
                <a:spcPct val="150000"/>
              </a:lnSpc>
              <a:buNone/>
            </a:pPr>
            <a:r>
              <a:rPr lang="en-US" sz="1600" b="1" dirty="0">
                <a:solidFill>
                  <a:srgbClr val="5B9BD5"/>
                </a:solidFill>
                <a:latin typeface="Arial Black" panose="020B0A04020102020204" pitchFamily="34" charset="0"/>
              </a:rPr>
              <a:t>Panel Presentations</a:t>
            </a:r>
          </a:p>
          <a:p>
            <a:pPr marL="0" indent="0">
              <a:lnSpc>
                <a:spcPct val="150000"/>
              </a:lnSpc>
              <a:buNone/>
            </a:pPr>
            <a:r>
              <a:rPr lang="en-US" sz="1600" b="1" dirty="0">
                <a:solidFill>
                  <a:srgbClr val="5B9BD5"/>
                </a:solidFill>
                <a:latin typeface="Arial Black" panose="020B0A04020102020204" pitchFamily="34" charset="0"/>
              </a:rPr>
              <a:t>	Coordinated Transportation Solutions (CTS)</a:t>
            </a:r>
          </a:p>
          <a:p>
            <a:pPr marL="0" indent="0">
              <a:lnSpc>
                <a:spcPct val="150000"/>
              </a:lnSpc>
              <a:buNone/>
            </a:pPr>
            <a:r>
              <a:rPr lang="en-US" sz="1600" b="1" dirty="0">
                <a:solidFill>
                  <a:srgbClr val="5B9BD5"/>
                </a:solidFill>
                <a:latin typeface="Arial Black" panose="020B0A04020102020204" pitchFamily="34" charset="0"/>
              </a:rPr>
              <a:t>	MTM</a:t>
            </a:r>
          </a:p>
          <a:p>
            <a:pPr marL="0" indent="0">
              <a:lnSpc>
                <a:spcPct val="150000"/>
              </a:lnSpc>
              <a:buNone/>
            </a:pPr>
            <a:r>
              <a:rPr lang="en-US" sz="1600" b="1" dirty="0">
                <a:solidFill>
                  <a:srgbClr val="5B9BD5"/>
                </a:solidFill>
                <a:latin typeface="Arial Black" panose="020B0A04020102020204" pitchFamily="34" charset="0"/>
              </a:rPr>
              <a:t>	Medical Assistance Transportation Program (MATP)</a:t>
            </a:r>
          </a:p>
          <a:p>
            <a:pPr marL="0" indent="0">
              <a:lnSpc>
                <a:spcPct val="150000"/>
              </a:lnSpc>
              <a:buNone/>
            </a:pPr>
            <a:r>
              <a:rPr lang="en-US" sz="1600" b="1" dirty="0">
                <a:solidFill>
                  <a:srgbClr val="5B9BD5"/>
                </a:solidFill>
                <a:latin typeface="Arial Black" panose="020B0A04020102020204" pitchFamily="34" charset="0"/>
              </a:rPr>
              <a:t>	Office of Income Maintenance (OIM)</a:t>
            </a:r>
          </a:p>
          <a:p>
            <a:pPr marL="0" indent="0">
              <a:lnSpc>
                <a:spcPct val="150000"/>
              </a:lnSpc>
              <a:buNone/>
            </a:pPr>
            <a:r>
              <a:rPr lang="en-US" sz="1600" b="1" dirty="0">
                <a:solidFill>
                  <a:srgbClr val="5B9BD5"/>
                </a:solidFill>
                <a:latin typeface="Arial Black" panose="020B0A04020102020204" pitchFamily="34" charset="0"/>
              </a:rPr>
              <a:t>	Pennsylvania Department of Transportation (PennDOT)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85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2552700" y="4191000"/>
            <a:ext cx="7086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BC7D8B9-20A3-458D-99B8-1D59352A921F}"/>
              </a:ext>
            </a:extLst>
          </p:cNvPr>
          <p:cNvSpPr txBox="1"/>
          <p:nvPr/>
        </p:nvSpPr>
        <p:spPr>
          <a:xfrm>
            <a:off x="2209800" y="1447800"/>
            <a:ext cx="7543800" cy="2308324"/>
          </a:xfrm>
          <a:prstGeom prst="rect">
            <a:avLst/>
          </a:prstGeom>
          <a:noFill/>
        </p:spPr>
        <p:txBody>
          <a:bodyPr wrap="square" rtlCol="0">
            <a:spAutoFit/>
          </a:bodyPr>
          <a:lstStyle/>
          <a:p>
            <a:pPr algn="ctr"/>
            <a:r>
              <a:rPr lang="en-US" sz="7200" b="1" dirty="0">
                <a:solidFill>
                  <a:schemeClr val="bg1"/>
                </a:solidFill>
              </a:rPr>
              <a:t>CTS Transportation Provider Network</a:t>
            </a:r>
          </a:p>
        </p:txBody>
      </p:sp>
    </p:spTree>
    <p:extLst>
      <p:ext uri="{BB962C8B-B14F-4D97-AF65-F5344CB8AC3E}">
        <p14:creationId xmlns:p14="http://schemas.microsoft.com/office/powerpoint/2010/main" val="36614110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862" y="152400"/>
            <a:ext cx="6406279" cy="731520"/>
          </a:xfrm>
        </p:spPr>
        <p:txBody>
          <a:bodyPr>
            <a:normAutofit/>
          </a:bodyPr>
          <a:lstStyle/>
          <a:p>
            <a:pPr fontAlgn="base">
              <a:spcAft>
                <a:spcPct val="0"/>
              </a:spcAft>
              <a:defRPr/>
            </a:pPr>
            <a:r>
              <a:rPr lang="en-US" b="1" dirty="0">
                <a:solidFill>
                  <a:schemeClr val="bg1">
                    <a:lumMod val="50000"/>
                  </a:schemeClr>
                </a:solidFill>
                <a:latin typeface="Franklin Gothic Demi Cond" panose="020B0706030402020204" pitchFamily="34" charset="0"/>
              </a:rPr>
              <a:t>PROVIDER NETWORK</a:t>
            </a:r>
          </a:p>
        </p:txBody>
      </p:sp>
      <p:sp>
        <p:nvSpPr>
          <p:cNvPr id="4" name="Slide Number Placeholder 3"/>
          <p:cNvSpPr>
            <a:spLocks noGrp="1"/>
          </p:cNvSpPr>
          <p:nvPr>
            <p:ph type="sldNum" sz="quarter" idx="4"/>
          </p:nvPr>
        </p:nvSpPr>
        <p:spPr/>
        <p:txBody>
          <a:bodyPr/>
          <a:lstStyle/>
          <a:p>
            <a:r>
              <a:rPr lang="en-US"/>
              <a:t> </a:t>
            </a:r>
            <a:fld id="{70E92737-5DC9-D247-A551-BE5191631335}" type="slidenum">
              <a:rPr lang="en-US" smtClean="0"/>
              <a:pPr/>
              <a:t>21</a:t>
            </a:fld>
            <a:endParaRPr lang="en-US" dirty="0"/>
          </a:p>
        </p:txBody>
      </p:sp>
      <p:cxnSp>
        <p:nvCxnSpPr>
          <p:cNvPr id="14" name="Straight Connector 13"/>
          <p:cNvCxnSpPr/>
          <p:nvPr/>
        </p:nvCxnSpPr>
        <p:spPr>
          <a:xfrm>
            <a:off x="2194817" y="838200"/>
            <a:ext cx="78023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A49344F-1594-43A4-B30B-EF3BB8D49527}"/>
              </a:ext>
            </a:extLst>
          </p:cNvPr>
          <p:cNvSpPr/>
          <p:nvPr/>
        </p:nvSpPr>
        <p:spPr>
          <a:xfrm>
            <a:off x="2362200" y="1305342"/>
            <a:ext cx="7802369" cy="6093976"/>
          </a:xfrm>
          <a:prstGeom prst="rect">
            <a:avLst/>
          </a:prstGeom>
        </p:spPr>
        <p:txBody>
          <a:bodyPr wrap="square">
            <a:spAutoFit/>
          </a:bodyPr>
          <a:lstStyle/>
          <a:p>
            <a:r>
              <a:rPr lang="en-US" sz="2000" b="1" i="1" dirty="0">
                <a:latin typeface="Franklin Gothic Book" panose="020B0503020102020204" pitchFamily="34" charset="0"/>
              </a:rPr>
              <a:t>Transportation Providers Used by CTS</a:t>
            </a:r>
          </a:p>
          <a:p>
            <a:endParaRPr lang="en-US" dirty="0"/>
          </a:p>
          <a:p>
            <a:endParaRPr lang="en-US" dirty="0"/>
          </a:p>
          <a:p>
            <a:r>
              <a:rPr lang="en-US" dirty="0"/>
              <a:t>• </a:t>
            </a:r>
            <a:r>
              <a:rPr lang="en-US" sz="1600" dirty="0">
                <a:latin typeface="Franklin Gothic Book" panose="020B0503020102020204" pitchFamily="34" charset="0"/>
              </a:rPr>
              <a:t>CTS uses only fully credentialed transportation providers that meet all state and federal requirements for the mode of transportation offered.</a:t>
            </a:r>
          </a:p>
          <a:p>
            <a:endParaRPr lang="en-US" sz="1600" dirty="0">
              <a:latin typeface="Franklin Gothic Book" panose="020B0503020102020204" pitchFamily="34" charset="0"/>
            </a:endParaRPr>
          </a:p>
          <a:p>
            <a:r>
              <a:rPr lang="en-US" sz="1600" dirty="0"/>
              <a:t>• Taxis must  meet all PUC requirements in addition to the CTS credentialing criteria.</a:t>
            </a:r>
          </a:p>
          <a:p>
            <a:endParaRPr lang="en-US" sz="1600" dirty="0">
              <a:latin typeface="Franklin Gothic Book" panose="020B0503020102020204" pitchFamily="34" charset="0"/>
            </a:endParaRPr>
          </a:p>
          <a:p>
            <a:r>
              <a:rPr lang="en-US" dirty="0"/>
              <a:t>• Any one who has interest in becoming a provider in our network should reach out to a CTS representative or go to our web site and fill out an inquiry form at:</a:t>
            </a:r>
          </a:p>
          <a:p>
            <a:endParaRPr lang="en-US" dirty="0"/>
          </a:p>
          <a:p>
            <a:r>
              <a:rPr lang="en-US" b="1" dirty="0">
                <a:solidFill>
                  <a:srgbClr val="B42234"/>
                </a:solidFill>
                <a:hlinkClick r:id="rId3">
                  <a:extLst>
                    <a:ext uri="{A12FA001-AC4F-418D-AE19-62706E023703}">
                      <ahyp:hlinkClr xmlns:ahyp="http://schemas.microsoft.com/office/drawing/2018/hyperlinkcolor" val="tx"/>
                    </a:ext>
                  </a:extLst>
                </a:hlinkClick>
              </a:rPr>
              <a:t>https://www.ctstransit.com/transportation-providers/</a:t>
            </a:r>
            <a:endParaRPr lang="en-US" b="1" dirty="0">
              <a:solidFill>
                <a:srgbClr val="B42234"/>
              </a:solidFill>
            </a:endParaRPr>
          </a:p>
          <a:p>
            <a:endParaRPr lang="en-US" b="1" dirty="0">
              <a:solidFill>
                <a:srgbClr val="B42234"/>
              </a:solidFill>
            </a:endParaRPr>
          </a:p>
          <a:p>
            <a:endParaRPr lang="en-US" b="1" dirty="0">
              <a:solidFill>
                <a:srgbClr val="B42234"/>
              </a:solidFill>
            </a:endParaRPr>
          </a:p>
          <a:p>
            <a:r>
              <a:rPr lang="en-US" b="1" u="sng" dirty="0"/>
              <a:t>PA East Network Development </a:t>
            </a:r>
            <a:r>
              <a:rPr lang="en-US" b="1" dirty="0"/>
              <a:t>                             </a:t>
            </a:r>
            <a:r>
              <a:rPr lang="en-US" b="1" u="sng" dirty="0"/>
              <a:t>PA West Network Development</a:t>
            </a:r>
          </a:p>
          <a:p>
            <a:r>
              <a:rPr lang="en-US" dirty="0"/>
              <a:t>Christopher Knaff						       James Petro</a:t>
            </a:r>
          </a:p>
          <a:p>
            <a:r>
              <a:rPr lang="en-US" dirty="0"/>
              <a:t>484.345.1897                                                             203.308.0339</a:t>
            </a:r>
          </a:p>
          <a:p>
            <a:r>
              <a:rPr lang="en-US" dirty="0">
                <a:solidFill>
                  <a:srgbClr val="0E46A7"/>
                </a:solidFill>
                <a:hlinkClick r:id="rId4">
                  <a:extLst>
                    <a:ext uri="{A12FA001-AC4F-418D-AE19-62706E023703}">
                      <ahyp:hlinkClr xmlns:ahyp="http://schemas.microsoft.com/office/drawing/2018/hyperlinkcolor" val="tx"/>
                    </a:ext>
                  </a:extLst>
                </a:hlinkClick>
              </a:rPr>
              <a:t>cknaff@ctstransit.com</a:t>
            </a:r>
            <a:r>
              <a:rPr lang="en-US" dirty="0">
                <a:solidFill>
                  <a:srgbClr val="0E46A7"/>
                </a:solidFill>
              </a:rPr>
              <a:t>                                              </a:t>
            </a:r>
            <a:r>
              <a:rPr lang="en-US" dirty="0">
                <a:solidFill>
                  <a:srgbClr val="0E46A7"/>
                </a:solidFill>
                <a:hlinkClick r:id="rId5">
                  <a:extLst>
                    <a:ext uri="{A12FA001-AC4F-418D-AE19-62706E023703}">
                      <ahyp:hlinkClr xmlns:ahyp="http://schemas.microsoft.com/office/drawing/2018/hyperlinkcolor" val="tx"/>
                    </a:ext>
                  </a:extLst>
                </a:hlinkClick>
              </a:rPr>
              <a:t>jpetro@ctstransit.com</a:t>
            </a:r>
            <a:endParaRPr lang="en-US" dirty="0">
              <a:solidFill>
                <a:srgbClr val="0E46A7"/>
              </a:solidFill>
            </a:endParaRPr>
          </a:p>
          <a:p>
            <a:endParaRPr lang="en-US" dirty="0"/>
          </a:p>
          <a:p>
            <a:endParaRPr lang="en-US" dirty="0"/>
          </a:p>
          <a:p>
            <a:endParaRPr lang="en-US" dirty="0"/>
          </a:p>
        </p:txBody>
      </p:sp>
    </p:spTree>
    <p:extLst>
      <p:ext uri="{BB962C8B-B14F-4D97-AF65-F5344CB8AC3E}">
        <p14:creationId xmlns:p14="http://schemas.microsoft.com/office/powerpoint/2010/main" val="31765224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BFF0-F2C7-450A-9937-F6D68BE4EAFC}"/>
              </a:ext>
            </a:extLst>
          </p:cNvPr>
          <p:cNvSpPr>
            <a:spLocks noGrp="1"/>
          </p:cNvSpPr>
          <p:nvPr>
            <p:ph type="title"/>
          </p:nvPr>
        </p:nvSpPr>
        <p:spPr/>
        <p:txBody>
          <a:bodyPr/>
          <a:lstStyle/>
          <a:p>
            <a:r>
              <a:rPr lang="en-US" b="1" dirty="0">
                <a:solidFill>
                  <a:schemeClr val="tx2">
                    <a:lumMod val="75000"/>
                  </a:schemeClr>
                </a:solidFill>
                <a:latin typeface="Franklin Gothic Demi" panose="020B0703020102020204" pitchFamily="34" charset="0"/>
              </a:rPr>
              <a:t>Coverage Map</a:t>
            </a:r>
          </a:p>
        </p:txBody>
      </p:sp>
      <p:sp>
        <p:nvSpPr>
          <p:cNvPr id="4" name="Slide Number Placeholder 3">
            <a:extLst>
              <a:ext uri="{FF2B5EF4-FFF2-40B4-BE49-F238E27FC236}">
                <a16:creationId xmlns:a16="http://schemas.microsoft.com/office/drawing/2014/main" id="{6D83BC70-F811-4EC2-B188-1ADB3DD21D4F}"/>
              </a:ext>
            </a:extLst>
          </p:cNvPr>
          <p:cNvSpPr>
            <a:spLocks noGrp="1"/>
          </p:cNvSpPr>
          <p:nvPr>
            <p:ph type="sldNum" sz="quarter" idx="4"/>
          </p:nvPr>
        </p:nvSpPr>
        <p:spPr/>
        <p:txBody>
          <a:bodyPr/>
          <a:lstStyle/>
          <a:p>
            <a:r>
              <a:rPr lang="en-US"/>
              <a:t> </a:t>
            </a:r>
            <a:fld id="{70E92737-5DC9-D247-A551-BE5191631335}" type="slidenum">
              <a:rPr lang="en-US" smtClean="0"/>
              <a:pPr/>
              <a:t>22</a:t>
            </a:fld>
            <a:endParaRPr lang="en-US" dirty="0"/>
          </a:p>
        </p:txBody>
      </p:sp>
      <p:cxnSp>
        <p:nvCxnSpPr>
          <p:cNvPr id="6" name="Straight Connector 5">
            <a:extLst>
              <a:ext uri="{FF2B5EF4-FFF2-40B4-BE49-F238E27FC236}">
                <a16:creationId xmlns:a16="http://schemas.microsoft.com/office/drawing/2014/main" id="{D48ECCEF-3252-45EB-AE3D-90AA031938EE}"/>
              </a:ext>
            </a:extLst>
          </p:cNvPr>
          <p:cNvCxnSpPr/>
          <p:nvPr/>
        </p:nvCxnSpPr>
        <p:spPr>
          <a:xfrm>
            <a:off x="2194816" y="685800"/>
            <a:ext cx="7802369"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8" descr="A close up of a map&#10;&#10;Description generated with very high confidence">
            <a:extLst>
              <a:ext uri="{FF2B5EF4-FFF2-40B4-BE49-F238E27FC236}">
                <a16:creationId xmlns:a16="http://schemas.microsoft.com/office/drawing/2014/main" id="{4BEE8FB2-C1E4-4C49-AD2A-A8FCFE4AB9B4}"/>
              </a:ext>
            </a:extLst>
          </p:cNvPr>
          <p:cNvPicPr>
            <a:picLocks noChangeAspect="1"/>
          </p:cNvPicPr>
          <p:nvPr/>
        </p:nvPicPr>
        <p:blipFill rotWithShape="1">
          <a:blip r:embed="rId2"/>
          <a:srcRect l="3947" t="5299" r="4210" b="5470"/>
          <a:stretch/>
        </p:blipFill>
        <p:spPr>
          <a:xfrm>
            <a:off x="1735777" y="716478"/>
            <a:ext cx="8631226" cy="5998812"/>
          </a:xfrm>
          <a:prstGeom prst="rect">
            <a:avLst/>
          </a:prstGeom>
        </p:spPr>
      </p:pic>
    </p:spTree>
    <p:extLst>
      <p:ext uri="{BB962C8B-B14F-4D97-AF65-F5344CB8AC3E}">
        <p14:creationId xmlns:p14="http://schemas.microsoft.com/office/powerpoint/2010/main" val="42093612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EF0650C1-F1B5-4F00-91BA-41CA84F109AD}"/>
              </a:ext>
            </a:extLst>
          </p:cNvPr>
          <p:cNvPicPr>
            <a:picLocks noChangeAspect="1"/>
          </p:cNvPicPr>
          <p:nvPr/>
        </p:nvPicPr>
        <p:blipFill>
          <a:blip r:embed="rId3"/>
          <a:stretch>
            <a:fillRect/>
          </a:stretch>
        </p:blipFill>
        <p:spPr>
          <a:xfrm>
            <a:off x="1890116" y="3771824"/>
            <a:ext cx="4422648" cy="2362200"/>
          </a:xfrm>
          <a:prstGeom prst="rect">
            <a:avLst/>
          </a:prstGeom>
        </p:spPr>
      </p:pic>
      <p:sp>
        <p:nvSpPr>
          <p:cNvPr id="2" name="Title 1"/>
          <p:cNvSpPr>
            <a:spLocks noGrp="1"/>
          </p:cNvSpPr>
          <p:nvPr>
            <p:ph type="title"/>
          </p:nvPr>
        </p:nvSpPr>
        <p:spPr/>
        <p:txBody>
          <a:bodyPr>
            <a:normAutofit/>
          </a:bodyPr>
          <a:lstStyle/>
          <a:p>
            <a:pPr fontAlgn="base">
              <a:spcAft>
                <a:spcPct val="0"/>
              </a:spcAft>
              <a:defRPr/>
            </a:pPr>
            <a:r>
              <a:rPr lang="en-US" sz="2700" b="1" dirty="0">
                <a:solidFill>
                  <a:schemeClr val="bg1">
                    <a:lumMod val="50000"/>
                  </a:schemeClr>
                </a:solidFill>
                <a:latin typeface="Franklin Gothic Demi Cond" panose="020B0706030402020204" pitchFamily="34" charset="0"/>
              </a:rPr>
              <a:t>SOUTHWESTERN PENNSYLVANIA TRANSPORTATION NETWORK</a:t>
            </a:r>
          </a:p>
        </p:txBody>
      </p:sp>
      <p:sp>
        <p:nvSpPr>
          <p:cNvPr id="4" name="Slide Number Placeholder 3"/>
          <p:cNvSpPr>
            <a:spLocks noGrp="1"/>
          </p:cNvSpPr>
          <p:nvPr>
            <p:ph type="sldNum" sz="quarter" idx="4"/>
          </p:nvPr>
        </p:nvSpPr>
        <p:spPr/>
        <p:txBody>
          <a:bodyPr/>
          <a:lstStyle/>
          <a:p>
            <a:r>
              <a:rPr lang="en-US"/>
              <a:t> </a:t>
            </a:r>
            <a:fld id="{70E92737-5DC9-D247-A551-BE5191631335}" type="slidenum">
              <a:rPr lang="en-US" smtClean="0"/>
              <a:pPr/>
              <a:t>23</a:t>
            </a:fld>
            <a:endParaRPr lang="en-US" dirty="0"/>
          </a:p>
        </p:txBody>
      </p:sp>
      <p:sp>
        <p:nvSpPr>
          <p:cNvPr id="9" name="TextBox 8"/>
          <p:cNvSpPr txBox="1"/>
          <p:nvPr/>
        </p:nvSpPr>
        <p:spPr>
          <a:xfrm>
            <a:off x="2105025" y="1143654"/>
            <a:ext cx="5638800" cy="430887"/>
          </a:xfrm>
          <a:prstGeom prst="rect">
            <a:avLst/>
          </a:prstGeom>
          <a:noFill/>
        </p:spPr>
        <p:txBody>
          <a:bodyPr wrap="square" rtlCol="0">
            <a:spAutoFit/>
          </a:bodyPr>
          <a:lstStyle/>
          <a:p>
            <a:pPr>
              <a:buClr>
                <a:schemeClr val="accent1"/>
              </a:buClr>
              <a:defRPr/>
            </a:pPr>
            <a:r>
              <a:rPr lang="en-US" sz="2200" b="1" kern="0" dirty="0">
                <a:solidFill>
                  <a:srgbClr val="C00000"/>
                </a:solidFill>
                <a:latin typeface="Franklin Gothic Demi Cond" panose="020B0706030402020204" pitchFamily="34" charset="0"/>
                <a:cs typeface="Arial" pitchFamily="34" charset="0"/>
              </a:rPr>
              <a:t>66 CONTRACTED PROVIDERS</a:t>
            </a:r>
            <a:r>
              <a:rPr lang="en-US" sz="2200" kern="0" dirty="0">
                <a:solidFill>
                  <a:srgbClr val="C00000"/>
                </a:solidFill>
                <a:latin typeface="Franklin Gothic Demi Cond" panose="020B0706030402020204" pitchFamily="34" charset="0"/>
                <a:cs typeface="Arial" pitchFamily="34" charset="0"/>
              </a:rPr>
              <a:t>:</a:t>
            </a:r>
            <a:r>
              <a:rPr lang="en-US" kern="0" dirty="0">
                <a:latin typeface="Franklin Gothic Demi Cond" panose="020B0706030402020204" pitchFamily="34" charset="0"/>
                <a:cs typeface="Arial" pitchFamily="34" charset="0"/>
              </a:rPr>
              <a:t> </a:t>
            </a:r>
          </a:p>
        </p:txBody>
      </p:sp>
      <p:cxnSp>
        <p:nvCxnSpPr>
          <p:cNvPr id="5" name="Straight Connector 4"/>
          <p:cNvCxnSpPr/>
          <p:nvPr/>
        </p:nvCxnSpPr>
        <p:spPr>
          <a:xfrm>
            <a:off x="2133600" y="838200"/>
            <a:ext cx="792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p:cNvCxnSpPr>
          <p:nvPr/>
        </p:nvCxnSpPr>
        <p:spPr>
          <a:xfrm flipV="1">
            <a:off x="2971801" y="4603272"/>
            <a:ext cx="3895725" cy="8069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ight Brace 9"/>
          <p:cNvSpPr/>
          <p:nvPr/>
        </p:nvSpPr>
        <p:spPr>
          <a:xfrm>
            <a:off x="7315200" y="1514475"/>
            <a:ext cx="685800" cy="1676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8153400" y="1690956"/>
            <a:ext cx="20574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ranklin Gothic Book" panose="020B0503020102020204" pitchFamily="34" charset="0"/>
              </a:rPr>
              <a:t>Taxi/Livery</a:t>
            </a:r>
          </a:p>
          <a:p>
            <a:pPr marL="285750" indent="-285750">
              <a:buFont typeface="Arial" panose="020B0604020202020204" pitchFamily="34" charset="0"/>
              <a:buChar char="•"/>
            </a:pPr>
            <a:r>
              <a:rPr lang="en-US" sz="1600" dirty="0">
                <a:latin typeface="Franklin Gothic Book" panose="020B0503020102020204" pitchFamily="34" charset="0"/>
              </a:rPr>
              <a:t>Wheelchair Accessible</a:t>
            </a:r>
          </a:p>
          <a:p>
            <a:pPr marL="285750" indent="-285750">
              <a:buFont typeface="Arial" panose="020B0604020202020204" pitchFamily="34" charset="0"/>
              <a:buChar char="•"/>
            </a:pPr>
            <a:r>
              <a:rPr lang="en-US" sz="1600" dirty="0">
                <a:latin typeface="Franklin Gothic Book" panose="020B0503020102020204" pitchFamily="34" charset="0"/>
              </a:rPr>
              <a:t>Non-emergency Ambulance</a:t>
            </a:r>
          </a:p>
        </p:txBody>
      </p:sp>
      <p:sp>
        <p:nvSpPr>
          <p:cNvPr id="13" name="TextBox 12">
            <a:extLst>
              <a:ext uri="{FF2B5EF4-FFF2-40B4-BE49-F238E27FC236}">
                <a16:creationId xmlns:a16="http://schemas.microsoft.com/office/drawing/2014/main" id="{75B58022-63D2-435D-8124-B16D6A5550D9}"/>
              </a:ext>
            </a:extLst>
          </p:cNvPr>
          <p:cNvSpPr txBox="1"/>
          <p:nvPr/>
        </p:nvSpPr>
        <p:spPr>
          <a:xfrm>
            <a:off x="7019925" y="4418606"/>
            <a:ext cx="1447800" cy="369332"/>
          </a:xfrm>
          <a:prstGeom prst="rect">
            <a:avLst/>
          </a:prstGeom>
          <a:noFill/>
        </p:spPr>
        <p:txBody>
          <a:bodyPr wrap="square" rtlCol="0">
            <a:spAutoFit/>
          </a:bodyPr>
          <a:lstStyle/>
          <a:p>
            <a:r>
              <a:rPr lang="en-US" dirty="0">
                <a:solidFill>
                  <a:schemeClr val="accent3">
                    <a:lumMod val="60000"/>
                    <a:lumOff val="40000"/>
                  </a:schemeClr>
                </a:solidFill>
              </a:rPr>
              <a:t>Phase 1</a:t>
            </a:r>
          </a:p>
        </p:txBody>
      </p:sp>
      <p:pic>
        <p:nvPicPr>
          <p:cNvPr id="18" name="Picture 6" descr="Image result for van icon png">
            <a:extLst>
              <a:ext uri="{FF2B5EF4-FFF2-40B4-BE49-F238E27FC236}">
                <a16:creationId xmlns:a16="http://schemas.microsoft.com/office/drawing/2014/main" id="{95CB36E1-B575-4F6E-AD4D-0C7E052583FE}"/>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3200" y="1689405"/>
            <a:ext cx="1722750" cy="1722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wheelchair accessible icon">
            <a:extLst>
              <a:ext uri="{FF2B5EF4-FFF2-40B4-BE49-F238E27FC236}">
                <a16:creationId xmlns:a16="http://schemas.microsoft.com/office/drawing/2014/main" id="{C2FF8AC3-69C4-4B59-A1AA-68D5265195FB}"/>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91600" y="4300622"/>
            <a:ext cx="914400" cy="104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771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5C756DAF-8EC7-4EF7-8ADC-BC0A039C6804}"/>
              </a:ext>
            </a:extLst>
          </p:cNvPr>
          <p:cNvPicPr>
            <a:picLocks noChangeAspect="1"/>
          </p:cNvPicPr>
          <p:nvPr/>
        </p:nvPicPr>
        <p:blipFill>
          <a:blip r:embed="rId3"/>
          <a:stretch>
            <a:fillRect/>
          </a:stretch>
        </p:blipFill>
        <p:spPr>
          <a:xfrm>
            <a:off x="2090871" y="3733800"/>
            <a:ext cx="3976817" cy="2124075"/>
          </a:xfrm>
          <a:prstGeom prst="rect">
            <a:avLst/>
          </a:prstGeom>
        </p:spPr>
      </p:pic>
      <p:sp>
        <p:nvSpPr>
          <p:cNvPr id="2" name="Title 1"/>
          <p:cNvSpPr>
            <a:spLocks noGrp="1"/>
          </p:cNvSpPr>
          <p:nvPr>
            <p:ph type="title"/>
          </p:nvPr>
        </p:nvSpPr>
        <p:spPr/>
        <p:txBody>
          <a:bodyPr>
            <a:normAutofit/>
          </a:bodyPr>
          <a:lstStyle/>
          <a:p>
            <a:pPr fontAlgn="base">
              <a:spcAft>
                <a:spcPct val="0"/>
              </a:spcAft>
              <a:defRPr/>
            </a:pPr>
            <a:r>
              <a:rPr lang="en-US" sz="2700" b="1" dirty="0">
                <a:solidFill>
                  <a:schemeClr val="bg1">
                    <a:lumMod val="50000"/>
                  </a:schemeClr>
                </a:solidFill>
                <a:latin typeface="Franklin Gothic Demi Cond" panose="020B0706030402020204" pitchFamily="34" charset="0"/>
              </a:rPr>
              <a:t>SOUTHEASTERN PENNSYLVANIA TRANSPORTATION NETWORK</a:t>
            </a:r>
          </a:p>
        </p:txBody>
      </p:sp>
      <p:sp>
        <p:nvSpPr>
          <p:cNvPr id="4" name="Slide Number Placeholder 3"/>
          <p:cNvSpPr>
            <a:spLocks noGrp="1"/>
          </p:cNvSpPr>
          <p:nvPr>
            <p:ph type="sldNum" sz="quarter" idx="4"/>
          </p:nvPr>
        </p:nvSpPr>
        <p:spPr/>
        <p:txBody>
          <a:bodyPr/>
          <a:lstStyle/>
          <a:p>
            <a:r>
              <a:rPr lang="en-US"/>
              <a:t> </a:t>
            </a:r>
            <a:fld id="{70E92737-5DC9-D247-A551-BE5191631335}" type="slidenum">
              <a:rPr lang="en-US" smtClean="0"/>
              <a:pPr/>
              <a:t>24</a:t>
            </a:fld>
            <a:endParaRPr lang="en-US" dirty="0"/>
          </a:p>
        </p:txBody>
      </p:sp>
      <p:sp>
        <p:nvSpPr>
          <p:cNvPr id="9" name="TextBox 8"/>
          <p:cNvSpPr txBox="1"/>
          <p:nvPr/>
        </p:nvSpPr>
        <p:spPr>
          <a:xfrm>
            <a:off x="2105025" y="1143654"/>
            <a:ext cx="5638800" cy="430887"/>
          </a:xfrm>
          <a:prstGeom prst="rect">
            <a:avLst/>
          </a:prstGeom>
          <a:noFill/>
        </p:spPr>
        <p:txBody>
          <a:bodyPr wrap="square" rtlCol="0" anchor="t">
            <a:spAutoFit/>
          </a:bodyPr>
          <a:lstStyle/>
          <a:p>
            <a:pPr>
              <a:buClr>
                <a:schemeClr val="accent1"/>
              </a:buClr>
              <a:defRPr/>
            </a:pPr>
            <a:r>
              <a:rPr lang="en-US" sz="2200" b="1" kern="0">
                <a:solidFill>
                  <a:srgbClr val="C00000"/>
                </a:solidFill>
                <a:latin typeface="Franklin Gothic Demi Cond"/>
                <a:cs typeface="Arial"/>
              </a:rPr>
              <a:t>36 CONTRACTED PROVIDERS</a:t>
            </a:r>
            <a:r>
              <a:rPr lang="en-US" sz="2200" kern="0" dirty="0">
                <a:solidFill>
                  <a:srgbClr val="C00000"/>
                </a:solidFill>
                <a:latin typeface="Franklin Gothic Demi Cond"/>
                <a:cs typeface="Arial"/>
              </a:rPr>
              <a:t>:</a:t>
            </a:r>
          </a:p>
        </p:txBody>
      </p:sp>
      <p:cxnSp>
        <p:nvCxnSpPr>
          <p:cNvPr id="5" name="Straight Connector 4"/>
          <p:cNvCxnSpPr/>
          <p:nvPr/>
        </p:nvCxnSpPr>
        <p:spPr>
          <a:xfrm>
            <a:off x="2133600" y="838200"/>
            <a:ext cx="792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p:cNvCxnSpPr>
          <p:nvPr/>
        </p:nvCxnSpPr>
        <p:spPr>
          <a:xfrm flipV="1">
            <a:off x="5486400" y="4840917"/>
            <a:ext cx="1533788" cy="502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ight Brace 9"/>
          <p:cNvSpPr/>
          <p:nvPr/>
        </p:nvSpPr>
        <p:spPr>
          <a:xfrm>
            <a:off x="7315200" y="1514475"/>
            <a:ext cx="685800" cy="1676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8153400" y="1690956"/>
            <a:ext cx="20574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ranklin Gothic Book" panose="020B0503020102020204" pitchFamily="34" charset="0"/>
              </a:rPr>
              <a:t>Taxi/Livery</a:t>
            </a:r>
          </a:p>
          <a:p>
            <a:pPr marL="285750" indent="-285750">
              <a:buFont typeface="Arial" panose="020B0604020202020204" pitchFamily="34" charset="0"/>
              <a:buChar char="•"/>
            </a:pPr>
            <a:r>
              <a:rPr lang="en-US" sz="1600" dirty="0">
                <a:latin typeface="Franklin Gothic Book" panose="020B0503020102020204" pitchFamily="34" charset="0"/>
              </a:rPr>
              <a:t>Wheelchair Accessible</a:t>
            </a:r>
          </a:p>
          <a:p>
            <a:pPr marL="285750" indent="-285750">
              <a:buFont typeface="Arial" panose="020B0604020202020204" pitchFamily="34" charset="0"/>
              <a:buChar char="•"/>
            </a:pPr>
            <a:r>
              <a:rPr lang="en-US" sz="1600" dirty="0">
                <a:latin typeface="Franklin Gothic Book" panose="020B0503020102020204" pitchFamily="34" charset="0"/>
              </a:rPr>
              <a:t>Non-emergency Ambulance</a:t>
            </a:r>
          </a:p>
        </p:txBody>
      </p:sp>
      <p:sp>
        <p:nvSpPr>
          <p:cNvPr id="18" name="TextBox 17">
            <a:extLst>
              <a:ext uri="{FF2B5EF4-FFF2-40B4-BE49-F238E27FC236}">
                <a16:creationId xmlns:a16="http://schemas.microsoft.com/office/drawing/2014/main" id="{99067F2B-8A53-44D1-9A23-F2DEEC82B5A1}"/>
              </a:ext>
            </a:extLst>
          </p:cNvPr>
          <p:cNvSpPr txBox="1"/>
          <p:nvPr/>
        </p:nvSpPr>
        <p:spPr>
          <a:xfrm>
            <a:off x="7162800" y="4499807"/>
            <a:ext cx="1447800" cy="369332"/>
          </a:xfrm>
          <a:prstGeom prst="rect">
            <a:avLst/>
          </a:prstGeom>
          <a:noFill/>
        </p:spPr>
        <p:txBody>
          <a:bodyPr wrap="square" rtlCol="0">
            <a:spAutoFit/>
          </a:bodyPr>
          <a:lstStyle/>
          <a:p>
            <a:r>
              <a:rPr lang="en-US" dirty="0">
                <a:solidFill>
                  <a:schemeClr val="accent3">
                    <a:lumMod val="60000"/>
                    <a:lumOff val="40000"/>
                  </a:schemeClr>
                </a:solidFill>
              </a:rPr>
              <a:t>Phase 2</a:t>
            </a:r>
          </a:p>
        </p:txBody>
      </p:sp>
      <p:pic>
        <p:nvPicPr>
          <p:cNvPr id="19" name="Picture 8" descr="Image result for bus icon png">
            <a:extLst>
              <a:ext uri="{FF2B5EF4-FFF2-40B4-BE49-F238E27FC236}">
                <a16:creationId xmlns:a16="http://schemas.microsoft.com/office/drawing/2014/main" id="{C4C47AC9-2AA3-42E8-8777-FECDDB285BCA}"/>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99311" y="377305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mbulance clip art">
            <a:extLst>
              <a:ext uri="{FF2B5EF4-FFF2-40B4-BE49-F238E27FC236}">
                <a16:creationId xmlns:a16="http://schemas.microsoft.com/office/drawing/2014/main" id="{BBB015EE-C660-41F8-91DD-829A3B112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1473" y="1910473"/>
            <a:ext cx="1266375" cy="126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965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defRPr/>
            </a:pPr>
            <a:r>
              <a:rPr lang="en-US" sz="2700" b="1" dirty="0">
                <a:solidFill>
                  <a:schemeClr val="bg1">
                    <a:lumMod val="50000"/>
                  </a:schemeClr>
                </a:solidFill>
                <a:latin typeface="Franklin Gothic Demi Cond" panose="020B0706030402020204" pitchFamily="34" charset="0"/>
              </a:rPr>
              <a:t>LEHIGH/CAPITAL, NORTHWEST &amp; NORTHEAST TRANSPORTATION NETWORK</a:t>
            </a:r>
          </a:p>
        </p:txBody>
      </p:sp>
      <p:sp>
        <p:nvSpPr>
          <p:cNvPr id="4" name="Slide Number Placeholder 3"/>
          <p:cNvSpPr>
            <a:spLocks noGrp="1"/>
          </p:cNvSpPr>
          <p:nvPr>
            <p:ph type="sldNum" sz="quarter" idx="4"/>
          </p:nvPr>
        </p:nvSpPr>
        <p:spPr/>
        <p:txBody>
          <a:bodyPr/>
          <a:lstStyle/>
          <a:p>
            <a:r>
              <a:rPr lang="en-US"/>
              <a:t> </a:t>
            </a:r>
            <a:fld id="{70E92737-5DC9-D247-A551-BE5191631335}" type="slidenum">
              <a:rPr lang="en-US" smtClean="0"/>
              <a:pPr/>
              <a:t>25</a:t>
            </a:fld>
            <a:endParaRPr lang="en-US" dirty="0"/>
          </a:p>
        </p:txBody>
      </p:sp>
      <p:sp>
        <p:nvSpPr>
          <p:cNvPr id="9" name="TextBox 8"/>
          <p:cNvSpPr txBox="1"/>
          <p:nvPr/>
        </p:nvSpPr>
        <p:spPr>
          <a:xfrm>
            <a:off x="2105025" y="1143653"/>
            <a:ext cx="5638800" cy="2561470"/>
          </a:xfrm>
          <a:prstGeom prst="rect">
            <a:avLst/>
          </a:prstGeom>
          <a:noFill/>
        </p:spPr>
        <p:txBody>
          <a:bodyPr wrap="square" rtlCol="0" anchor="t">
            <a:spAutoFit/>
          </a:bodyPr>
          <a:lstStyle/>
          <a:p>
            <a:pPr>
              <a:buClr>
                <a:schemeClr val="accent1"/>
              </a:buClr>
              <a:defRPr/>
            </a:pPr>
            <a:r>
              <a:rPr lang="en-US" sz="2200" b="1" kern="0" dirty="0">
                <a:solidFill>
                  <a:srgbClr val="C00000"/>
                </a:solidFill>
                <a:latin typeface="Franklin Gothic Demi Cond" panose="020B0706030402020204" pitchFamily="34" charset="0"/>
                <a:cs typeface="Arial" pitchFamily="34" charset="0"/>
              </a:rPr>
              <a:t>124 PROVIDERS CONTACTED</a:t>
            </a:r>
            <a:r>
              <a:rPr lang="en-US" sz="2200" kern="0" dirty="0">
                <a:solidFill>
                  <a:srgbClr val="C00000"/>
                </a:solidFill>
                <a:latin typeface="Franklin Gothic Demi Cond" panose="020B0706030402020204" pitchFamily="34" charset="0"/>
                <a:cs typeface="Arial" pitchFamily="34" charset="0"/>
              </a:rPr>
              <a:t>:</a:t>
            </a:r>
          </a:p>
          <a:p>
            <a:pPr marL="800100" lvl="1" indent="-342900">
              <a:lnSpc>
                <a:spcPct val="200000"/>
              </a:lnSpc>
              <a:buClr>
                <a:schemeClr val="accent1"/>
              </a:buClr>
              <a:buFont typeface="Wingdings" panose="05000000000000000000" pitchFamily="2" charset="2"/>
              <a:buChar char="ü"/>
              <a:defRPr/>
            </a:pPr>
            <a:r>
              <a:rPr lang="en-US" kern="0">
                <a:latin typeface="Franklin Gothic Demi Cond"/>
                <a:cs typeface="Arial"/>
              </a:rPr>
              <a:t> 41 Contracted</a:t>
            </a:r>
          </a:p>
          <a:p>
            <a:pPr marL="800100" lvl="1" indent="-342900">
              <a:lnSpc>
                <a:spcPct val="200000"/>
              </a:lnSpc>
              <a:buClr>
                <a:schemeClr val="accent1"/>
              </a:buClr>
              <a:buFont typeface="Wingdings" panose="05000000000000000000" pitchFamily="2" charset="2"/>
              <a:buChar char="ü"/>
              <a:defRPr/>
            </a:pPr>
            <a:r>
              <a:rPr lang="en-US" kern="0">
                <a:latin typeface="Franklin Gothic Demi Cond"/>
                <a:cs typeface="Arial"/>
              </a:rPr>
              <a:t> 46 Perspective and Pending</a:t>
            </a:r>
          </a:p>
          <a:p>
            <a:pPr marL="800100" lvl="1" indent="-342900">
              <a:lnSpc>
                <a:spcPct val="200000"/>
              </a:lnSpc>
              <a:buClr>
                <a:schemeClr val="accent1"/>
              </a:buClr>
              <a:buFont typeface="Wingdings" panose="05000000000000000000" pitchFamily="2" charset="2"/>
              <a:buChar char="ü"/>
              <a:defRPr/>
            </a:pPr>
            <a:r>
              <a:rPr lang="en-US" kern="0" dirty="0">
                <a:latin typeface="Franklin Gothic Demi Cond" panose="020B0706030402020204" pitchFamily="34" charset="0"/>
                <a:cs typeface="Arial" pitchFamily="34" charset="0"/>
              </a:rPr>
              <a:t> 37 Not interested</a:t>
            </a:r>
          </a:p>
          <a:p>
            <a:pPr marL="800100" lvl="1" indent="-342900">
              <a:lnSpc>
                <a:spcPct val="200000"/>
              </a:lnSpc>
              <a:buClr>
                <a:schemeClr val="accent1"/>
              </a:buClr>
              <a:buFont typeface="Wingdings" panose="05000000000000000000" pitchFamily="2" charset="2"/>
              <a:buChar char="ü"/>
              <a:defRPr/>
            </a:pPr>
            <a:endParaRPr lang="en-US" kern="0" dirty="0">
              <a:latin typeface="Franklin Gothic Demi Cond" panose="020B0706030402020204" pitchFamily="34" charset="0"/>
              <a:cs typeface="Arial" pitchFamily="34" charset="0"/>
            </a:endParaRPr>
          </a:p>
        </p:txBody>
      </p:sp>
      <p:cxnSp>
        <p:nvCxnSpPr>
          <p:cNvPr id="5" name="Straight Connector 4"/>
          <p:cNvCxnSpPr/>
          <p:nvPr/>
        </p:nvCxnSpPr>
        <p:spPr>
          <a:xfrm>
            <a:off x="2133600" y="838200"/>
            <a:ext cx="79248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ight Brace 9"/>
          <p:cNvSpPr/>
          <p:nvPr/>
        </p:nvSpPr>
        <p:spPr>
          <a:xfrm>
            <a:off x="7315200" y="1514475"/>
            <a:ext cx="685800" cy="1676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8153400" y="1690956"/>
            <a:ext cx="20574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ranklin Gothic Book" panose="020B0503020102020204" pitchFamily="34" charset="0"/>
              </a:rPr>
              <a:t>Taxi/Livery</a:t>
            </a:r>
          </a:p>
          <a:p>
            <a:pPr marL="285750" indent="-285750">
              <a:buFont typeface="Arial" panose="020B0604020202020204" pitchFamily="34" charset="0"/>
              <a:buChar char="•"/>
            </a:pPr>
            <a:r>
              <a:rPr lang="en-US" sz="1600" dirty="0">
                <a:latin typeface="Franklin Gothic Book" panose="020B0503020102020204" pitchFamily="34" charset="0"/>
              </a:rPr>
              <a:t>Wheelchair Accessible</a:t>
            </a:r>
          </a:p>
          <a:p>
            <a:pPr marL="285750" indent="-285750">
              <a:buFont typeface="Arial" panose="020B0604020202020204" pitchFamily="34" charset="0"/>
              <a:buChar char="•"/>
            </a:pPr>
            <a:r>
              <a:rPr lang="en-US" sz="1600" dirty="0">
                <a:latin typeface="Franklin Gothic Book" panose="020B0503020102020204" pitchFamily="34" charset="0"/>
              </a:rPr>
              <a:t>Non-emergency Ambulance</a:t>
            </a:r>
          </a:p>
        </p:txBody>
      </p:sp>
      <p:pic>
        <p:nvPicPr>
          <p:cNvPr id="12" name="Content Placeholder 4">
            <a:extLst>
              <a:ext uri="{FF2B5EF4-FFF2-40B4-BE49-F238E27FC236}">
                <a16:creationId xmlns:a16="http://schemas.microsoft.com/office/drawing/2014/main" id="{5B4C2572-B54D-4742-88F4-FB443E3871EE}"/>
              </a:ext>
            </a:extLst>
          </p:cNvPr>
          <p:cNvPicPr>
            <a:picLocks noChangeAspect="1"/>
          </p:cNvPicPr>
          <p:nvPr/>
        </p:nvPicPr>
        <p:blipFill>
          <a:blip r:embed="rId3"/>
          <a:stretch>
            <a:fillRect/>
          </a:stretch>
        </p:blipFill>
        <p:spPr>
          <a:xfrm>
            <a:off x="1900428" y="3429000"/>
            <a:ext cx="4422648" cy="2362200"/>
          </a:xfrm>
          <a:prstGeom prst="rect">
            <a:avLst/>
          </a:prstGeom>
        </p:spPr>
      </p:pic>
      <p:cxnSp>
        <p:nvCxnSpPr>
          <p:cNvPr id="6" name="Straight Arrow Connector 5">
            <a:extLst>
              <a:ext uri="{FF2B5EF4-FFF2-40B4-BE49-F238E27FC236}">
                <a16:creationId xmlns:a16="http://schemas.microsoft.com/office/drawing/2014/main" id="{10FEE807-D90E-4EE7-96E7-80992FE4E2A5}"/>
              </a:ext>
            </a:extLst>
          </p:cNvPr>
          <p:cNvCxnSpPr>
            <a:cxnSpLocks/>
            <a:endCxn id="7" idx="1"/>
          </p:cNvCxnSpPr>
          <p:nvPr/>
        </p:nvCxnSpPr>
        <p:spPr>
          <a:xfrm flipV="1">
            <a:off x="4191001" y="4082296"/>
            <a:ext cx="2885125" cy="5278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CA1A744-F0C6-4FE5-BBCF-25573025BD39}"/>
              </a:ext>
            </a:extLst>
          </p:cNvPr>
          <p:cNvSpPr txBox="1"/>
          <p:nvPr/>
        </p:nvSpPr>
        <p:spPr>
          <a:xfrm>
            <a:off x="7076125" y="3897629"/>
            <a:ext cx="1447800" cy="369332"/>
          </a:xfrm>
          <a:prstGeom prst="rect">
            <a:avLst/>
          </a:prstGeom>
          <a:noFill/>
        </p:spPr>
        <p:txBody>
          <a:bodyPr wrap="square" rtlCol="0">
            <a:spAutoFit/>
          </a:bodyPr>
          <a:lstStyle/>
          <a:p>
            <a:r>
              <a:rPr lang="en-US" dirty="0">
                <a:solidFill>
                  <a:schemeClr val="accent3">
                    <a:lumMod val="60000"/>
                    <a:lumOff val="40000"/>
                  </a:schemeClr>
                </a:solidFill>
              </a:rPr>
              <a:t>Phase 3</a:t>
            </a:r>
          </a:p>
        </p:txBody>
      </p:sp>
      <p:pic>
        <p:nvPicPr>
          <p:cNvPr id="13" name="Picture 10" descr="Image result for car icon png">
            <a:extLst>
              <a:ext uri="{FF2B5EF4-FFF2-40B4-BE49-F238E27FC236}">
                <a16:creationId xmlns:a16="http://schemas.microsoft.com/office/drawing/2014/main" id="{9B8EC648-FE48-4B3E-8A5D-D3762B67EDA9}"/>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23926" y="4775979"/>
            <a:ext cx="1509075" cy="150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2296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862" y="152400"/>
            <a:ext cx="6406279" cy="731520"/>
          </a:xfrm>
        </p:spPr>
        <p:txBody>
          <a:bodyPr>
            <a:normAutofit/>
          </a:bodyPr>
          <a:lstStyle/>
          <a:p>
            <a:pPr fontAlgn="base">
              <a:spcAft>
                <a:spcPct val="0"/>
              </a:spcAft>
              <a:defRPr/>
            </a:pPr>
            <a:r>
              <a:rPr lang="en-US" b="1" dirty="0">
                <a:solidFill>
                  <a:schemeClr val="bg1">
                    <a:lumMod val="50000"/>
                  </a:schemeClr>
                </a:solidFill>
                <a:latin typeface="Franklin Gothic Demi Cond" panose="020B0706030402020204" pitchFamily="34" charset="0"/>
              </a:rPr>
              <a:t>SUPPLEMENTING THE TRANSPORTATION NETWORK</a:t>
            </a:r>
          </a:p>
        </p:txBody>
      </p:sp>
      <p:sp>
        <p:nvSpPr>
          <p:cNvPr id="4" name="Slide Number Placeholder 3"/>
          <p:cNvSpPr>
            <a:spLocks noGrp="1"/>
          </p:cNvSpPr>
          <p:nvPr>
            <p:ph type="sldNum" sz="quarter" idx="4"/>
          </p:nvPr>
        </p:nvSpPr>
        <p:spPr/>
        <p:txBody>
          <a:bodyPr/>
          <a:lstStyle/>
          <a:p>
            <a:r>
              <a:rPr lang="en-US"/>
              <a:t> </a:t>
            </a:r>
            <a:fld id="{70E92737-5DC9-D247-A551-BE5191631335}" type="slidenum">
              <a:rPr lang="en-US" smtClean="0"/>
              <a:pPr/>
              <a:t>26</a:t>
            </a:fld>
            <a:endParaRPr lang="en-US" dirty="0"/>
          </a:p>
        </p:txBody>
      </p:sp>
      <p:sp>
        <p:nvSpPr>
          <p:cNvPr id="5" name="TextBox 4"/>
          <p:cNvSpPr txBox="1"/>
          <p:nvPr/>
        </p:nvSpPr>
        <p:spPr>
          <a:xfrm>
            <a:off x="2814998" y="1295401"/>
            <a:ext cx="7036413" cy="1200329"/>
          </a:xfrm>
          <a:prstGeom prst="rect">
            <a:avLst/>
          </a:prstGeom>
          <a:noFill/>
        </p:spPr>
        <p:txBody>
          <a:bodyPr wrap="square" rtlCol="0">
            <a:spAutoFit/>
          </a:bodyPr>
          <a:lstStyle/>
          <a:p>
            <a:pPr marL="342900" indent="-342900">
              <a:buClr>
                <a:schemeClr val="accent1"/>
              </a:buClr>
              <a:buFont typeface="Arial" pitchFamily="34" charset="0"/>
              <a:buChar char="•"/>
              <a:defRPr/>
            </a:pPr>
            <a:r>
              <a:rPr lang="en-US" sz="2000" kern="0" dirty="0">
                <a:latin typeface="Franklin Gothic Demi Cond" panose="020B0706030402020204" pitchFamily="34" charset="0"/>
                <a:cs typeface="Arial" pitchFamily="34" charset="0"/>
              </a:rPr>
              <a:t>PUBLIC TRANSIT:</a:t>
            </a:r>
          </a:p>
          <a:p>
            <a:pPr>
              <a:buClr>
                <a:schemeClr val="accent1"/>
              </a:buClr>
              <a:defRPr/>
            </a:pPr>
            <a:endParaRPr lang="en-US" sz="2000" kern="0" dirty="0">
              <a:latin typeface="Franklin Gothic Demi Cond" panose="020B0706030402020204" pitchFamily="34" charset="0"/>
              <a:cs typeface="Arial" pitchFamily="34" charset="0"/>
            </a:endParaRPr>
          </a:p>
          <a:p>
            <a:pPr marL="742950" lvl="1" indent="-285750">
              <a:buClr>
                <a:schemeClr val="accent1"/>
              </a:buClr>
              <a:buFont typeface="Wingdings" pitchFamily="2" charset="2"/>
              <a:buChar char="ü"/>
              <a:defRPr/>
            </a:pPr>
            <a:r>
              <a:rPr lang="en-US" sz="1600" kern="0" dirty="0">
                <a:latin typeface="Franklin Gothic Book" panose="020B0503020102020204" pitchFamily="34" charset="0"/>
                <a:cs typeface="Arial" pitchFamily="34" charset="0"/>
              </a:rPr>
              <a:t>Bus Pass Program Management</a:t>
            </a:r>
          </a:p>
          <a:p>
            <a:pPr marL="1200150" lvl="2" indent="-285750">
              <a:buClr>
                <a:schemeClr val="accent1"/>
              </a:buClr>
              <a:buFont typeface="Arial" panose="020B0604020202020204" pitchFamily="34" charset="0"/>
              <a:buChar char="•"/>
              <a:defRPr/>
            </a:pPr>
            <a:r>
              <a:rPr lang="en-US" sz="1600" kern="0" dirty="0">
                <a:latin typeface="Franklin Gothic Book" panose="020B0503020102020204" pitchFamily="34" charset="0"/>
                <a:cs typeface="Arial" pitchFamily="34" charset="0"/>
              </a:rPr>
              <a:t>Online Tracking &amp; Monitoring of Member Use</a:t>
            </a:r>
          </a:p>
        </p:txBody>
      </p:sp>
      <p:sp>
        <p:nvSpPr>
          <p:cNvPr id="6" name="TextBox 5"/>
          <p:cNvSpPr txBox="1"/>
          <p:nvPr/>
        </p:nvSpPr>
        <p:spPr>
          <a:xfrm>
            <a:off x="2814997" y="4114800"/>
            <a:ext cx="6024203" cy="400110"/>
          </a:xfrm>
          <a:prstGeom prst="rect">
            <a:avLst/>
          </a:prstGeom>
          <a:noFill/>
        </p:spPr>
        <p:txBody>
          <a:bodyPr wrap="square" rtlCol="0">
            <a:spAutoFit/>
          </a:bodyPr>
          <a:lstStyle/>
          <a:p>
            <a:pPr marL="342900" indent="-342900">
              <a:buClr>
                <a:schemeClr val="accent1"/>
              </a:buClr>
              <a:buFont typeface="Arial" pitchFamily="34" charset="0"/>
              <a:buChar char="•"/>
              <a:defRPr/>
            </a:pPr>
            <a:r>
              <a:rPr lang="en-US" sz="2000" kern="0" dirty="0">
                <a:latin typeface="Franklin Gothic Demi Cond" panose="020B0706030402020204" pitchFamily="34" charset="0"/>
                <a:cs typeface="Arial" pitchFamily="34" charset="0"/>
              </a:rPr>
              <a:t>FRIENDS &amp; FAMILY MILEAGE REIMBURSEMENT</a:t>
            </a:r>
          </a:p>
        </p:txBody>
      </p:sp>
      <p:sp>
        <p:nvSpPr>
          <p:cNvPr id="8" name="Rectangle 7"/>
          <p:cNvSpPr/>
          <p:nvPr/>
        </p:nvSpPr>
        <p:spPr>
          <a:xfrm>
            <a:off x="2814997" y="2743201"/>
            <a:ext cx="6557603" cy="1348061"/>
          </a:xfrm>
          <a:prstGeom prst="rect">
            <a:avLst/>
          </a:prstGeom>
        </p:spPr>
        <p:txBody>
          <a:bodyPr wrap="square">
            <a:spAutoFit/>
          </a:bodyPr>
          <a:lstStyle/>
          <a:p>
            <a:pPr marL="342900" indent="-342900" hangingPunct="0">
              <a:lnSpc>
                <a:spcPct val="120000"/>
              </a:lnSpc>
              <a:buClr>
                <a:schemeClr val="accent1"/>
              </a:buClr>
              <a:buFont typeface="Arial" pitchFamily="34" charset="0"/>
              <a:buChar char="•"/>
              <a:defRPr/>
            </a:pPr>
            <a:r>
              <a:rPr lang="en-US" sz="2000" kern="0" dirty="0">
                <a:latin typeface="Franklin Gothic Demi Cond" panose="020B0706030402020204" pitchFamily="34" charset="0"/>
                <a:cs typeface="Arial" pitchFamily="34" charset="0"/>
              </a:rPr>
              <a:t>CTS AND           AGREEMENT</a:t>
            </a:r>
          </a:p>
          <a:p>
            <a:pPr marL="742950" lvl="1" indent="-285750" hangingPunct="0">
              <a:lnSpc>
                <a:spcPct val="120000"/>
              </a:lnSpc>
              <a:buClr>
                <a:schemeClr val="accent1"/>
              </a:buClr>
              <a:buFont typeface="Wingdings" pitchFamily="2" charset="2"/>
              <a:buChar char="ü"/>
              <a:defRPr/>
            </a:pPr>
            <a:r>
              <a:rPr lang="en-US" sz="1600" kern="0" dirty="0">
                <a:latin typeface="Franklin Gothic Book" panose="020B0503020102020204" pitchFamily="34" charset="0"/>
                <a:cs typeface="Arial" pitchFamily="34" charset="0"/>
              </a:rPr>
              <a:t>On-Demand / Same Day / Urgent Requests</a:t>
            </a:r>
          </a:p>
          <a:p>
            <a:pPr marL="742950" lvl="1" indent="-285750" hangingPunct="0">
              <a:lnSpc>
                <a:spcPct val="120000"/>
              </a:lnSpc>
              <a:buClr>
                <a:schemeClr val="accent1"/>
              </a:buClr>
              <a:buFont typeface="Wingdings" pitchFamily="2" charset="2"/>
              <a:buChar char="ü"/>
              <a:defRPr/>
            </a:pPr>
            <a:r>
              <a:rPr lang="en-US" sz="1600" kern="0" dirty="0">
                <a:latin typeface="Franklin Gothic Book" panose="020B0503020102020204" pitchFamily="34" charset="0"/>
                <a:cs typeface="Arial" pitchFamily="34" charset="0"/>
              </a:rPr>
              <a:t>Availability Statewide</a:t>
            </a:r>
          </a:p>
          <a:p>
            <a:pPr marL="742950" lvl="1" indent="-285750" hangingPunct="0">
              <a:lnSpc>
                <a:spcPct val="120000"/>
              </a:lnSpc>
              <a:buClr>
                <a:schemeClr val="accent1"/>
              </a:buClr>
              <a:buFont typeface="Wingdings" pitchFamily="2" charset="2"/>
              <a:buChar char="ü"/>
              <a:defRPr/>
            </a:pPr>
            <a:endParaRPr lang="en-US" sz="1600" kern="0" dirty="0">
              <a:latin typeface="Arial" pitchFamily="34" charset="0"/>
              <a:cs typeface="Arial" pitchFamily="34" charset="0"/>
            </a:endParaRPr>
          </a:p>
        </p:txBody>
      </p:sp>
      <p:pic>
        <p:nvPicPr>
          <p:cNvPr id="12" name="Picture 2" descr="Image result for lyf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950" y="2819401"/>
            <a:ext cx="381000" cy="32469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2194817" y="838200"/>
            <a:ext cx="7802369"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descr="Image result for septa pass image">
            <a:extLst>
              <a:ext uri="{FF2B5EF4-FFF2-40B4-BE49-F238E27FC236}">
                <a16:creationId xmlns:a16="http://schemas.microsoft.com/office/drawing/2014/main" id="{A58EA723-B21E-488A-9763-847C872C07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595" y="980449"/>
            <a:ext cx="1200330" cy="120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026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2552700" y="4191000"/>
            <a:ext cx="7086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BC7D8B9-20A3-458D-99B8-1D59352A921F}"/>
              </a:ext>
            </a:extLst>
          </p:cNvPr>
          <p:cNvSpPr txBox="1"/>
          <p:nvPr/>
        </p:nvSpPr>
        <p:spPr>
          <a:xfrm>
            <a:off x="2209800" y="1447800"/>
            <a:ext cx="7543800" cy="2308324"/>
          </a:xfrm>
          <a:prstGeom prst="rect">
            <a:avLst/>
          </a:prstGeom>
          <a:noFill/>
        </p:spPr>
        <p:txBody>
          <a:bodyPr wrap="square" rtlCol="0">
            <a:spAutoFit/>
          </a:bodyPr>
          <a:lstStyle/>
          <a:p>
            <a:pPr algn="ctr"/>
            <a:r>
              <a:rPr lang="en-US" sz="7200" b="1" dirty="0">
                <a:solidFill>
                  <a:schemeClr val="bg1"/>
                </a:solidFill>
              </a:rPr>
              <a:t>Transportation Decision Process</a:t>
            </a:r>
          </a:p>
        </p:txBody>
      </p:sp>
    </p:spTree>
    <p:extLst>
      <p:ext uri="{BB962C8B-B14F-4D97-AF65-F5344CB8AC3E}">
        <p14:creationId xmlns:p14="http://schemas.microsoft.com/office/powerpoint/2010/main" val="31922408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a:t> </a:t>
            </a:r>
            <a:fld id="{70E92737-5DC9-D247-A551-BE5191631335}" type="slidenum">
              <a:rPr lang="en-US" smtClean="0"/>
              <a:pPr/>
              <a:t>28</a:t>
            </a:fld>
            <a:endParaRPr lang="en-US" dirty="0"/>
          </a:p>
        </p:txBody>
      </p:sp>
      <p:cxnSp>
        <p:nvCxnSpPr>
          <p:cNvPr id="5" name="Straight Connector 4"/>
          <p:cNvCxnSpPr/>
          <p:nvPr/>
        </p:nvCxnSpPr>
        <p:spPr>
          <a:xfrm>
            <a:off x="2133600" y="1066800"/>
            <a:ext cx="79248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E9146A8-85DD-408B-B4E4-55D43EE7C120}"/>
              </a:ext>
            </a:extLst>
          </p:cNvPr>
          <p:cNvSpPr txBox="1"/>
          <p:nvPr/>
        </p:nvSpPr>
        <p:spPr>
          <a:xfrm>
            <a:off x="3629025" y="197793"/>
            <a:ext cx="5638800" cy="461665"/>
          </a:xfrm>
          <a:prstGeom prst="rect">
            <a:avLst/>
          </a:prstGeom>
          <a:noFill/>
        </p:spPr>
        <p:txBody>
          <a:bodyPr wrap="square" rtlCol="0">
            <a:spAutoFit/>
          </a:bodyPr>
          <a:lstStyle/>
          <a:p>
            <a:r>
              <a:rPr lang="en-US" sz="2400" b="1" dirty="0">
                <a:solidFill>
                  <a:schemeClr val="bg1">
                    <a:lumMod val="50000"/>
                  </a:schemeClr>
                </a:solidFill>
              </a:rPr>
              <a:t>NFCE - Living in Nursing Facility</a:t>
            </a:r>
          </a:p>
        </p:txBody>
      </p:sp>
      <p:sp>
        <p:nvSpPr>
          <p:cNvPr id="7" name="TextBox 6">
            <a:extLst>
              <a:ext uri="{FF2B5EF4-FFF2-40B4-BE49-F238E27FC236}">
                <a16:creationId xmlns:a16="http://schemas.microsoft.com/office/drawing/2014/main" id="{57C61365-1FA6-4A40-B875-142E98A92031}"/>
              </a:ext>
            </a:extLst>
          </p:cNvPr>
          <p:cNvSpPr txBox="1"/>
          <p:nvPr/>
        </p:nvSpPr>
        <p:spPr>
          <a:xfrm>
            <a:off x="2133600" y="640407"/>
            <a:ext cx="7848600" cy="369332"/>
          </a:xfrm>
          <a:prstGeom prst="rect">
            <a:avLst/>
          </a:prstGeom>
          <a:noFill/>
        </p:spPr>
        <p:txBody>
          <a:bodyPr wrap="square" rtlCol="0">
            <a:spAutoFit/>
          </a:bodyPr>
          <a:lstStyle/>
          <a:p>
            <a:r>
              <a:rPr lang="en-US" dirty="0">
                <a:solidFill>
                  <a:srgbClr val="C00000"/>
                </a:solidFill>
              </a:rPr>
              <a:t>Nursing Facility Clinically Eligible - </a:t>
            </a:r>
            <a:r>
              <a:rPr lang="en-US" b="1" dirty="0">
                <a:solidFill>
                  <a:schemeClr val="accent3">
                    <a:lumMod val="75000"/>
                  </a:schemeClr>
                </a:solidFill>
              </a:rPr>
              <a:t>Non-emergency Medical and Non-Medical trips</a:t>
            </a:r>
          </a:p>
        </p:txBody>
      </p:sp>
      <p:sp>
        <p:nvSpPr>
          <p:cNvPr id="9" name="Rectangle 8">
            <a:extLst>
              <a:ext uri="{FF2B5EF4-FFF2-40B4-BE49-F238E27FC236}">
                <a16:creationId xmlns:a16="http://schemas.microsoft.com/office/drawing/2014/main" id="{EB26F11D-C603-4F92-9374-8A4B6F707747}"/>
              </a:ext>
            </a:extLst>
          </p:cNvPr>
          <p:cNvSpPr/>
          <p:nvPr/>
        </p:nvSpPr>
        <p:spPr>
          <a:xfrm>
            <a:off x="1924050" y="1983447"/>
            <a:ext cx="1181100" cy="914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bg2">
                    <a:lumMod val="25000"/>
                  </a:schemeClr>
                </a:solidFill>
              </a:rPr>
              <a:t>Nursing Facility</a:t>
            </a:r>
          </a:p>
        </p:txBody>
      </p:sp>
      <p:cxnSp>
        <p:nvCxnSpPr>
          <p:cNvPr id="11" name="Straight Arrow Connector 10">
            <a:extLst>
              <a:ext uri="{FF2B5EF4-FFF2-40B4-BE49-F238E27FC236}">
                <a16:creationId xmlns:a16="http://schemas.microsoft.com/office/drawing/2014/main" id="{BF644C22-4EC0-43D3-9FC8-ED79DC69340E}"/>
              </a:ext>
            </a:extLst>
          </p:cNvPr>
          <p:cNvCxnSpPr>
            <a:cxnSpLocks/>
            <a:stCxn id="9" idx="3"/>
            <a:endCxn id="13" idx="1"/>
          </p:cNvCxnSpPr>
          <p:nvPr/>
        </p:nvCxnSpPr>
        <p:spPr>
          <a:xfrm flipV="1">
            <a:off x="3105150" y="2438394"/>
            <a:ext cx="495300" cy="223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 name="Flowchart: Decision 12">
            <a:extLst>
              <a:ext uri="{FF2B5EF4-FFF2-40B4-BE49-F238E27FC236}">
                <a16:creationId xmlns:a16="http://schemas.microsoft.com/office/drawing/2014/main" id="{A586E14D-4D9A-405F-BBA3-D320B7A3238D}"/>
              </a:ext>
            </a:extLst>
          </p:cNvPr>
          <p:cNvSpPr/>
          <p:nvPr/>
        </p:nvSpPr>
        <p:spPr>
          <a:xfrm>
            <a:off x="3600450" y="1371601"/>
            <a:ext cx="2609850" cy="2133584"/>
          </a:xfrm>
          <a:prstGeom prst="flowChartDecis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lumMod val="25000"/>
                  </a:schemeClr>
                </a:solidFill>
              </a:rPr>
              <a:t>Can Nursing Facility provide the trip?</a:t>
            </a:r>
          </a:p>
        </p:txBody>
      </p:sp>
      <p:cxnSp>
        <p:nvCxnSpPr>
          <p:cNvPr id="15" name="Straight Arrow Connector 14">
            <a:extLst>
              <a:ext uri="{FF2B5EF4-FFF2-40B4-BE49-F238E27FC236}">
                <a16:creationId xmlns:a16="http://schemas.microsoft.com/office/drawing/2014/main" id="{D9C3FA67-742C-40CF-B27C-F7670F999C05}"/>
              </a:ext>
            </a:extLst>
          </p:cNvPr>
          <p:cNvCxnSpPr>
            <a:cxnSpLocks/>
            <a:stCxn id="13" idx="3"/>
            <a:endCxn id="26" idx="1"/>
          </p:cNvCxnSpPr>
          <p:nvPr/>
        </p:nvCxnSpPr>
        <p:spPr>
          <a:xfrm>
            <a:off x="6210300" y="2438393"/>
            <a:ext cx="169545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C0D133F5-FC33-422D-AE30-E5008AC8F5A2}"/>
              </a:ext>
            </a:extLst>
          </p:cNvPr>
          <p:cNvSpPr txBox="1"/>
          <p:nvPr/>
        </p:nvSpPr>
        <p:spPr>
          <a:xfrm>
            <a:off x="6924675" y="2159192"/>
            <a:ext cx="533400" cy="307777"/>
          </a:xfrm>
          <a:prstGeom prst="rect">
            <a:avLst/>
          </a:prstGeom>
          <a:noFill/>
        </p:spPr>
        <p:txBody>
          <a:bodyPr wrap="square" rtlCol="0">
            <a:spAutoFit/>
          </a:bodyPr>
          <a:lstStyle/>
          <a:p>
            <a:r>
              <a:rPr lang="en-US" sz="1400" dirty="0">
                <a:solidFill>
                  <a:srgbClr val="282A27"/>
                </a:solidFill>
              </a:rPr>
              <a:t>YES</a:t>
            </a:r>
          </a:p>
        </p:txBody>
      </p:sp>
      <p:sp>
        <p:nvSpPr>
          <p:cNvPr id="26" name="Rectangle 25">
            <a:extLst>
              <a:ext uri="{FF2B5EF4-FFF2-40B4-BE49-F238E27FC236}">
                <a16:creationId xmlns:a16="http://schemas.microsoft.com/office/drawing/2014/main" id="{18DE6E7B-7A71-4716-819F-18BB4C2451E7}"/>
              </a:ext>
            </a:extLst>
          </p:cNvPr>
          <p:cNvSpPr/>
          <p:nvPr/>
        </p:nvSpPr>
        <p:spPr>
          <a:xfrm>
            <a:off x="7905750" y="1908333"/>
            <a:ext cx="2362200" cy="106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bg2">
                    <a:lumMod val="25000"/>
                  </a:schemeClr>
                </a:solidFill>
              </a:rPr>
              <a:t>Participant receives trip from Nursing Facility’s provider</a:t>
            </a:r>
          </a:p>
        </p:txBody>
      </p:sp>
      <p:cxnSp>
        <p:nvCxnSpPr>
          <p:cNvPr id="32" name="Straight Arrow Connector 31">
            <a:extLst>
              <a:ext uri="{FF2B5EF4-FFF2-40B4-BE49-F238E27FC236}">
                <a16:creationId xmlns:a16="http://schemas.microsoft.com/office/drawing/2014/main" id="{0E739408-9D46-4F3E-B339-67A679E908E9}"/>
              </a:ext>
            </a:extLst>
          </p:cNvPr>
          <p:cNvCxnSpPr>
            <a:stCxn id="26" idx="2"/>
          </p:cNvCxnSpPr>
          <p:nvPr/>
        </p:nvCxnSpPr>
        <p:spPr>
          <a:xfrm>
            <a:off x="9086850" y="2968454"/>
            <a:ext cx="0" cy="68914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3" name="TextBox 32">
            <a:extLst>
              <a:ext uri="{FF2B5EF4-FFF2-40B4-BE49-F238E27FC236}">
                <a16:creationId xmlns:a16="http://schemas.microsoft.com/office/drawing/2014/main" id="{5BC56697-0369-4799-B30E-8ABDE7E495F1}"/>
              </a:ext>
            </a:extLst>
          </p:cNvPr>
          <p:cNvSpPr txBox="1"/>
          <p:nvPr/>
        </p:nvSpPr>
        <p:spPr>
          <a:xfrm>
            <a:off x="8229600" y="3657601"/>
            <a:ext cx="1828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chemeClr val="bg2">
                    <a:lumMod val="25000"/>
                  </a:schemeClr>
                </a:solidFill>
              </a:rPr>
              <a:t>Provider invoices Nursing Facility</a:t>
            </a:r>
          </a:p>
        </p:txBody>
      </p:sp>
      <p:cxnSp>
        <p:nvCxnSpPr>
          <p:cNvPr id="37" name="Straight Arrow Connector 36">
            <a:extLst>
              <a:ext uri="{FF2B5EF4-FFF2-40B4-BE49-F238E27FC236}">
                <a16:creationId xmlns:a16="http://schemas.microsoft.com/office/drawing/2014/main" id="{AB0A9502-592F-4FBA-A1D5-6D0FA2048980}"/>
              </a:ext>
            </a:extLst>
          </p:cNvPr>
          <p:cNvCxnSpPr>
            <a:stCxn id="13" idx="2"/>
          </p:cNvCxnSpPr>
          <p:nvPr/>
        </p:nvCxnSpPr>
        <p:spPr>
          <a:xfrm>
            <a:off x="4905375" y="3505186"/>
            <a:ext cx="0" cy="68581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8" name="TextBox 37">
            <a:extLst>
              <a:ext uri="{FF2B5EF4-FFF2-40B4-BE49-F238E27FC236}">
                <a16:creationId xmlns:a16="http://schemas.microsoft.com/office/drawing/2014/main" id="{DCFE32FE-9511-47DD-85A4-3F9AA18BA5D5}"/>
              </a:ext>
            </a:extLst>
          </p:cNvPr>
          <p:cNvSpPr txBox="1"/>
          <p:nvPr/>
        </p:nvSpPr>
        <p:spPr>
          <a:xfrm>
            <a:off x="4914907" y="3684680"/>
            <a:ext cx="428621" cy="307777"/>
          </a:xfrm>
          <a:prstGeom prst="rect">
            <a:avLst/>
          </a:prstGeom>
          <a:noFill/>
        </p:spPr>
        <p:txBody>
          <a:bodyPr wrap="square" rtlCol="0">
            <a:spAutoFit/>
          </a:bodyPr>
          <a:lstStyle/>
          <a:p>
            <a:r>
              <a:rPr lang="en-US" sz="1400" dirty="0">
                <a:solidFill>
                  <a:srgbClr val="282A27"/>
                </a:solidFill>
              </a:rPr>
              <a:t>NO</a:t>
            </a:r>
          </a:p>
        </p:txBody>
      </p:sp>
      <p:sp>
        <p:nvSpPr>
          <p:cNvPr id="39" name="Rectangle 38">
            <a:extLst>
              <a:ext uri="{FF2B5EF4-FFF2-40B4-BE49-F238E27FC236}">
                <a16:creationId xmlns:a16="http://schemas.microsoft.com/office/drawing/2014/main" id="{B96D7659-8AF6-4BC6-9CD5-6DF2D358E53C}"/>
              </a:ext>
            </a:extLst>
          </p:cNvPr>
          <p:cNvSpPr/>
          <p:nvPr/>
        </p:nvSpPr>
        <p:spPr>
          <a:xfrm>
            <a:off x="3352800" y="4210477"/>
            <a:ext cx="3086098" cy="8014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bg2">
                    <a:lumMod val="25000"/>
                  </a:schemeClr>
                </a:solidFill>
              </a:rPr>
              <a:t>Nursing Facility contacts UPMC SC to arrange transportation</a:t>
            </a:r>
          </a:p>
        </p:txBody>
      </p:sp>
      <p:cxnSp>
        <p:nvCxnSpPr>
          <p:cNvPr id="41" name="Straight Arrow Connector 40">
            <a:extLst>
              <a:ext uri="{FF2B5EF4-FFF2-40B4-BE49-F238E27FC236}">
                <a16:creationId xmlns:a16="http://schemas.microsoft.com/office/drawing/2014/main" id="{B98F8F23-856F-47B0-999B-E358FACFD004}"/>
              </a:ext>
            </a:extLst>
          </p:cNvPr>
          <p:cNvCxnSpPr>
            <a:stCxn id="39" idx="2"/>
          </p:cNvCxnSpPr>
          <p:nvPr/>
        </p:nvCxnSpPr>
        <p:spPr>
          <a:xfrm>
            <a:off x="4895849" y="5011942"/>
            <a:ext cx="0" cy="47445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2" name="TextBox 41">
            <a:extLst>
              <a:ext uri="{FF2B5EF4-FFF2-40B4-BE49-F238E27FC236}">
                <a16:creationId xmlns:a16="http://schemas.microsoft.com/office/drawing/2014/main" id="{A2C6D6BA-6A96-4C3A-989A-0FBF6CBA0D3C}"/>
              </a:ext>
            </a:extLst>
          </p:cNvPr>
          <p:cNvSpPr txBox="1"/>
          <p:nvPr/>
        </p:nvSpPr>
        <p:spPr>
          <a:xfrm>
            <a:off x="3352801" y="5486400"/>
            <a:ext cx="308608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schemeClr val="bg2">
                    <a:lumMod val="25000"/>
                  </a:schemeClr>
                </a:solidFill>
              </a:rPr>
              <a:t>UPMC Service Coordinator requests assistance from CTS</a:t>
            </a:r>
          </a:p>
        </p:txBody>
      </p:sp>
      <p:cxnSp>
        <p:nvCxnSpPr>
          <p:cNvPr id="44" name="Straight Arrow Connector 43">
            <a:extLst>
              <a:ext uri="{FF2B5EF4-FFF2-40B4-BE49-F238E27FC236}">
                <a16:creationId xmlns:a16="http://schemas.microsoft.com/office/drawing/2014/main" id="{7BE1F828-445E-45B5-B605-753CADBE56A9}"/>
              </a:ext>
            </a:extLst>
          </p:cNvPr>
          <p:cNvCxnSpPr>
            <a:cxnSpLocks/>
            <a:stCxn id="42" idx="3"/>
            <a:endCxn id="45" idx="1"/>
          </p:cNvCxnSpPr>
          <p:nvPr/>
        </p:nvCxnSpPr>
        <p:spPr>
          <a:xfrm flipV="1">
            <a:off x="6438887" y="5791201"/>
            <a:ext cx="1901422" cy="1836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5" name="Rectangle: Rounded Corners 44">
            <a:extLst>
              <a:ext uri="{FF2B5EF4-FFF2-40B4-BE49-F238E27FC236}">
                <a16:creationId xmlns:a16="http://schemas.microsoft.com/office/drawing/2014/main" id="{7F518B60-C157-4CD2-8E89-461A4451373B}"/>
              </a:ext>
            </a:extLst>
          </p:cNvPr>
          <p:cNvSpPr/>
          <p:nvPr/>
        </p:nvSpPr>
        <p:spPr>
          <a:xfrm>
            <a:off x="8340310" y="5261141"/>
            <a:ext cx="1962147" cy="10601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CTS </a:t>
            </a:r>
            <a:r>
              <a:rPr lang="en-US" b="1">
                <a:solidFill>
                  <a:schemeClr val="bg1"/>
                </a:solidFill>
              </a:rPr>
              <a:t>aranges</a:t>
            </a:r>
            <a:endParaRPr lang="en-US"/>
          </a:p>
          <a:p>
            <a:pPr algn="ctr"/>
            <a:r>
              <a:rPr lang="en-US" b="1">
                <a:solidFill>
                  <a:schemeClr val="bg1"/>
                </a:solidFill>
              </a:rPr>
              <a:t>transport – </a:t>
            </a:r>
            <a:r>
              <a:rPr lang="en-US" b="1" dirty="0">
                <a:solidFill>
                  <a:schemeClr val="bg1"/>
                </a:solidFill>
              </a:rPr>
              <a:t>Provider invoices Nursing Facility</a:t>
            </a:r>
            <a:endParaRPr lang="en-US">
              <a:solidFill>
                <a:schemeClr val="bg1"/>
              </a:solidFill>
            </a:endParaRPr>
          </a:p>
        </p:txBody>
      </p:sp>
      <p:sp>
        <p:nvSpPr>
          <p:cNvPr id="49" name="TextBox 48">
            <a:extLst>
              <a:ext uri="{FF2B5EF4-FFF2-40B4-BE49-F238E27FC236}">
                <a16:creationId xmlns:a16="http://schemas.microsoft.com/office/drawing/2014/main" id="{286FE550-DF94-4F79-BCCE-6BBA1BBFDF19}"/>
              </a:ext>
            </a:extLst>
          </p:cNvPr>
          <p:cNvSpPr txBox="1"/>
          <p:nvPr/>
        </p:nvSpPr>
        <p:spPr>
          <a:xfrm>
            <a:off x="6805614" y="5501787"/>
            <a:ext cx="1304923" cy="307777"/>
          </a:xfrm>
          <a:prstGeom prst="rect">
            <a:avLst/>
          </a:prstGeom>
          <a:noFill/>
        </p:spPr>
        <p:txBody>
          <a:bodyPr wrap="square" rtlCol="0">
            <a:spAutoFit/>
          </a:bodyPr>
          <a:lstStyle/>
          <a:p>
            <a:r>
              <a:rPr lang="en-US" sz="1400" dirty="0">
                <a:solidFill>
                  <a:srgbClr val="282A27"/>
                </a:solidFill>
              </a:rPr>
              <a:t>Trip requested</a:t>
            </a:r>
          </a:p>
        </p:txBody>
      </p:sp>
    </p:spTree>
    <p:extLst>
      <p:ext uri="{BB962C8B-B14F-4D97-AF65-F5344CB8AC3E}">
        <p14:creationId xmlns:p14="http://schemas.microsoft.com/office/powerpoint/2010/main" val="38881594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2013204" y="5892467"/>
            <a:ext cx="1828800" cy="261610"/>
          </a:xfrm>
        </p:spPr>
        <p:txBody>
          <a:bodyPr/>
          <a:lstStyle/>
          <a:p>
            <a:r>
              <a:rPr lang="en-US"/>
              <a:t> </a:t>
            </a:r>
            <a:fld id="{70E92737-5DC9-D247-A551-BE5191631335}" type="slidenum">
              <a:rPr lang="en-US" smtClean="0"/>
              <a:pPr/>
              <a:t>29</a:t>
            </a:fld>
            <a:endParaRPr lang="en-US" dirty="0"/>
          </a:p>
        </p:txBody>
      </p:sp>
      <p:cxnSp>
        <p:nvCxnSpPr>
          <p:cNvPr id="5" name="Straight Connector 4"/>
          <p:cNvCxnSpPr/>
          <p:nvPr/>
        </p:nvCxnSpPr>
        <p:spPr>
          <a:xfrm>
            <a:off x="2133600" y="1066800"/>
            <a:ext cx="7924800" cy="0"/>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DCFE32FE-9511-47DD-85A4-3F9AA18BA5D5}"/>
              </a:ext>
            </a:extLst>
          </p:cNvPr>
          <p:cNvSpPr txBox="1"/>
          <p:nvPr/>
        </p:nvSpPr>
        <p:spPr>
          <a:xfrm>
            <a:off x="7089843" y="2842979"/>
            <a:ext cx="428621" cy="307777"/>
          </a:xfrm>
          <a:prstGeom prst="rect">
            <a:avLst/>
          </a:prstGeom>
          <a:noFill/>
        </p:spPr>
        <p:txBody>
          <a:bodyPr wrap="square" rtlCol="0">
            <a:spAutoFit/>
          </a:bodyPr>
          <a:lstStyle/>
          <a:p>
            <a:r>
              <a:rPr lang="en-US" sz="1400" dirty="0">
                <a:solidFill>
                  <a:srgbClr val="282A27"/>
                </a:solidFill>
              </a:rPr>
              <a:t>NO</a:t>
            </a:r>
          </a:p>
        </p:txBody>
      </p:sp>
      <p:sp>
        <p:nvSpPr>
          <p:cNvPr id="2" name="Rectangle: Rounded Corners 1">
            <a:extLst>
              <a:ext uri="{FF2B5EF4-FFF2-40B4-BE49-F238E27FC236}">
                <a16:creationId xmlns:a16="http://schemas.microsoft.com/office/drawing/2014/main" id="{E3D82957-A691-4FDB-A531-6A918F29569C}"/>
              </a:ext>
            </a:extLst>
          </p:cNvPr>
          <p:cNvSpPr/>
          <p:nvPr/>
        </p:nvSpPr>
        <p:spPr>
          <a:xfrm>
            <a:off x="2013204" y="1926592"/>
            <a:ext cx="1374648" cy="26161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C00000"/>
                </a:solidFill>
              </a:rPr>
              <a:t>Medical Trip</a:t>
            </a:r>
          </a:p>
        </p:txBody>
      </p:sp>
      <p:sp>
        <p:nvSpPr>
          <p:cNvPr id="23" name="Rectangle: Rounded Corners 22">
            <a:extLst>
              <a:ext uri="{FF2B5EF4-FFF2-40B4-BE49-F238E27FC236}">
                <a16:creationId xmlns:a16="http://schemas.microsoft.com/office/drawing/2014/main" id="{63651385-7F7F-41AD-87CA-673AA2A0D2CA}"/>
              </a:ext>
            </a:extLst>
          </p:cNvPr>
          <p:cNvSpPr/>
          <p:nvPr/>
        </p:nvSpPr>
        <p:spPr>
          <a:xfrm>
            <a:off x="2018919" y="3566040"/>
            <a:ext cx="1828800" cy="26161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0E46A7"/>
                </a:solidFill>
              </a:rPr>
              <a:t>Non-Medical Trip</a:t>
            </a:r>
          </a:p>
        </p:txBody>
      </p:sp>
      <p:cxnSp>
        <p:nvCxnSpPr>
          <p:cNvPr id="8" name="Straight Arrow Connector 7">
            <a:extLst>
              <a:ext uri="{FF2B5EF4-FFF2-40B4-BE49-F238E27FC236}">
                <a16:creationId xmlns:a16="http://schemas.microsoft.com/office/drawing/2014/main" id="{5F7C0A66-D566-4274-8EC9-C7D430CE60FD}"/>
              </a:ext>
            </a:extLst>
          </p:cNvPr>
          <p:cNvCxnSpPr>
            <a:cxnSpLocks/>
            <a:stCxn id="2" idx="3"/>
            <a:endCxn id="10" idx="1"/>
          </p:cNvCxnSpPr>
          <p:nvPr/>
        </p:nvCxnSpPr>
        <p:spPr>
          <a:xfrm>
            <a:off x="3387852" y="2057397"/>
            <a:ext cx="454152"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0" name="Rectangle 9">
            <a:extLst>
              <a:ext uri="{FF2B5EF4-FFF2-40B4-BE49-F238E27FC236}">
                <a16:creationId xmlns:a16="http://schemas.microsoft.com/office/drawing/2014/main" id="{BE415D4A-29CC-4285-899D-2EE0DED990C9}"/>
              </a:ext>
            </a:extLst>
          </p:cNvPr>
          <p:cNvSpPr/>
          <p:nvPr/>
        </p:nvSpPr>
        <p:spPr>
          <a:xfrm>
            <a:off x="3842004" y="1396678"/>
            <a:ext cx="1524000" cy="132143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bg2">
                    <a:lumMod val="25000"/>
                  </a:schemeClr>
                </a:solidFill>
              </a:rPr>
              <a:t>Participant calls their county specific MATP provider</a:t>
            </a:r>
          </a:p>
        </p:txBody>
      </p:sp>
      <p:cxnSp>
        <p:nvCxnSpPr>
          <p:cNvPr id="22" name="Straight Arrow Connector 21">
            <a:extLst>
              <a:ext uri="{FF2B5EF4-FFF2-40B4-BE49-F238E27FC236}">
                <a16:creationId xmlns:a16="http://schemas.microsoft.com/office/drawing/2014/main" id="{17AB0FF6-3DBE-42BA-A7DA-DC968AA90049}"/>
              </a:ext>
            </a:extLst>
          </p:cNvPr>
          <p:cNvCxnSpPr>
            <a:stCxn id="10" idx="3"/>
          </p:cNvCxnSpPr>
          <p:nvPr/>
        </p:nvCxnSpPr>
        <p:spPr>
          <a:xfrm flipV="1">
            <a:off x="5366005" y="2057397"/>
            <a:ext cx="720471"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4" name="Flowchart: Decision 23">
            <a:extLst>
              <a:ext uri="{FF2B5EF4-FFF2-40B4-BE49-F238E27FC236}">
                <a16:creationId xmlns:a16="http://schemas.microsoft.com/office/drawing/2014/main" id="{C09A2C6E-3551-4ADA-9FEF-B829EFAE0BE7}"/>
              </a:ext>
            </a:extLst>
          </p:cNvPr>
          <p:cNvSpPr/>
          <p:nvPr/>
        </p:nvSpPr>
        <p:spPr>
          <a:xfrm>
            <a:off x="6096000" y="1219201"/>
            <a:ext cx="1905000" cy="1676391"/>
          </a:xfrm>
          <a:prstGeom prst="flowChartDecision">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bg2">
                    <a:lumMod val="25000"/>
                  </a:schemeClr>
                </a:solidFill>
              </a:rPr>
              <a:t>Can MATP perform the trip?</a:t>
            </a:r>
          </a:p>
        </p:txBody>
      </p:sp>
      <p:cxnSp>
        <p:nvCxnSpPr>
          <p:cNvPr id="27" name="Straight Arrow Connector 26">
            <a:extLst>
              <a:ext uri="{FF2B5EF4-FFF2-40B4-BE49-F238E27FC236}">
                <a16:creationId xmlns:a16="http://schemas.microsoft.com/office/drawing/2014/main" id="{DFA0E251-8B52-44A0-91F4-F15901BBFA3E}"/>
              </a:ext>
            </a:extLst>
          </p:cNvPr>
          <p:cNvCxnSpPr>
            <a:cxnSpLocks/>
            <a:endCxn id="31" idx="1"/>
          </p:cNvCxnSpPr>
          <p:nvPr/>
        </p:nvCxnSpPr>
        <p:spPr>
          <a:xfrm>
            <a:off x="8010144" y="2057396"/>
            <a:ext cx="457200"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1" name="Rectangle 30">
            <a:extLst>
              <a:ext uri="{FF2B5EF4-FFF2-40B4-BE49-F238E27FC236}">
                <a16:creationId xmlns:a16="http://schemas.microsoft.com/office/drawing/2014/main" id="{6EAB9D95-1D55-4581-941D-83D594ACE65C}"/>
              </a:ext>
            </a:extLst>
          </p:cNvPr>
          <p:cNvSpPr/>
          <p:nvPr/>
        </p:nvSpPr>
        <p:spPr>
          <a:xfrm>
            <a:off x="8467344" y="1676396"/>
            <a:ext cx="17526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bg2">
                    <a:lumMod val="25000"/>
                  </a:schemeClr>
                </a:solidFill>
              </a:rPr>
              <a:t>MATP provides the medical trip</a:t>
            </a:r>
          </a:p>
        </p:txBody>
      </p:sp>
      <p:sp>
        <p:nvSpPr>
          <p:cNvPr id="43" name="TextBox 42">
            <a:extLst>
              <a:ext uri="{FF2B5EF4-FFF2-40B4-BE49-F238E27FC236}">
                <a16:creationId xmlns:a16="http://schemas.microsoft.com/office/drawing/2014/main" id="{FC4CDDDA-D0AC-4830-BE8E-253AAB98A737}"/>
              </a:ext>
            </a:extLst>
          </p:cNvPr>
          <p:cNvSpPr txBox="1"/>
          <p:nvPr/>
        </p:nvSpPr>
        <p:spPr>
          <a:xfrm>
            <a:off x="7972426" y="1727838"/>
            <a:ext cx="444627" cy="307777"/>
          </a:xfrm>
          <a:prstGeom prst="rect">
            <a:avLst/>
          </a:prstGeom>
          <a:noFill/>
        </p:spPr>
        <p:txBody>
          <a:bodyPr wrap="square" rtlCol="0">
            <a:spAutoFit/>
          </a:bodyPr>
          <a:lstStyle/>
          <a:p>
            <a:r>
              <a:rPr lang="en-US" sz="1400" dirty="0">
                <a:solidFill>
                  <a:srgbClr val="282A27"/>
                </a:solidFill>
              </a:rPr>
              <a:t>YES</a:t>
            </a:r>
          </a:p>
        </p:txBody>
      </p:sp>
      <p:cxnSp>
        <p:nvCxnSpPr>
          <p:cNvPr id="36" name="Straight Arrow Connector 35">
            <a:extLst>
              <a:ext uri="{FF2B5EF4-FFF2-40B4-BE49-F238E27FC236}">
                <a16:creationId xmlns:a16="http://schemas.microsoft.com/office/drawing/2014/main" id="{9A2C3DD0-4C33-4DBB-8CE9-D5256387F0DD}"/>
              </a:ext>
            </a:extLst>
          </p:cNvPr>
          <p:cNvCxnSpPr>
            <a:cxnSpLocks/>
            <a:stCxn id="24" idx="2"/>
          </p:cNvCxnSpPr>
          <p:nvPr/>
        </p:nvCxnSpPr>
        <p:spPr>
          <a:xfrm>
            <a:off x="7048501" y="2895592"/>
            <a:ext cx="6477" cy="30480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0" name="Rectangle 39">
            <a:extLst>
              <a:ext uri="{FF2B5EF4-FFF2-40B4-BE49-F238E27FC236}">
                <a16:creationId xmlns:a16="http://schemas.microsoft.com/office/drawing/2014/main" id="{8547055B-9C72-4593-A3A5-2A7439FD8623}"/>
              </a:ext>
            </a:extLst>
          </p:cNvPr>
          <p:cNvSpPr/>
          <p:nvPr/>
        </p:nvSpPr>
        <p:spPr>
          <a:xfrm>
            <a:off x="5749100" y="3200395"/>
            <a:ext cx="2611755" cy="7454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bg2">
                    <a:lumMod val="25000"/>
                  </a:schemeClr>
                </a:solidFill>
              </a:rPr>
              <a:t>UPMC Service Coordinator</a:t>
            </a:r>
          </a:p>
        </p:txBody>
      </p:sp>
      <p:cxnSp>
        <p:nvCxnSpPr>
          <p:cNvPr id="56" name="Straight Arrow Connector 55">
            <a:extLst>
              <a:ext uri="{FF2B5EF4-FFF2-40B4-BE49-F238E27FC236}">
                <a16:creationId xmlns:a16="http://schemas.microsoft.com/office/drawing/2014/main" id="{872F7086-39BB-4781-AAC2-A7F5F9FEB59D}"/>
              </a:ext>
            </a:extLst>
          </p:cNvPr>
          <p:cNvCxnSpPr>
            <a:cxnSpLocks/>
          </p:cNvCxnSpPr>
          <p:nvPr/>
        </p:nvCxnSpPr>
        <p:spPr>
          <a:xfrm>
            <a:off x="3842005" y="3713322"/>
            <a:ext cx="1884235"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9" name="Straight Arrow Connector 58">
            <a:extLst>
              <a:ext uri="{FF2B5EF4-FFF2-40B4-BE49-F238E27FC236}">
                <a16:creationId xmlns:a16="http://schemas.microsoft.com/office/drawing/2014/main" id="{60910380-E82D-4D67-A1C4-90E04B1EF69F}"/>
              </a:ext>
            </a:extLst>
          </p:cNvPr>
          <p:cNvCxnSpPr>
            <a:stCxn id="40" idx="2"/>
          </p:cNvCxnSpPr>
          <p:nvPr/>
        </p:nvCxnSpPr>
        <p:spPr>
          <a:xfrm flipH="1">
            <a:off x="7054977" y="3945867"/>
            <a:ext cx="1" cy="7274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0" name="Rectangle 59">
            <a:extLst>
              <a:ext uri="{FF2B5EF4-FFF2-40B4-BE49-F238E27FC236}">
                <a16:creationId xmlns:a16="http://schemas.microsoft.com/office/drawing/2014/main" id="{A7B152FB-F6E7-46EA-8835-63F01DBD9308}"/>
              </a:ext>
            </a:extLst>
          </p:cNvPr>
          <p:cNvSpPr/>
          <p:nvPr/>
        </p:nvSpPr>
        <p:spPr>
          <a:xfrm>
            <a:off x="5806444" y="4651486"/>
            <a:ext cx="2663949" cy="6857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CTS arranges trip for member </a:t>
            </a:r>
          </a:p>
        </p:txBody>
      </p:sp>
      <p:sp>
        <p:nvSpPr>
          <p:cNvPr id="61" name="TextBox 60">
            <a:extLst>
              <a:ext uri="{FF2B5EF4-FFF2-40B4-BE49-F238E27FC236}">
                <a16:creationId xmlns:a16="http://schemas.microsoft.com/office/drawing/2014/main" id="{9684DCBF-7C30-4167-8D69-DD7A3CCDB3F2}"/>
              </a:ext>
            </a:extLst>
          </p:cNvPr>
          <p:cNvSpPr txBox="1"/>
          <p:nvPr/>
        </p:nvSpPr>
        <p:spPr>
          <a:xfrm>
            <a:off x="7038979" y="4189503"/>
            <a:ext cx="1304923" cy="307777"/>
          </a:xfrm>
          <a:prstGeom prst="rect">
            <a:avLst/>
          </a:prstGeom>
          <a:noFill/>
        </p:spPr>
        <p:txBody>
          <a:bodyPr wrap="square" rtlCol="0">
            <a:spAutoFit/>
          </a:bodyPr>
          <a:lstStyle/>
          <a:p>
            <a:r>
              <a:rPr lang="en-US" sz="1400" dirty="0">
                <a:solidFill>
                  <a:srgbClr val="282A27"/>
                </a:solidFill>
              </a:rPr>
              <a:t>Trip requested</a:t>
            </a:r>
          </a:p>
        </p:txBody>
      </p:sp>
      <p:cxnSp>
        <p:nvCxnSpPr>
          <p:cNvPr id="63" name="Straight Arrow Connector 62">
            <a:extLst>
              <a:ext uri="{FF2B5EF4-FFF2-40B4-BE49-F238E27FC236}">
                <a16:creationId xmlns:a16="http://schemas.microsoft.com/office/drawing/2014/main" id="{FF237B21-F0F5-4076-A6A9-72BAB8EEAC34}"/>
              </a:ext>
            </a:extLst>
          </p:cNvPr>
          <p:cNvCxnSpPr>
            <a:cxnSpLocks/>
            <a:endCxn id="84" idx="0"/>
          </p:cNvCxnSpPr>
          <p:nvPr/>
        </p:nvCxnSpPr>
        <p:spPr>
          <a:xfrm flipH="1">
            <a:off x="7036121" y="5337281"/>
            <a:ext cx="2858" cy="49864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BB75D182-3A29-4594-961F-4D3438241D3A}"/>
              </a:ext>
            </a:extLst>
          </p:cNvPr>
          <p:cNvCxnSpPr>
            <a:cxnSpLocks/>
          </p:cNvCxnSpPr>
          <p:nvPr/>
        </p:nvCxnSpPr>
        <p:spPr>
          <a:xfrm flipH="1" flipV="1">
            <a:off x="4419601" y="5483575"/>
            <a:ext cx="5216653" cy="16998"/>
          </a:xfrm>
          <a:prstGeom prst="line">
            <a:avLst/>
          </a:prstGeom>
        </p:spPr>
        <p:style>
          <a:lnRef idx="1">
            <a:schemeClr val="accent6"/>
          </a:lnRef>
          <a:fillRef idx="0">
            <a:schemeClr val="accent6"/>
          </a:fillRef>
          <a:effectRef idx="0">
            <a:schemeClr val="accent6"/>
          </a:effectRef>
          <a:fontRef idx="minor">
            <a:schemeClr val="tx1"/>
          </a:fontRef>
        </p:style>
      </p:cxnSp>
      <p:cxnSp>
        <p:nvCxnSpPr>
          <p:cNvPr id="79" name="Straight Arrow Connector 78">
            <a:extLst>
              <a:ext uri="{FF2B5EF4-FFF2-40B4-BE49-F238E27FC236}">
                <a16:creationId xmlns:a16="http://schemas.microsoft.com/office/drawing/2014/main" id="{AD8FCC81-1706-4D81-A175-9B0B78E4846A}"/>
              </a:ext>
            </a:extLst>
          </p:cNvPr>
          <p:cNvCxnSpPr>
            <a:cxnSpLocks/>
          </p:cNvCxnSpPr>
          <p:nvPr/>
        </p:nvCxnSpPr>
        <p:spPr>
          <a:xfrm>
            <a:off x="4419600" y="5483575"/>
            <a:ext cx="0" cy="35234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1" name="Straight Arrow Connector 80">
            <a:extLst>
              <a:ext uri="{FF2B5EF4-FFF2-40B4-BE49-F238E27FC236}">
                <a16:creationId xmlns:a16="http://schemas.microsoft.com/office/drawing/2014/main" id="{DCB6E1CC-5B5F-4115-B11D-0A552C565F77}"/>
              </a:ext>
            </a:extLst>
          </p:cNvPr>
          <p:cNvCxnSpPr/>
          <p:nvPr/>
        </p:nvCxnSpPr>
        <p:spPr>
          <a:xfrm>
            <a:off x="9636252" y="5500573"/>
            <a:ext cx="0" cy="31569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2" name="Rectangle 81">
            <a:extLst>
              <a:ext uri="{FF2B5EF4-FFF2-40B4-BE49-F238E27FC236}">
                <a16:creationId xmlns:a16="http://schemas.microsoft.com/office/drawing/2014/main" id="{C810CFC9-757F-4F7F-AB1E-729596FBEAAC}"/>
              </a:ext>
            </a:extLst>
          </p:cNvPr>
          <p:cNvSpPr/>
          <p:nvPr/>
        </p:nvSpPr>
        <p:spPr>
          <a:xfrm>
            <a:off x="3537206" y="5816268"/>
            <a:ext cx="1828799" cy="51026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Public Transportation</a:t>
            </a:r>
          </a:p>
        </p:txBody>
      </p:sp>
      <p:sp>
        <p:nvSpPr>
          <p:cNvPr id="84" name="Rectangle 83">
            <a:extLst>
              <a:ext uri="{FF2B5EF4-FFF2-40B4-BE49-F238E27FC236}">
                <a16:creationId xmlns:a16="http://schemas.microsoft.com/office/drawing/2014/main" id="{510A040D-6D92-422E-B2DE-CDF125ABC297}"/>
              </a:ext>
            </a:extLst>
          </p:cNvPr>
          <p:cNvSpPr/>
          <p:nvPr/>
        </p:nvSpPr>
        <p:spPr>
          <a:xfrm>
            <a:off x="6121722" y="5835922"/>
            <a:ext cx="1828799" cy="51026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Friends &amp; Family</a:t>
            </a:r>
          </a:p>
        </p:txBody>
      </p:sp>
      <p:sp>
        <p:nvSpPr>
          <p:cNvPr id="85" name="Rectangle 84">
            <a:extLst>
              <a:ext uri="{FF2B5EF4-FFF2-40B4-BE49-F238E27FC236}">
                <a16:creationId xmlns:a16="http://schemas.microsoft.com/office/drawing/2014/main" id="{78D952AD-4C4F-47AE-A92C-79909F8ABCE7}"/>
              </a:ext>
            </a:extLst>
          </p:cNvPr>
          <p:cNvSpPr/>
          <p:nvPr/>
        </p:nvSpPr>
        <p:spPr>
          <a:xfrm>
            <a:off x="8569454" y="5816268"/>
            <a:ext cx="1828799" cy="51026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CTS Network</a:t>
            </a:r>
          </a:p>
        </p:txBody>
      </p:sp>
      <p:sp>
        <p:nvSpPr>
          <p:cNvPr id="29" name="TextBox 28">
            <a:extLst>
              <a:ext uri="{FF2B5EF4-FFF2-40B4-BE49-F238E27FC236}">
                <a16:creationId xmlns:a16="http://schemas.microsoft.com/office/drawing/2014/main" id="{29D2CDD3-9EEF-4480-8C5F-A85E20B80262}"/>
              </a:ext>
            </a:extLst>
          </p:cNvPr>
          <p:cNvSpPr txBox="1"/>
          <p:nvPr/>
        </p:nvSpPr>
        <p:spPr>
          <a:xfrm>
            <a:off x="3124200" y="190500"/>
            <a:ext cx="5711952" cy="461665"/>
          </a:xfrm>
          <a:prstGeom prst="rect">
            <a:avLst/>
          </a:prstGeom>
          <a:noFill/>
        </p:spPr>
        <p:txBody>
          <a:bodyPr wrap="square" rtlCol="0">
            <a:spAutoFit/>
          </a:bodyPr>
          <a:lstStyle/>
          <a:p>
            <a:r>
              <a:rPr lang="en-US" sz="2400" b="1" dirty="0">
                <a:solidFill>
                  <a:schemeClr val="bg1">
                    <a:lumMod val="50000"/>
                  </a:schemeClr>
                </a:solidFill>
              </a:rPr>
              <a:t>NFCE - HCBS Waiver Living in Community</a:t>
            </a:r>
          </a:p>
        </p:txBody>
      </p:sp>
      <p:sp>
        <p:nvSpPr>
          <p:cNvPr id="30" name="TextBox 29">
            <a:extLst>
              <a:ext uri="{FF2B5EF4-FFF2-40B4-BE49-F238E27FC236}">
                <a16:creationId xmlns:a16="http://schemas.microsoft.com/office/drawing/2014/main" id="{CC7EAD89-C281-42DF-A7EF-961063C80DE3}"/>
              </a:ext>
            </a:extLst>
          </p:cNvPr>
          <p:cNvSpPr txBox="1"/>
          <p:nvPr/>
        </p:nvSpPr>
        <p:spPr>
          <a:xfrm>
            <a:off x="2162175" y="639636"/>
            <a:ext cx="7848600" cy="369332"/>
          </a:xfrm>
          <a:prstGeom prst="rect">
            <a:avLst/>
          </a:prstGeom>
          <a:noFill/>
        </p:spPr>
        <p:txBody>
          <a:bodyPr wrap="square" rtlCol="0">
            <a:spAutoFit/>
          </a:bodyPr>
          <a:lstStyle/>
          <a:p>
            <a:r>
              <a:rPr lang="en-US" dirty="0">
                <a:solidFill>
                  <a:srgbClr val="C00000"/>
                </a:solidFill>
              </a:rPr>
              <a:t>Nursing Facility Clinically Eligible - </a:t>
            </a:r>
            <a:r>
              <a:rPr lang="en-US" b="1" dirty="0">
                <a:solidFill>
                  <a:schemeClr val="accent3">
                    <a:lumMod val="75000"/>
                  </a:schemeClr>
                </a:solidFill>
              </a:rPr>
              <a:t>Non-emergency Medical and Non-Medical trips</a:t>
            </a:r>
          </a:p>
        </p:txBody>
      </p:sp>
    </p:spTree>
    <p:extLst>
      <p:ext uri="{BB962C8B-B14F-4D97-AF65-F5344CB8AC3E}">
        <p14:creationId xmlns:p14="http://schemas.microsoft.com/office/powerpoint/2010/main" val="17644912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46432"/>
            <a:ext cx="10088634"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TYPES OF TRANSPORTATION AVAILABLE</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a:bodyPr>
          <a:lstStyle/>
          <a:p>
            <a:pPr marL="0" indent="0">
              <a:lnSpc>
                <a:spcPct val="120000"/>
              </a:lnSpc>
              <a:buNone/>
            </a:pPr>
            <a:endParaRPr lang="en-US" sz="1600" dirty="0">
              <a:latin typeface="+mj-lt"/>
            </a:endParaRPr>
          </a:p>
          <a:p>
            <a:pPr marL="0" indent="0">
              <a:lnSpc>
                <a:spcPct val="120000"/>
              </a:lnSpc>
              <a:buNone/>
            </a:pPr>
            <a:r>
              <a:rPr lang="en-US" sz="2000" dirty="0">
                <a:latin typeface="+mj-lt"/>
              </a:rPr>
              <a:t>Community </a:t>
            </a:r>
            <a:r>
              <a:rPr lang="en-US" sz="2000" dirty="0" err="1">
                <a:latin typeface="+mj-lt"/>
              </a:rPr>
              <a:t>HealthChoices</a:t>
            </a:r>
            <a:r>
              <a:rPr lang="en-US" sz="2000" dirty="0">
                <a:latin typeface="+mj-lt"/>
              </a:rPr>
              <a:t> (CHC) Participants will have access to one or both of the following types of transportation through CHC:</a:t>
            </a:r>
          </a:p>
          <a:p>
            <a:pPr>
              <a:lnSpc>
                <a:spcPct val="120000"/>
              </a:lnSpc>
            </a:pPr>
            <a:r>
              <a:rPr lang="en-US" sz="1600" b="1" dirty="0">
                <a:latin typeface="+mj-lt"/>
              </a:rPr>
              <a:t>Medical Transportation</a:t>
            </a:r>
          </a:p>
          <a:p>
            <a:pPr marL="457200" lvl="1" indent="0">
              <a:lnSpc>
                <a:spcPct val="100000"/>
              </a:lnSpc>
              <a:buNone/>
            </a:pPr>
            <a:r>
              <a:rPr lang="en-US" sz="1600" dirty="0">
                <a:latin typeface="+mj-lt"/>
              </a:rPr>
              <a:t>All CHC Participants have access to emergency and non-emergency medical transportation. Emergency medical transportation is transportation provided by an ambulance for emergency medical conditions. Non-emergency medical transportation is used when traveling to and/or from a medical facility, physician’s office, dentist’s office, hospital, clinic, pharmacy, or medical equipment vendor. Participants living in the community will continue to use the Medical Assistance Transportation Program (MATP) for these services. Nursing facilities will continue to be responsible for providing non-emergency transportation for their residents.</a:t>
            </a:r>
            <a:endParaRPr lang="en-US" sz="1600" b="1" dirty="0">
              <a:latin typeface="+mj-lt"/>
            </a:endParaRPr>
          </a:p>
          <a:p>
            <a:pPr>
              <a:lnSpc>
                <a:spcPct val="100000"/>
              </a:lnSpc>
            </a:pPr>
            <a:r>
              <a:rPr lang="en-US" sz="1600" b="1" dirty="0">
                <a:latin typeface="+mj-lt"/>
              </a:rPr>
              <a:t>Non-Medical Transportation</a:t>
            </a:r>
          </a:p>
          <a:p>
            <a:pPr marL="457200" lvl="1" indent="0">
              <a:lnSpc>
                <a:spcPct val="100000"/>
              </a:lnSpc>
              <a:buNone/>
            </a:pPr>
            <a:r>
              <a:rPr lang="en-US" sz="1600" dirty="0">
                <a:latin typeface="+mj-lt"/>
              </a:rPr>
              <a:t>All CHC Participants receiving long-term services and supports (LTSS) in their homes or in nursing facilities also</a:t>
            </a:r>
          </a:p>
          <a:p>
            <a:pPr marL="457200" lvl="1" indent="0">
              <a:lnSpc>
                <a:spcPct val="100000"/>
              </a:lnSpc>
              <a:buNone/>
            </a:pPr>
            <a:r>
              <a:rPr lang="en-US" sz="1600" dirty="0">
                <a:latin typeface="+mj-lt"/>
              </a:rPr>
              <a:t>have access to non-medical transportation. This type of transportation can be used to access community activities,</a:t>
            </a:r>
          </a:p>
          <a:p>
            <a:pPr marL="457200" lvl="1" indent="0">
              <a:lnSpc>
                <a:spcPct val="100000"/>
              </a:lnSpc>
              <a:buNone/>
            </a:pPr>
            <a:r>
              <a:rPr lang="en-US" sz="1600" dirty="0">
                <a:latin typeface="+mj-lt"/>
              </a:rPr>
              <a:t>grocery shopping, religious services, and other community-based activities and must be included in the Participant’s</a:t>
            </a:r>
          </a:p>
          <a:p>
            <a:pPr marL="457200" lvl="1" indent="0">
              <a:lnSpc>
                <a:spcPct val="100000"/>
              </a:lnSpc>
              <a:buNone/>
            </a:pPr>
            <a:r>
              <a:rPr lang="en-US" sz="1600" dirty="0">
                <a:latin typeface="+mj-lt"/>
              </a:rPr>
              <a:t>person-centered service plan. The CHC managed care organizations (CHC-MCO) will use transportation brokers to</a:t>
            </a:r>
          </a:p>
          <a:p>
            <a:pPr marL="457200" lvl="1" indent="0">
              <a:lnSpc>
                <a:spcPct val="100000"/>
              </a:lnSpc>
              <a:buNone/>
            </a:pPr>
            <a:r>
              <a:rPr lang="en-US" sz="1600" dirty="0">
                <a:latin typeface="+mj-lt"/>
              </a:rPr>
              <a:t>help Participants, service coordinators, and nursing facilities coordinate this service.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32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2013204" y="5892467"/>
            <a:ext cx="1828800" cy="261610"/>
          </a:xfrm>
        </p:spPr>
        <p:txBody>
          <a:bodyPr/>
          <a:lstStyle/>
          <a:p>
            <a:r>
              <a:rPr lang="en-US"/>
              <a:t> </a:t>
            </a:r>
            <a:fld id="{70E92737-5DC9-D247-A551-BE5191631335}" type="slidenum">
              <a:rPr lang="en-US" smtClean="0"/>
              <a:pPr/>
              <a:t>30</a:t>
            </a:fld>
            <a:endParaRPr lang="en-US" dirty="0"/>
          </a:p>
        </p:txBody>
      </p:sp>
      <p:cxnSp>
        <p:nvCxnSpPr>
          <p:cNvPr id="5" name="Straight Connector 4"/>
          <p:cNvCxnSpPr/>
          <p:nvPr/>
        </p:nvCxnSpPr>
        <p:spPr>
          <a:xfrm>
            <a:off x="2133600" y="1066800"/>
            <a:ext cx="79248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7C61365-1FA6-4A40-B875-142E98A92031}"/>
              </a:ext>
            </a:extLst>
          </p:cNvPr>
          <p:cNvSpPr txBox="1"/>
          <p:nvPr/>
        </p:nvSpPr>
        <p:spPr>
          <a:xfrm>
            <a:off x="2362201" y="640407"/>
            <a:ext cx="7387393" cy="338554"/>
          </a:xfrm>
          <a:prstGeom prst="rect">
            <a:avLst/>
          </a:prstGeom>
          <a:noFill/>
        </p:spPr>
        <p:txBody>
          <a:bodyPr wrap="square" rtlCol="0">
            <a:spAutoFit/>
          </a:bodyPr>
          <a:lstStyle/>
          <a:p>
            <a:r>
              <a:rPr lang="en-US" sz="1600" dirty="0">
                <a:solidFill>
                  <a:srgbClr val="C00000"/>
                </a:solidFill>
              </a:rPr>
              <a:t>Nursing Facility Ineligible – </a:t>
            </a:r>
            <a:r>
              <a:rPr lang="en-US" sz="1600" b="1" dirty="0">
                <a:solidFill>
                  <a:srgbClr val="0E46A7"/>
                </a:solidFill>
              </a:rPr>
              <a:t>Aligned with both UPMC Medicare D-SNP &amp; Medicaid CHC</a:t>
            </a:r>
          </a:p>
        </p:txBody>
      </p:sp>
      <p:sp>
        <p:nvSpPr>
          <p:cNvPr id="38" name="TextBox 37">
            <a:extLst>
              <a:ext uri="{FF2B5EF4-FFF2-40B4-BE49-F238E27FC236}">
                <a16:creationId xmlns:a16="http://schemas.microsoft.com/office/drawing/2014/main" id="{DCFE32FE-9511-47DD-85A4-3F9AA18BA5D5}"/>
              </a:ext>
            </a:extLst>
          </p:cNvPr>
          <p:cNvSpPr txBox="1"/>
          <p:nvPr/>
        </p:nvSpPr>
        <p:spPr>
          <a:xfrm>
            <a:off x="6495716" y="3069934"/>
            <a:ext cx="428621" cy="307777"/>
          </a:xfrm>
          <a:prstGeom prst="rect">
            <a:avLst/>
          </a:prstGeom>
          <a:noFill/>
        </p:spPr>
        <p:txBody>
          <a:bodyPr wrap="square" rtlCol="0">
            <a:spAutoFit/>
          </a:bodyPr>
          <a:lstStyle/>
          <a:p>
            <a:r>
              <a:rPr lang="en-US" sz="1400" dirty="0">
                <a:solidFill>
                  <a:srgbClr val="282A27"/>
                </a:solidFill>
              </a:rPr>
              <a:t>NO</a:t>
            </a:r>
          </a:p>
        </p:txBody>
      </p:sp>
      <p:sp>
        <p:nvSpPr>
          <p:cNvPr id="10" name="Rectangle 9">
            <a:extLst>
              <a:ext uri="{FF2B5EF4-FFF2-40B4-BE49-F238E27FC236}">
                <a16:creationId xmlns:a16="http://schemas.microsoft.com/office/drawing/2014/main" id="{BE415D4A-29CC-4285-899D-2EE0DED990C9}"/>
              </a:ext>
            </a:extLst>
          </p:cNvPr>
          <p:cNvSpPr/>
          <p:nvPr/>
        </p:nvSpPr>
        <p:spPr>
          <a:xfrm>
            <a:off x="1994535" y="1490963"/>
            <a:ext cx="1524000" cy="9474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bg2">
                    <a:lumMod val="25000"/>
                  </a:schemeClr>
                </a:solidFill>
              </a:rPr>
              <a:t>Member calls to Arrange Trip</a:t>
            </a:r>
          </a:p>
        </p:txBody>
      </p:sp>
      <p:cxnSp>
        <p:nvCxnSpPr>
          <p:cNvPr id="22" name="Straight Arrow Connector 21">
            <a:extLst>
              <a:ext uri="{FF2B5EF4-FFF2-40B4-BE49-F238E27FC236}">
                <a16:creationId xmlns:a16="http://schemas.microsoft.com/office/drawing/2014/main" id="{17AB0FF6-3DBE-42BA-A7DA-DC968AA90049}"/>
              </a:ext>
            </a:extLst>
          </p:cNvPr>
          <p:cNvCxnSpPr>
            <a:cxnSpLocks/>
          </p:cNvCxnSpPr>
          <p:nvPr/>
        </p:nvCxnSpPr>
        <p:spPr>
          <a:xfrm>
            <a:off x="2671001" y="2438396"/>
            <a:ext cx="0" cy="55847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4" name="Flowchart: Decision 23">
            <a:extLst>
              <a:ext uri="{FF2B5EF4-FFF2-40B4-BE49-F238E27FC236}">
                <a16:creationId xmlns:a16="http://schemas.microsoft.com/office/drawing/2014/main" id="{C09A2C6E-3551-4ADA-9FEF-B829EFAE0BE7}"/>
              </a:ext>
            </a:extLst>
          </p:cNvPr>
          <p:cNvSpPr/>
          <p:nvPr/>
        </p:nvSpPr>
        <p:spPr>
          <a:xfrm>
            <a:off x="4191000" y="2590805"/>
            <a:ext cx="2209799" cy="1676391"/>
          </a:xfrm>
          <a:prstGeom prst="flowChartDecision">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bg2">
                    <a:lumMod val="25000"/>
                  </a:schemeClr>
                </a:solidFill>
              </a:rPr>
              <a:t>50 one-way trip limit reached?</a:t>
            </a:r>
          </a:p>
        </p:txBody>
      </p:sp>
      <p:sp>
        <p:nvSpPr>
          <p:cNvPr id="43" name="TextBox 42">
            <a:extLst>
              <a:ext uri="{FF2B5EF4-FFF2-40B4-BE49-F238E27FC236}">
                <a16:creationId xmlns:a16="http://schemas.microsoft.com/office/drawing/2014/main" id="{FC4CDDDA-D0AC-4830-BE8E-253AAB98A737}"/>
              </a:ext>
            </a:extLst>
          </p:cNvPr>
          <p:cNvSpPr txBox="1"/>
          <p:nvPr/>
        </p:nvSpPr>
        <p:spPr>
          <a:xfrm>
            <a:off x="5293041" y="4319658"/>
            <a:ext cx="444627" cy="307777"/>
          </a:xfrm>
          <a:prstGeom prst="rect">
            <a:avLst/>
          </a:prstGeom>
          <a:noFill/>
        </p:spPr>
        <p:txBody>
          <a:bodyPr wrap="square" rtlCol="0">
            <a:spAutoFit/>
          </a:bodyPr>
          <a:lstStyle/>
          <a:p>
            <a:r>
              <a:rPr lang="en-US" sz="1400" dirty="0">
                <a:solidFill>
                  <a:srgbClr val="282A27"/>
                </a:solidFill>
              </a:rPr>
              <a:t>YES</a:t>
            </a:r>
          </a:p>
        </p:txBody>
      </p:sp>
      <p:cxnSp>
        <p:nvCxnSpPr>
          <p:cNvPr id="36" name="Straight Arrow Connector 35">
            <a:extLst>
              <a:ext uri="{FF2B5EF4-FFF2-40B4-BE49-F238E27FC236}">
                <a16:creationId xmlns:a16="http://schemas.microsoft.com/office/drawing/2014/main" id="{9A2C3DD0-4C33-4DBB-8CE9-D5256387F0DD}"/>
              </a:ext>
            </a:extLst>
          </p:cNvPr>
          <p:cNvCxnSpPr>
            <a:cxnSpLocks/>
          </p:cNvCxnSpPr>
          <p:nvPr/>
        </p:nvCxnSpPr>
        <p:spPr>
          <a:xfrm>
            <a:off x="6419847" y="3428999"/>
            <a:ext cx="59940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0" name="Rectangle 39">
            <a:extLst>
              <a:ext uri="{FF2B5EF4-FFF2-40B4-BE49-F238E27FC236}">
                <a16:creationId xmlns:a16="http://schemas.microsoft.com/office/drawing/2014/main" id="{8547055B-9C72-4593-A3A5-2A7439FD8623}"/>
              </a:ext>
            </a:extLst>
          </p:cNvPr>
          <p:cNvSpPr/>
          <p:nvPr/>
        </p:nvSpPr>
        <p:spPr>
          <a:xfrm>
            <a:off x="1769460" y="2996867"/>
            <a:ext cx="1803082" cy="9474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bg2">
                    <a:lumMod val="25000"/>
                  </a:schemeClr>
                </a:solidFill>
              </a:rPr>
              <a:t>UPMC Medicare Transportation Provider</a:t>
            </a:r>
          </a:p>
        </p:txBody>
      </p:sp>
      <p:cxnSp>
        <p:nvCxnSpPr>
          <p:cNvPr id="56" name="Straight Arrow Connector 55">
            <a:extLst>
              <a:ext uri="{FF2B5EF4-FFF2-40B4-BE49-F238E27FC236}">
                <a16:creationId xmlns:a16="http://schemas.microsoft.com/office/drawing/2014/main" id="{872F7086-39BB-4781-AAC2-A7F5F9FEB59D}"/>
              </a:ext>
            </a:extLst>
          </p:cNvPr>
          <p:cNvCxnSpPr>
            <a:cxnSpLocks/>
          </p:cNvCxnSpPr>
          <p:nvPr/>
        </p:nvCxnSpPr>
        <p:spPr>
          <a:xfrm>
            <a:off x="3572542" y="3429000"/>
            <a:ext cx="618458" cy="0"/>
          </a:xfrm>
          <a:prstGeom prst="straightConnector1">
            <a:avLst/>
          </a:prstGeom>
          <a:ln>
            <a:solidFill>
              <a:schemeClr val="accent6"/>
            </a:solidFill>
            <a:tailEnd type="triangle"/>
          </a:ln>
        </p:spPr>
        <p:style>
          <a:lnRef idx="1">
            <a:schemeClr val="accent6"/>
          </a:lnRef>
          <a:fillRef idx="0">
            <a:schemeClr val="accent6"/>
          </a:fillRef>
          <a:effectRef idx="0">
            <a:schemeClr val="accent6"/>
          </a:effectRef>
          <a:fontRef idx="minor">
            <a:schemeClr val="tx1"/>
          </a:fontRef>
        </p:style>
      </p:cxnSp>
      <p:cxnSp>
        <p:nvCxnSpPr>
          <p:cNvPr id="63" name="Straight Arrow Connector 62">
            <a:extLst>
              <a:ext uri="{FF2B5EF4-FFF2-40B4-BE49-F238E27FC236}">
                <a16:creationId xmlns:a16="http://schemas.microsoft.com/office/drawing/2014/main" id="{FF237B21-F0F5-4076-A6A9-72BAB8EEAC34}"/>
              </a:ext>
            </a:extLst>
          </p:cNvPr>
          <p:cNvCxnSpPr>
            <a:cxnSpLocks/>
          </p:cNvCxnSpPr>
          <p:nvPr/>
        </p:nvCxnSpPr>
        <p:spPr>
          <a:xfrm flipH="1">
            <a:off x="3744284" y="4704889"/>
            <a:ext cx="2858" cy="49864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9" name="Straight Arrow Connector 78">
            <a:extLst>
              <a:ext uri="{FF2B5EF4-FFF2-40B4-BE49-F238E27FC236}">
                <a16:creationId xmlns:a16="http://schemas.microsoft.com/office/drawing/2014/main" id="{AD8FCC81-1706-4D81-A175-9B0B78E4846A}"/>
              </a:ext>
            </a:extLst>
          </p:cNvPr>
          <p:cNvCxnSpPr>
            <a:cxnSpLocks/>
            <a:stCxn id="84" idx="3"/>
          </p:cNvCxnSpPr>
          <p:nvPr/>
        </p:nvCxnSpPr>
        <p:spPr>
          <a:xfrm>
            <a:off x="7484835" y="5914997"/>
            <a:ext cx="43596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1" name="Straight Arrow Connector 80">
            <a:extLst>
              <a:ext uri="{FF2B5EF4-FFF2-40B4-BE49-F238E27FC236}">
                <a16:creationId xmlns:a16="http://schemas.microsoft.com/office/drawing/2014/main" id="{DCB6E1CC-5B5F-4115-B11D-0A552C565F77}"/>
              </a:ext>
            </a:extLst>
          </p:cNvPr>
          <p:cNvCxnSpPr>
            <a:cxnSpLocks/>
          </p:cNvCxnSpPr>
          <p:nvPr/>
        </p:nvCxnSpPr>
        <p:spPr>
          <a:xfrm>
            <a:off x="5039694" y="5914997"/>
            <a:ext cx="581873"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2" name="Rectangle 81">
            <a:extLst>
              <a:ext uri="{FF2B5EF4-FFF2-40B4-BE49-F238E27FC236}">
                <a16:creationId xmlns:a16="http://schemas.microsoft.com/office/drawing/2014/main" id="{C810CFC9-757F-4F7F-AB1E-729596FBEAAC}"/>
              </a:ext>
            </a:extLst>
          </p:cNvPr>
          <p:cNvSpPr/>
          <p:nvPr/>
        </p:nvSpPr>
        <p:spPr>
          <a:xfrm>
            <a:off x="2477461" y="5208130"/>
            <a:ext cx="2539365" cy="138413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lumMod val="75000"/>
                  </a:schemeClr>
                </a:solidFill>
              </a:rPr>
              <a:t>UPMC Medicare transportation provider asks member to arrange Non-emergent transport through MATP</a:t>
            </a:r>
          </a:p>
        </p:txBody>
      </p:sp>
      <p:sp>
        <p:nvSpPr>
          <p:cNvPr id="84" name="Rectangle 83">
            <a:extLst>
              <a:ext uri="{FF2B5EF4-FFF2-40B4-BE49-F238E27FC236}">
                <a16:creationId xmlns:a16="http://schemas.microsoft.com/office/drawing/2014/main" id="{510A040D-6D92-422E-B2DE-CDF125ABC297}"/>
              </a:ext>
            </a:extLst>
          </p:cNvPr>
          <p:cNvSpPr/>
          <p:nvPr/>
        </p:nvSpPr>
        <p:spPr>
          <a:xfrm>
            <a:off x="5656037" y="5343667"/>
            <a:ext cx="1828799" cy="1142661"/>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lumMod val="75000"/>
                  </a:schemeClr>
                </a:solidFill>
              </a:rPr>
              <a:t>Member calls their county specific MATP provider</a:t>
            </a:r>
          </a:p>
        </p:txBody>
      </p:sp>
      <p:sp>
        <p:nvSpPr>
          <p:cNvPr id="85" name="Rectangle 84">
            <a:extLst>
              <a:ext uri="{FF2B5EF4-FFF2-40B4-BE49-F238E27FC236}">
                <a16:creationId xmlns:a16="http://schemas.microsoft.com/office/drawing/2014/main" id="{78D952AD-4C4F-47AE-A92C-79909F8ABCE7}"/>
              </a:ext>
            </a:extLst>
          </p:cNvPr>
          <p:cNvSpPr/>
          <p:nvPr/>
        </p:nvSpPr>
        <p:spPr>
          <a:xfrm>
            <a:off x="7920796" y="5659862"/>
            <a:ext cx="1828799" cy="51026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lumMod val="75000"/>
                  </a:schemeClr>
                </a:solidFill>
              </a:rPr>
              <a:t>MATP Provides the medical trip</a:t>
            </a:r>
          </a:p>
        </p:txBody>
      </p:sp>
      <p:sp>
        <p:nvSpPr>
          <p:cNvPr id="93" name="TextBox 92">
            <a:extLst>
              <a:ext uri="{FF2B5EF4-FFF2-40B4-BE49-F238E27FC236}">
                <a16:creationId xmlns:a16="http://schemas.microsoft.com/office/drawing/2014/main" id="{980BC3E2-1AB5-4AF8-917E-13084871D323}"/>
              </a:ext>
            </a:extLst>
          </p:cNvPr>
          <p:cNvSpPr txBox="1"/>
          <p:nvPr/>
        </p:nvSpPr>
        <p:spPr>
          <a:xfrm>
            <a:off x="4042029" y="178743"/>
            <a:ext cx="5638800" cy="461665"/>
          </a:xfrm>
          <a:prstGeom prst="rect">
            <a:avLst/>
          </a:prstGeom>
          <a:noFill/>
        </p:spPr>
        <p:txBody>
          <a:bodyPr wrap="square" rtlCol="0">
            <a:spAutoFit/>
          </a:bodyPr>
          <a:lstStyle/>
          <a:p>
            <a:r>
              <a:rPr lang="en-US" sz="2400" b="1" dirty="0">
                <a:solidFill>
                  <a:schemeClr val="bg1">
                    <a:lumMod val="50000"/>
                  </a:schemeClr>
                </a:solidFill>
              </a:rPr>
              <a:t>NFI* - </a:t>
            </a:r>
            <a:r>
              <a:rPr lang="en-US" b="1" dirty="0"/>
              <a:t>UPMC </a:t>
            </a:r>
            <a:r>
              <a:rPr lang="en-US" b="1" i="1" dirty="0"/>
              <a:t>for Life</a:t>
            </a:r>
            <a:r>
              <a:rPr lang="en-US" b="1" dirty="0"/>
              <a:t> Dual Aligned</a:t>
            </a:r>
            <a:endParaRPr lang="en-US" sz="2400" b="1" dirty="0">
              <a:solidFill>
                <a:schemeClr val="bg1">
                  <a:lumMod val="50000"/>
                </a:schemeClr>
              </a:solidFill>
            </a:endParaRPr>
          </a:p>
        </p:txBody>
      </p:sp>
      <p:sp>
        <p:nvSpPr>
          <p:cNvPr id="99" name="Rectangle 98">
            <a:extLst>
              <a:ext uri="{FF2B5EF4-FFF2-40B4-BE49-F238E27FC236}">
                <a16:creationId xmlns:a16="http://schemas.microsoft.com/office/drawing/2014/main" id="{87CDF97C-5A63-44F0-B31A-783B66A201D9}"/>
              </a:ext>
            </a:extLst>
          </p:cNvPr>
          <p:cNvSpPr/>
          <p:nvPr/>
        </p:nvSpPr>
        <p:spPr>
          <a:xfrm>
            <a:off x="7019254" y="2912537"/>
            <a:ext cx="1803082" cy="10887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bg2">
                    <a:lumMod val="25000"/>
                  </a:schemeClr>
                </a:solidFill>
              </a:rPr>
              <a:t>UPMC Medicare Transportation Provider does the trip</a:t>
            </a:r>
          </a:p>
        </p:txBody>
      </p:sp>
      <p:cxnSp>
        <p:nvCxnSpPr>
          <p:cNvPr id="102" name="Connector: Elbow 101">
            <a:extLst>
              <a:ext uri="{FF2B5EF4-FFF2-40B4-BE49-F238E27FC236}">
                <a16:creationId xmlns:a16="http://schemas.microsoft.com/office/drawing/2014/main" id="{34AE06F1-C190-4D34-964E-C0D125F32146}"/>
              </a:ext>
            </a:extLst>
          </p:cNvPr>
          <p:cNvCxnSpPr>
            <a:cxnSpLocks/>
            <a:stCxn id="24" idx="2"/>
          </p:cNvCxnSpPr>
          <p:nvPr/>
        </p:nvCxnSpPr>
        <p:spPr>
          <a:xfrm rot="5400000">
            <a:off x="4301667" y="3712672"/>
            <a:ext cx="439708" cy="1548757"/>
          </a:xfrm>
          <a:prstGeom prst="bentConnector2">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043945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972056" y="5619066"/>
            <a:ext cx="1828800" cy="261610"/>
          </a:xfrm>
        </p:spPr>
        <p:txBody>
          <a:bodyPr/>
          <a:lstStyle/>
          <a:p>
            <a:r>
              <a:rPr lang="en-US"/>
              <a:t> </a:t>
            </a:r>
            <a:fld id="{70E92737-5DC9-D247-A551-BE5191631335}" type="slidenum">
              <a:rPr lang="en-US" smtClean="0"/>
              <a:pPr/>
              <a:t>31</a:t>
            </a:fld>
            <a:endParaRPr lang="en-US" dirty="0"/>
          </a:p>
        </p:txBody>
      </p:sp>
      <p:cxnSp>
        <p:nvCxnSpPr>
          <p:cNvPr id="5" name="Straight Connector 4"/>
          <p:cNvCxnSpPr/>
          <p:nvPr/>
        </p:nvCxnSpPr>
        <p:spPr>
          <a:xfrm>
            <a:off x="2113716" y="817322"/>
            <a:ext cx="7924800" cy="0"/>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DCFE32FE-9511-47DD-85A4-3F9AA18BA5D5}"/>
              </a:ext>
            </a:extLst>
          </p:cNvPr>
          <p:cNvSpPr txBox="1"/>
          <p:nvPr/>
        </p:nvSpPr>
        <p:spPr>
          <a:xfrm>
            <a:off x="6399288" y="2796689"/>
            <a:ext cx="428621" cy="276999"/>
          </a:xfrm>
          <a:prstGeom prst="rect">
            <a:avLst/>
          </a:prstGeom>
          <a:noFill/>
        </p:spPr>
        <p:txBody>
          <a:bodyPr wrap="square" rtlCol="0">
            <a:spAutoFit/>
          </a:bodyPr>
          <a:lstStyle/>
          <a:p>
            <a:r>
              <a:rPr lang="en-US" sz="1200" dirty="0">
                <a:solidFill>
                  <a:srgbClr val="282A27"/>
                </a:solidFill>
              </a:rPr>
              <a:t>NO</a:t>
            </a:r>
          </a:p>
        </p:txBody>
      </p:sp>
      <p:sp>
        <p:nvSpPr>
          <p:cNvPr id="2" name="Rectangle: Rounded Corners 1">
            <a:extLst>
              <a:ext uri="{FF2B5EF4-FFF2-40B4-BE49-F238E27FC236}">
                <a16:creationId xmlns:a16="http://schemas.microsoft.com/office/drawing/2014/main" id="{E3D82957-A691-4FDB-A531-6A918F29569C}"/>
              </a:ext>
            </a:extLst>
          </p:cNvPr>
          <p:cNvSpPr/>
          <p:nvPr/>
        </p:nvSpPr>
        <p:spPr>
          <a:xfrm>
            <a:off x="1948624" y="1646927"/>
            <a:ext cx="1374648" cy="26161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B42234"/>
                </a:solidFill>
              </a:rPr>
              <a:t>Medical Trip</a:t>
            </a:r>
          </a:p>
        </p:txBody>
      </p:sp>
      <p:sp>
        <p:nvSpPr>
          <p:cNvPr id="23" name="Rectangle: Rounded Corners 22">
            <a:extLst>
              <a:ext uri="{FF2B5EF4-FFF2-40B4-BE49-F238E27FC236}">
                <a16:creationId xmlns:a16="http://schemas.microsoft.com/office/drawing/2014/main" id="{63651385-7F7F-41AD-87CA-673AA2A0D2CA}"/>
              </a:ext>
            </a:extLst>
          </p:cNvPr>
          <p:cNvSpPr/>
          <p:nvPr/>
        </p:nvSpPr>
        <p:spPr>
          <a:xfrm>
            <a:off x="2370820" y="3375412"/>
            <a:ext cx="1828800" cy="26161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0E46A7"/>
                </a:solidFill>
              </a:rPr>
              <a:t>Non-Medical Trip</a:t>
            </a:r>
          </a:p>
        </p:txBody>
      </p:sp>
      <p:cxnSp>
        <p:nvCxnSpPr>
          <p:cNvPr id="8" name="Straight Arrow Connector 7">
            <a:extLst>
              <a:ext uri="{FF2B5EF4-FFF2-40B4-BE49-F238E27FC236}">
                <a16:creationId xmlns:a16="http://schemas.microsoft.com/office/drawing/2014/main" id="{5F7C0A66-D566-4274-8EC9-C7D430CE60FD}"/>
              </a:ext>
            </a:extLst>
          </p:cNvPr>
          <p:cNvCxnSpPr>
            <a:cxnSpLocks/>
          </p:cNvCxnSpPr>
          <p:nvPr/>
        </p:nvCxnSpPr>
        <p:spPr>
          <a:xfrm flipH="1">
            <a:off x="3947160" y="4376701"/>
            <a:ext cx="812292"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0" name="Rectangle 9">
            <a:extLst>
              <a:ext uri="{FF2B5EF4-FFF2-40B4-BE49-F238E27FC236}">
                <a16:creationId xmlns:a16="http://schemas.microsoft.com/office/drawing/2014/main" id="{BE415D4A-29CC-4285-899D-2EE0DED990C9}"/>
              </a:ext>
            </a:extLst>
          </p:cNvPr>
          <p:cNvSpPr/>
          <p:nvPr/>
        </p:nvSpPr>
        <p:spPr>
          <a:xfrm>
            <a:off x="2218420" y="5001463"/>
            <a:ext cx="2133600" cy="4915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solidFill>
                  <a:schemeClr val="bg2">
                    <a:lumMod val="25000"/>
                  </a:schemeClr>
                </a:solidFill>
              </a:rPr>
              <a:t>CTS arranges </a:t>
            </a:r>
            <a:r>
              <a:rPr lang="en-US" sz="1400" dirty="0">
                <a:solidFill>
                  <a:srgbClr val="0E46A7"/>
                </a:solidFill>
              </a:rPr>
              <a:t>Non-Medical </a:t>
            </a:r>
            <a:r>
              <a:rPr lang="en-US" sz="1400" dirty="0">
                <a:solidFill>
                  <a:schemeClr val="bg2">
                    <a:lumMod val="25000"/>
                  </a:schemeClr>
                </a:solidFill>
              </a:rPr>
              <a:t>trip for Member</a:t>
            </a:r>
          </a:p>
        </p:txBody>
      </p:sp>
      <p:cxnSp>
        <p:nvCxnSpPr>
          <p:cNvPr id="22" name="Straight Arrow Connector 21">
            <a:extLst>
              <a:ext uri="{FF2B5EF4-FFF2-40B4-BE49-F238E27FC236}">
                <a16:creationId xmlns:a16="http://schemas.microsoft.com/office/drawing/2014/main" id="{17AB0FF6-3DBE-42BA-A7DA-DC968AA90049}"/>
              </a:ext>
            </a:extLst>
          </p:cNvPr>
          <p:cNvCxnSpPr>
            <a:cxnSpLocks/>
            <a:endCxn id="86" idx="1"/>
          </p:cNvCxnSpPr>
          <p:nvPr/>
        </p:nvCxnSpPr>
        <p:spPr>
          <a:xfrm>
            <a:off x="3972544" y="4641812"/>
            <a:ext cx="4124848" cy="73149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4" name="Flowchart: Decision 23">
            <a:extLst>
              <a:ext uri="{FF2B5EF4-FFF2-40B4-BE49-F238E27FC236}">
                <a16:creationId xmlns:a16="http://schemas.microsoft.com/office/drawing/2014/main" id="{C09A2C6E-3551-4ADA-9FEF-B829EFAE0BE7}"/>
              </a:ext>
            </a:extLst>
          </p:cNvPr>
          <p:cNvSpPr/>
          <p:nvPr/>
        </p:nvSpPr>
        <p:spPr>
          <a:xfrm>
            <a:off x="3733801" y="990601"/>
            <a:ext cx="2656903" cy="1574265"/>
          </a:xfrm>
          <a:prstGeom prst="flowChartDecision">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2">
                    <a:lumMod val="25000"/>
                  </a:schemeClr>
                </a:solidFill>
              </a:rPr>
              <a:t>Does member’s Medicare plan offer transportation?</a:t>
            </a:r>
          </a:p>
        </p:txBody>
      </p:sp>
      <p:cxnSp>
        <p:nvCxnSpPr>
          <p:cNvPr id="27" name="Straight Arrow Connector 26">
            <a:extLst>
              <a:ext uri="{FF2B5EF4-FFF2-40B4-BE49-F238E27FC236}">
                <a16:creationId xmlns:a16="http://schemas.microsoft.com/office/drawing/2014/main" id="{DFA0E251-8B52-44A0-91F4-F15901BBFA3E}"/>
              </a:ext>
            </a:extLst>
          </p:cNvPr>
          <p:cNvCxnSpPr>
            <a:cxnSpLocks/>
          </p:cNvCxnSpPr>
          <p:nvPr/>
        </p:nvCxnSpPr>
        <p:spPr>
          <a:xfrm>
            <a:off x="6344031" y="1783996"/>
            <a:ext cx="457200"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1" name="Rectangle 30">
            <a:extLst>
              <a:ext uri="{FF2B5EF4-FFF2-40B4-BE49-F238E27FC236}">
                <a16:creationId xmlns:a16="http://schemas.microsoft.com/office/drawing/2014/main" id="{6EAB9D95-1D55-4581-941D-83D594ACE65C}"/>
              </a:ext>
            </a:extLst>
          </p:cNvPr>
          <p:cNvSpPr/>
          <p:nvPr/>
        </p:nvSpPr>
        <p:spPr>
          <a:xfrm>
            <a:off x="6820281" y="1411257"/>
            <a:ext cx="17526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bg2">
                    <a:lumMod val="25000"/>
                  </a:schemeClr>
                </a:solidFill>
              </a:rPr>
              <a:t>Member calls D-SNP Medicare plan’s provider</a:t>
            </a:r>
          </a:p>
        </p:txBody>
      </p:sp>
      <p:sp>
        <p:nvSpPr>
          <p:cNvPr id="43" name="TextBox 42">
            <a:extLst>
              <a:ext uri="{FF2B5EF4-FFF2-40B4-BE49-F238E27FC236}">
                <a16:creationId xmlns:a16="http://schemas.microsoft.com/office/drawing/2014/main" id="{FC4CDDDA-D0AC-4830-BE8E-253AAB98A737}"/>
              </a:ext>
            </a:extLst>
          </p:cNvPr>
          <p:cNvSpPr txBox="1"/>
          <p:nvPr/>
        </p:nvSpPr>
        <p:spPr>
          <a:xfrm>
            <a:off x="6375655" y="1464433"/>
            <a:ext cx="444627" cy="276999"/>
          </a:xfrm>
          <a:prstGeom prst="rect">
            <a:avLst/>
          </a:prstGeom>
          <a:noFill/>
        </p:spPr>
        <p:txBody>
          <a:bodyPr wrap="square" rtlCol="0">
            <a:spAutoFit/>
          </a:bodyPr>
          <a:lstStyle/>
          <a:p>
            <a:r>
              <a:rPr lang="en-US" sz="1200" dirty="0">
                <a:solidFill>
                  <a:srgbClr val="282A27"/>
                </a:solidFill>
              </a:rPr>
              <a:t>YES</a:t>
            </a:r>
          </a:p>
        </p:txBody>
      </p:sp>
      <p:cxnSp>
        <p:nvCxnSpPr>
          <p:cNvPr id="36" name="Straight Arrow Connector 35">
            <a:extLst>
              <a:ext uri="{FF2B5EF4-FFF2-40B4-BE49-F238E27FC236}">
                <a16:creationId xmlns:a16="http://schemas.microsoft.com/office/drawing/2014/main" id="{9A2C3DD0-4C33-4DBB-8CE9-D5256387F0DD}"/>
              </a:ext>
            </a:extLst>
          </p:cNvPr>
          <p:cNvCxnSpPr>
            <a:cxnSpLocks/>
            <a:stCxn id="2" idx="3"/>
            <a:endCxn id="24" idx="1"/>
          </p:cNvCxnSpPr>
          <p:nvPr/>
        </p:nvCxnSpPr>
        <p:spPr>
          <a:xfrm>
            <a:off x="3323272" y="1777733"/>
            <a:ext cx="410528"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0" name="Rectangle 39">
            <a:extLst>
              <a:ext uri="{FF2B5EF4-FFF2-40B4-BE49-F238E27FC236}">
                <a16:creationId xmlns:a16="http://schemas.microsoft.com/office/drawing/2014/main" id="{8547055B-9C72-4593-A3A5-2A7439FD8623}"/>
              </a:ext>
            </a:extLst>
          </p:cNvPr>
          <p:cNvSpPr/>
          <p:nvPr/>
        </p:nvSpPr>
        <p:spPr>
          <a:xfrm>
            <a:off x="2597896" y="4112494"/>
            <a:ext cx="1374648" cy="5390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chemeClr val="bg2">
                    <a:lumMod val="25000"/>
                  </a:schemeClr>
                </a:solidFill>
              </a:rPr>
              <a:t>UPMC Service Coordinator</a:t>
            </a:r>
          </a:p>
        </p:txBody>
      </p:sp>
      <p:cxnSp>
        <p:nvCxnSpPr>
          <p:cNvPr id="56" name="Straight Arrow Connector 55">
            <a:extLst>
              <a:ext uri="{FF2B5EF4-FFF2-40B4-BE49-F238E27FC236}">
                <a16:creationId xmlns:a16="http://schemas.microsoft.com/office/drawing/2014/main" id="{872F7086-39BB-4781-AAC2-A7F5F9FEB59D}"/>
              </a:ext>
            </a:extLst>
          </p:cNvPr>
          <p:cNvCxnSpPr>
            <a:cxnSpLocks/>
            <a:endCxn id="40" idx="0"/>
          </p:cNvCxnSpPr>
          <p:nvPr/>
        </p:nvCxnSpPr>
        <p:spPr>
          <a:xfrm>
            <a:off x="3285220" y="3631122"/>
            <a:ext cx="0" cy="48137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9" name="Straight Arrow Connector 58">
            <a:extLst>
              <a:ext uri="{FF2B5EF4-FFF2-40B4-BE49-F238E27FC236}">
                <a16:creationId xmlns:a16="http://schemas.microsoft.com/office/drawing/2014/main" id="{60910380-E82D-4D67-A1C4-90E04B1EF69F}"/>
              </a:ext>
            </a:extLst>
          </p:cNvPr>
          <p:cNvCxnSpPr>
            <a:cxnSpLocks/>
            <a:stCxn id="40" idx="2"/>
          </p:cNvCxnSpPr>
          <p:nvPr/>
        </p:nvCxnSpPr>
        <p:spPr>
          <a:xfrm>
            <a:off x="3285220" y="4651539"/>
            <a:ext cx="0" cy="3427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0" name="Rectangle 59">
            <a:extLst>
              <a:ext uri="{FF2B5EF4-FFF2-40B4-BE49-F238E27FC236}">
                <a16:creationId xmlns:a16="http://schemas.microsoft.com/office/drawing/2014/main" id="{A7B152FB-F6E7-46EA-8835-63F01DBD9308}"/>
              </a:ext>
            </a:extLst>
          </p:cNvPr>
          <p:cNvSpPr/>
          <p:nvPr/>
        </p:nvSpPr>
        <p:spPr>
          <a:xfrm>
            <a:off x="5727909" y="5651553"/>
            <a:ext cx="593979" cy="2616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CTS</a:t>
            </a:r>
          </a:p>
        </p:txBody>
      </p:sp>
      <p:cxnSp>
        <p:nvCxnSpPr>
          <p:cNvPr id="63" name="Straight Arrow Connector 62">
            <a:extLst>
              <a:ext uri="{FF2B5EF4-FFF2-40B4-BE49-F238E27FC236}">
                <a16:creationId xmlns:a16="http://schemas.microsoft.com/office/drawing/2014/main" id="{FF237B21-F0F5-4076-A6A9-72BAB8EEAC34}"/>
              </a:ext>
            </a:extLst>
          </p:cNvPr>
          <p:cNvCxnSpPr>
            <a:cxnSpLocks/>
            <a:stCxn id="60" idx="2"/>
            <a:endCxn id="84" idx="0"/>
          </p:cNvCxnSpPr>
          <p:nvPr/>
        </p:nvCxnSpPr>
        <p:spPr>
          <a:xfrm flipH="1">
            <a:off x="6009992" y="5913163"/>
            <a:ext cx="14907" cy="52898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BB75D182-3A29-4594-961F-4D3438241D3A}"/>
              </a:ext>
            </a:extLst>
          </p:cNvPr>
          <p:cNvCxnSpPr>
            <a:cxnSpLocks/>
          </p:cNvCxnSpPr>
          <p:nvPr/>
        </p:nvCxnSpPr>
        <p:spPr>
          <a:xfrm flipH="1">
            <a:off x="3733800" y="6080223"/>
            <a:ext cx="4254008" cy="1"/>
          </a:xfrm>
          <a:prstGeom prst="line">
            <a:avLst/>
          </a:prstGeom>
        </p:spPr>
        <p:style>
          <a:lnRef idx="1">
            <a:schemeClr val="accent6"/>
          </a:lnRef>
          <a:fillRef idx="0">
            <a:schemeClr val="accent6"/>
          </a:fillRef>
          <a:effectRef idx="0">
            <a:schemeClr val="accent6"/>
          </a:effectRef>
          <a:fontRef idx="minor">
            <a:schemeClr val="tx1"/>
          </a:fontRef>
        </p:style>
      </p:cxnSp>
      <p:cxnSp>
        <p:nvCxnSpPr>
          <p:cNvPr id="79" name="Straight Arrow Connector 78">
            <a:extLst>
              <a:ext uri="{FF2B5EF4-FFF2-40B4-BE49-F238E27FC236}">
                <a16:creationId xmlns:a16="http://schemas.microsoft.com/office/drawing/2014/main" id="{AD8FCC81-1706-4D81-A175-9B0B78E4846A}"/>
              </a:ext>
            </a:extLst>
          </p:cNvPr>
          <p:cNvCxnSpPr>
            <a:cxnSpLocks/>
          </p:cNvCxnSpPr>
          <p:nvPr/>
        </p:nvCxnSpPr>
        <p:spPr>
          <a:xfrm>
            <a:off x="3743324" y="6080222"/>
            <a:ext cx="0" cy="35234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1" name="Straight Arrow Connector 80">
            <a:extLst>
              <a:ext uri="{FF2B5EF4-FFF2-40B4-BE49-F238E27FC236}">
                <a16:creationId xmlns:a16="http://schemas.microsoft.com/office/drawing/2014/main" id="{DCB6E1CC-5B5F-4115-B11D-0A552C565F77}"/>
              </a:ext>
            </a:extLst>
          </p:cNvPr>
          <p:cNvCxnSpPr>
            <a:cxnSpLocks/>
          </p:cNvCxnSpPr>
          <p:nvPr/>
        </p:nvCxnSpPr>
        <p:spPr>
          <a:xfrm>
            <a:off x="7987808" y="6080222"/>
            <a:ext cx="0" cy="35209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2" name="Rectangle 81">
            <a:extLst>
              <a:ext uri="{FF2B5EF4-FFF2-40B4-BE49-F238E27FC236}">
                <a16:creationId xmlns:a16="http://schemas.microsoft.com/office/drawing/2014/main" id="{C810CFC9-757F-4F7F-AB1E-729596FBEAAC}"/>
              </a:ext>
            </a:extLst>
          </p:cNvPr>
          <p:cNvSpPr/>
          <p:nvPr/>
        </p:nvSpPr>
        <p:spPr>
          <a:xfrm>
            <a:off x="2986414" y="6432320"/>
            <a:ext cx="1822517" cy="22463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rgbClr val="282A27"/>
                </a:solidFill>
              </a:rPr>
              <a:t>Public Transportation</a:t>
            </a:r>
          </a:p>
        </p:txBody>
      </p:sp>
      <p:sp>
        <p:nvSpPr>
          <p:cNvPr id="84" name="Rectangle 83">
            <a:extLst>
              <a:ext uri="{FF2B5EF4-FFF2-40B4-BE49-F238E27FC236}">
                <a16:creationId xmlns:a16="http://schemas.microsoft.com/office/drawing/2014/main" id="{510A040D-6D92-422E-B2DE-CDF125ABC297}"/>
              </a:ext>
            </a:extLst>
          </p:cNvPr>
          <p:cNvSpPr/>
          <p:nvPr/>
        </p:nvSpPr>
        <p:spPr>
          <a:xfrm>
            <a:off x="5138931" y="6442148"/>
            <a:ext cx="1742121" cy="22495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rgbClr val="282A27"/>
                </a:solidFill>
              </a:rPr>
              <a:t>Friends &amp; Family</a:t>
            </a:r>
          </a:p>
        </p:txBody>
      </p:sp>
      <p:sp>
        <p:nvSpPr>
          <p:cNvPr id="85" name="Rectangle 84">
            <a:extLst>
              <a:ext uri="{FF2B5EF4-FFF2-40B4-BE49-F238E27FC236}">
                <a16:creationId xmlns:a16="http://schemas.microsoft.com/office/drawing/2014/main" id="{78D952AD-4C4F-47AE-A92C-79909F8ABCE7}"/>
              </a:ext>
            </a:extLst>
          </p:cNvPr>
          <p:cNvSpPr/>
          <p:nvPr/>
        </p:nvSpPr>
        <p:spPr>
          <a:xfrm>
            <a:off x="7296795" y="6432569"/>
            <a:ext cx="1224442" cy="22495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rgbClr val="282A27"/>
                </a:solidFill>
              </a:rPr>
              <a:t>CTS Network</a:t>
            </a:r>
          </a:p>
        </p:txBody>
      </p:sp>
      <p:sp>
        <p:nvSpPr>
          <p:cNvPr id="32" name="TextBox 31">
            <a:extLst>
              <a:ext uri="{FF2B5EF4-FFF2-40B4-BE49-F238E27FC236}">
                <a16:creationId xmlns:a16="http://schemas.microsoft.com/office/drawing/2014/main" id="{0BBAE41D-A29A-49D6-94F7-A9ACF6AF7578}"/>
              </a:ext>
            </a:extLst>
          </p:cNvPr>
          <p:cNvSpPr txBox="1"/>
          <p:nvPr/>
        </p:nvSpPr>
        <p:spPr>
          <a:xfrm>
            <a:off x="4007358" y="54995"/>
            <a:ext cx="5638800" cy="461665"/>
          </a:xfrm>
          <a:prstGeom prst="rect">
            <a:avLst/>
          </a:prstGeom>
          <a:noFill/>
        </p:spPr>
        <p:txBody>
          <a:bodyPr wrap="square" rtlCol="0">
            <a:spAutoFit/>
          </a:bodyPr>
          <a:lstStyle/>
          <a:p>
            <a:r>
              <a:rPr lang="en-US" sz="2400" b="1" dirty="0">
                <a:solidFill>
                  <a:schemeClr val="bg1">
                    <a:lumMod val="50000"/>
                  </a:schemeClr>
                </a:solidFill>
              </a:rPr>
              <a:t>NFI - </a:t>
            </a:r>
            <a:r>
              <a:rPr lang="en-US" b="1" dirty="0"/>
              <a:t>UPMC </a:t>
            </a:r>
            <a:r>
              <a:rPr lang="en-US" b="1" i="1" dirty="0"/>
              <a:t>for Life</a:t>
            </a:r>
            <a:r>
              <a:rPr lang="en-US" b="1" dirty="0"/>
              <a:t> Dual Non-Aligned</a:t>
            </a:r>
            <a:endParaRPr lang="en-US" sz="2400" b="1" dirty="0">
              <a:solidFill>
                <a:schemeClr val="bg1">
                  <a:lumMod val="50000"/>
                </a:schemeClr>
              </a:solidFill>
            </a:endParaRPr>
          </a:p>
        </p:txBody>
      </p:sp>
      <p:sp>
        <p:nvSpPr>
          <p:cNvPr id="33" name="TextBox 32">
            <a:extLst>
              <a:ext uri="{FF2B5EF4-FFF2-40B4-BE49-F238E27FC236}">
                <a16:creationId xmlns:a16="http://schemas.microsoft.com/office/drawing/2014/main" id="{217FD8BB-5FB2-48BD-804E-5092F2F7947C}"/>
              </a:ext>
            </a:extLst>
          </p:cNvPr>
          <p:cNvSpPr txBox="1"/>
          <p:nvPr/>
        </p:nvSpPr>
        <p:spPr>
          <a:xfrm>
            <a:off x="1774888" y="450193"/>
            <a:ext cx="8642224" cy="338554"/>
          </a:xfrm>
          <a:prstGeom prst="rect">
            <a:avLst/>
          </a:prstGeom>
          <a:noFill/>
        </p:spPr>
        <p:txBody>
          <a:bodyPr wrap="square" rtlCol="0">
            <a:spAutoFit/>
          </a:bodyPr>
          <a:lstStyle/>
          <a:p>
            <a:r>
              <a:rPr lang="en-US" sz="1600" dirty="0">
                <a:solidFill>
                  <a:srgbClr val="C00000"/>
                </a:solidFill>
              </a:rPr>
              <a:t>Nursing Facility Ineligible – </a:t>
            </a:r>
            <a:r>
              <a:rPr lang="en-US" sz="1600" b="1" dirty="0">
                <a:solidFill>
                  <a:srgbClr val="0E46A7"/>
                </a:solidFill>
              </a:rPr>
              <a:t>Member has Non-UPMC Medicare D-SNP plan with UPMC Medicaid CHC</a:t>
            </a:r>
          </a:p>
        </p:txBody>
      </p:sp>
      <p:cxnSp>
        <p:nvCxnSpPr>
          <p:cNvPr id="28" name="Connector: Elbow 27">
            <a:extLst>
              <a:ext uri="{FF2B5EF4-FFF2-40B4-BE49-F238E27FC236}">
                <a16:creationId xmlns:a16="http://schemas.microsoft.com/office/drawing/2014/main" id="{1E510099-4509-4489-8C75-D4B7DE5F5A7B}"/>
              </a:ext>
            </a:extLst>
          </p:cNvPr>
          <p:cNvCxnSpPr>
            <a:stCxn id="31" idx="3"/>
          </p:cNvCxnSpPr>
          <p:nvPr/>
        </p:nvCxnSpPr>
        <p:spPr>
          <a:xfrm>
            <a:off x="8572882" y="1792257"/>
            <a:ext cx="377571" cy="931208"/>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sp>
        <p:nvSpPr>
          <p:cNvPr id="49" name="Rectangle 48">
            <a:extLst>
              <a:ext uri="{FF2B5EF4-FFF2-40B4-BE49-F238E27FC236}">
                <a16:creationId xmlns:a16="http://schemas.microsoft.com/office/drawing/2014/main" id="{2224478B-BB09-472C-A5BA-293594FC5226}"/>
              </a:ext>
            </a:extLst>
          </p:cNvPr>
          <p:cNvSpPr/>
          <p:nvPr/>
        </p:nvSpPr>
        <p:spPr>
          <a:xfrm>
            <a:off x="8074152" y="2723465"/>
            <a:ext cx="17526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bg2">
                    <a:lumMod val="25000"/>
                  </a:schemeClr>
                </a:solidFill>
              </a:rPr>
              <a:t>Member calls MATP to provide the medical trip</a:t>
            </a:r>
          </a:p>
        </p:txBody>
      </p:sp>
      <p:cxnSp>
        <p:nvCxnSpPr>
          <p:cNvPr id="35" name="Straight Arrow Connector 34">
            <a:extLst>
              <a:ext uri="{FF2B5EF4-FFF2-40B4-BE49-F238E27FC236}">
                <a16:creationId xmlns:a16="http://schemas.microsoft.com/office/drawing/2014/main" id="{A6AFBAA7-FDF5-4FC5-87D5-DB57186F3F3D}"/>
              </a:ext>
            </a:extLst>
          </p:cNvPr>
          <p:cNvCxnSpPr>
            <a:cxnSpLocks/>
            <a:stCxn id="49" idx="2"/>
            <a:endCxn id="52" idx="0"/>
          </p:cNvCxnSpPr>
          <p:nvPr/>
        </p:nvCxnSpPr>
        <p:spPr>
          <a:xfrm>
            <a:off x="8950453" y="3485465"/>
            <a:ext cx="1143" cy="36552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2" name="Flowchart: Decision 51">
            <a:extLst>
              <a:ext uri="{FF2B5EF4-FFF2-40B4-BE49-F238E27FC236}">
                <a16:creationId xmlns:a16="http://schemas.microsoft.com/office/drawing/2014/main" id="{7C67E488-E28E-4599-9BCC-BA1E52871522}"/>
              </a:ext>
            </a:extLst>
          </p:cNvPr>
          <p:cNvSpPr/>
          <p:nvPr/>
        </p:nvSpPr>
        <p:spPr>
          <a:xfrm>
            <a:off x="7987808" y="3850994"/>
            <a:ext cx="1927574" cy="1079787"/>
          </a:xfrm>
          <a:prstGeom prst="flowChartDecision">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2">
                    <a:lumMod val="25000"/>
                  </a:schemeClr>
                </a:solidFill>
              </a:rPr>
              <a:t>Can MATP provide the trip?</a:t>
            </a:r>
          </a:p>
        </p:txBody>
      </p:sp>
      <p:cxnSp>
        <p:nvCxnSpPr>
          <p:cNvPr id="42" name="Connector: Elbow 41">
            <a:extLst>
              <a:ext uri="{FF2B5EF4-FFF2-40B4-BE49-F238E27FC236}">
                <a16:creationId xmlns:a16="http://schemas.microsoft.com/office/drawing/2014/main" id="{EF63DFD8-3239-417A-9EE2-E0F4B1263656}"/>
              </a:ext>
            </a:extLst>
          </p:cNvPr>
          <p:cNvCxnSpPr>
            <a:stCxn id="24" idx="2"/>
            <a:endCxn id="49" idx="1"/>
          </p:cNvCxnSpPr>
          <p:nvPr/>
        </p:nvCxnSpPr>
        <p:spPr>
          <a:xfrm rot="16200000" flipH="1">
            <a:off x="6298402" y="1328715"/>
            <a:ext cx="539600" cy="3011900"/>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sp>
        <p:nvSpPr>
          <p:cNvPr id="57" name="TextBox 56">
            <a:extLst>
              <a:ext uri="{FF2B5EF4-FFF2-40B4-BE49-F238E27FC236}">
                <a16:creationId xmlns:a16="http://schemas.microsoft.com/office/drawing/2014/main" id="{561F2A20-3DF7-400B-92D4-2716C8E46BEE}"/>
              </a:ext>
            </a:extLst>
          </p:cNvPr>
          <p:cNvSpPr txBox="1"/>
          <p:nvPr/>
        </p:nvSpPr>
        <p:spPr>
          <a:xfrm>
            <a:off x="8929552" y="2047445"/>
            <a:ext cx="1202000" cy="461665"/>
          </a:xfrm>
          <a:prstGeom prst="rect">
            <a:avLst/>
          </a:prstGeom>
          <a:noFill/>
        </p:spPr>
        <p:txBody>
          <a:bodyPr wrap="square" rtlCol="0">
            <a:spAutoFit/>
          </a:bodyPr>
          <a:lstStyle/>
          <a:p>
            <a:r>
              <a:rPr lang="en-US" sz="1200" dirty="0">
                <a:solidFill>
                  <a:srgbClr val="282A27"/>
                </a:solidFill>
              </a:rPr>
              <a:t>If trip can’t be provided</a:t>
            </a:r>
          </a:p>
        </p:txBody>
      </p:sp>
      <p:sp>
        <p:nvSpPr>
          <p:cNvPr id="70" name="TextBox 69">
            <a:extLst>
              <a:ext uri="{FF2B5EF4-FFF2-40B4-BE49-F238E27FC236}">
                <a16:creationId xmlns:a16="http://schemas.microsoft.com/office/drawing/2014/main" id="{210B01C1-D2FE-4240-970A-4D91835F1106}"/>
              </a:ext>
            </a:extLst>
          </p:cNvPr>
          <p:cNvSpPr txBox="1"/>
          <p:nvPr/>
        </p:nvSpPr>
        <p:spPr>
          <a:xfrm>
            <a:off x="7296796" y="3549427"/>
            <a:ext cx="1042173" cy="861774"/>
          </a:xfrm>
          <a:prstGeom prst="rect">
            <a:avLst/>
          </a:prstGeom>
          <a:noFill/>
        </p:spPr>
        <p:txBody>
          <a:bodyPr wrap="square" rtlCol="0">
            <a:spAutoFit/>
          </a:bodyPr>
          <a:lstStyle/>
          <a:p>
            <a:r>
              <a:rPr lang="en-US" sz="1000" b="1" u="sng" dirty="0">
                <a:solidFill>
                  <a:srgbClr val="282A27"/>
                </a:solidFill>
              </a:rPr>
              <a:t>NO</a:t>
            </a:r>
            <a:r>
              <a:rPr lang="en-US" sz="1000" dirty="0">
                <a:solidFill>
                  <a:srgbClr val="282A27"/>
                </a:solidFill>
              </a:rPr>
              <a:t> due to exceptional nature i.e. ambulance, bariatric, etc.</a:t>
            </a:r>
          </a:p>
        </p:txBody>
      </p:sp>
      <p:cxnSp>
        <p:nvCxnSpPr>
          <p:cNvPr id="66" name="Straight Connector 65">
            <a:extLst>
              <a:ext uri="{FF2B5EF4-FFF2-40B4-BE49-F238E27FC236}">
                <a16:creationId xmlns:a16="http://schemas.microsoft.com/office/drawing/2014/main" id="{AEAD0C62-7BEB-4DA9-9C91-223F87A5D6FD}"/>
              </a:ext>
            </a:extLst>
          </p:cNvPr>
          <p:cNvCxnSpPr/>
          <p:nvPr/>
        </p:nvCxnSpPr>
        <p:spPr>
          <a:xfrm flipH="1">
            <a:off x="7274052" y="4390886"/>
            <a:ext cx="705762" cy="0"/>
          </a:xfrm>
          <a:prstGeom prst="line">
            <a:avLst/>
          </a:prstGeom>
        </p:spPr>
        <p:style>
          <a:lnRef idx="1">
            <a:schemeClr val="accent6"/>
          </a:lnRef>
          <a:fillRef idx="0">
            <a:schemeClr val="accent6"/>
          </a:fillRef>
          <a:effectRef idx="0">
            <a:schemeClr val="accent6"/>
          </a:effectRef>
          <a:fontRef idx="minor">
            <a:schemeClr val="tx1"/>
          </a:fontRef>
        </p:style>
      </p:cxnSp>
      <p:sp>
        <p:nvSpPr>
          <p:cNvPr id="86" name="Rectangle 85">
            <a:extLst>
              <a:ext uri="{FF2B5EF4-FFF2-40B4-BE49-F238E27FC236}">
                <a16:creationId xmlns:a16="http://schemas.microsoft.com/office/drawing/2014/main" id="{717D131C-0A37-462F-941A-F1E61AE7E142}"/>
              </a:ext>
            </a:extLst>
          </p:cNvPr>
          <p:cNvSpPr/>
          <p:nvPr/>
        </p:nvSpPr>
        <p:spPr>
          <a:xfrm>
            <a:off x="8097392" y="5127538"/>
            <a:ext cx="2133600" cy="4915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solidFill>
                  <a:schemeClr val="bg2">
                    <a:lumMod val="25000"/>
                  </a:schemeClr>
                </a:solidFill>
              </a:rPr>
              <a:t>CTS may arrange </a:t>
            </a:r>
            <a:r>
              <a:rPr lang="en-US" sz="1400" dirty="0">
                <a:solidFill>
                  <a:srgbClr val="C00000"/>
                </a:solidFill>
              </a:rPr>
              <a:t>Medical</a:t>
            </a:r>
            <a:r>
              <a:rPr lang="en-US" sz="1400" dirty="0">
                <a:solidFill>
                  <a:srgbClr val="0E46A7"/>
                </a:solidFill>
              </a:rPr>
              <a:t> </a:t>
            </a:r>
            <a:r>
              <a:rPr lang="en-US" sz="1400" dirty="0">
                <a:solidFill>
                  <a:schemeClr val="bg2">
                    <a:lumMod val="25000"/>
                  </a:schemeClr>
                </a:solidFill>
              </a:rPr>
              <a:t>trip for Member</a:t>
            </a:r>
          </a:p>
        </p:txBody>
      </p:sp>
      <p:cxnSp>
        <p:nvCxnSpPr>
          <p:cNvPr id="91" name="Connector: Elbow 90">
            <a:extLst>
              <a:ext uri="{FF2B5EF4-FFF2-40B4-BE49-F238E27FC236}">
                <a16:creationId xmlns:a16="http://schemas.microsoft.com/office/drawing/2014/main" id="{6D96E032-80F8-489F-AE0C-C4F65E161943}"/>
              </a:ext>
            </a:extLst>
          </p:cNvPr>
          <p:cNvCxnSpPr>
            <a:stCxn id="10" idx="2"/>
            <a:endCxn id="60" idx="1"/>
          </p:cNvCxnSpPr>
          <p:nvPr/>
        </p:nvCxnSpPr>
        <p:spPr>
          <a:xfrm rot="16200000" flipH="1">
            <a:off x="4361882" y="4416330"/>
            <a:ext cx="289367" cy="2442688"/>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3" name="Connector: Elbow 92">
            <a:extLst>
              <a:ext uri="{FF2B5EF4-FFF2-40B4-BE49-F238E27FC236}">
                <a16:creationId xmlns:a16="http://schemas.microsoft.com/office/drawing/2014/main" id="{C5655D54-770C-493C-B0DA-18BB2E1DB534}"/>
              </a:ext>
            </a:extLst>
          </p:cNvPr>
          <p:cNvCxnSpPr>
            <a:stCxn id="86" idx="2"/>
            <a:endCxn id="60" idx="3"/>
          </p:cNvCxnSpPr>
          <p:nvPr/>
        </p:nvCxnSpPr>
        <p:spPr>
          <a:xfrm rot="5400000">
            <a:off x="7661394" y="4279561"/>
            <a:ext cx="163292" cy="2842305"/>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sp>
        <p:nvSpPr>
          <p:cNvPr id="120" name="TextBox 119">
            <a:extLst>
              <a:ext uri="{FF2B5EF4-FFF2-40B4-BE49-F238E27FC236}">
                <a16:creationId xmlns:a16="http://schemas.microsoft.com/office/drawing/2014/main" id="{1B0CCA5D-874C-4CF9-B95F-C3C7F84C54EA}"/>
              </a:ext>
            </a:extLst>
          </p:cNvPr>
          <p:cNvSpPr txBox="1"/>
          <p:nvPr/>
        </p:nvSpPr>
        <p:spPr>
          <a:xfrm>
            <a:off x="4808930" y="3668230"/>
            <a:ext cx="2452556" cy="954107"/>
          </a:xfrm>
          <a:prstGeom prst="rect">
            <a:avLst/>
          </a:prstGeom>
          <a:solidFill>
            <a:srgbClr val="CCFFFF"/>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400" dirty="0">
                <a:solidFill>
                  <a:schemeClr val="bg2">
                    <a:lumMod val="25000"/>
                  </a:schemeClr>
                </a:solidFill>
              </a:rPr>
              <a:t>If CHC is coordinating member care and member can’t get transportation to their medical trip through D-SNP or MATP</a:t>
            </a:r>
          </a:p>
        </p:txBody>
      </p:sp>
    </p:spTree>
    <p:extLst>
      <p:ext uri="{BB962C8B-B14F-4D97-AF65-F5344CB8AC3E}">
        <p14:creationId xmlns:p14="http://schemas.microsoft.com/office/powerpoint/2010/main" val="27074515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2700-DD38-4ABB-B2FB-123D1C39F844}"/>
              </a:ext>
            </a:extLst>
          </p:cNvPr>
          <p:cNvSpPr>
            <a:spLocks noGrp="1"/>
          </p:cNvSpPr>
          <p:nvPr>
            <p:ph type="title"/>
          </p:nvPr>
        </p:nvSpPr>
        <p:spPr/>
        <p:txBody>
          <a:bodyPr/>
          <a:lstStyle/>
          <a:p>
            <a:r>
              <a:rPr lang="en-US" dirty="0"/>
              <a:t>UPMC CHC Call Intake Workflow</a:t>
            </a:r>
          </a:p>
        </p:txBody>
      </p:sp>
      <p:sp>
        <p:nvSpPr>
          <p:cNvPr id="3" name="Slide Number Placeholder 2">
            <a:extLst>
              <a:ext uri="{FF2B5EF4-FFF2-40B4-BE49-F238E27FC236}">
                <a16:creationId xmlns:a16="http://schemas.microsoft.com/office/drawing/2014/main" id="{0975D32D-85F2-4E35-8BAF-0CC47E773B58}"/>
              </a:ext>
            </a:extLst>
          </p:cNvPr>
          <p:cNvSpPr>
            <a:spLocks noGrp="1"/>
          </p:cNvSpPr>
          <p:nvPr>
            <p:ph type="sldNum" sz="quarter" idx="4"/>
          </p:nvPr>
        </p:nvSpPr>
        <p:spPr/>
        <p:txBody>
          <a:bodyPr/>
          <a:lstStyle/>
          <a:p>
            <a:r>
              <a:rPr lang="en-US"/>
              <a:t> </a:t>
            </a:r>
            <a:fld id="{70E92737-5DC9-D247-A551-BE5191631335}" type="slidenum">
              <a:rPr lang="en-US" smtClean="0"/>
              <a:pPr/>
              <a:t>32</a:t>
            </a:fld>
            <a:endParaRPr lang="en-US" dirty="0"/>
          </a:p>
        </p:txBody>
      </p:sp>
      <p:cxnSp>
        <p:nvCxnSpPr>
          <p:cNvPr id="5" name="Straight Connector 4">
            <a:extLst>
              <a:ext uri="{FF2B5EF4-FFF2-40B4-BE49-F238E27FC236}">
                <a16:creationId xmlns:a16="http://schemas.microsoft.com/office/drawing/2014/main" id="{4A52D7F6-2900-4F31-9901-DCA7996AF132}"/>
              </a:ext>
            </a:extLst>
          </p:cNvPr>
          <p:cNvCxnSpPr/>
          <p:nvPr/>
        </p:nvCxnSpPr>
        <p:spPr>
          <a:xfrm>
            <a:off x="2194817" y="838200"/>
            <a:ext cx="7802369"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F12B3AC2-CF4F-42A6-89F6-3B897BA8D9F0}"/>
              </a:ext>
            </a:extLst>
          </p:cNvPr>
          <p:cNvPicPr>
            <a:picLocks noChangeAspect="1"/>
          </p:cNvPicPr>
          <p:nvPr/>
        </p:nvPicPr>
        <p:blipFill>
          <a:blip r:embed="rId2"/>
          <a:stretch>
            <a:fillRect/>
          </a:stretch>
        </p:blipFill>
        <p:spPr>
          <a:xfrm>
            <a:off x="2743200" y="963909"/>
            <a:ext cx="6172200" cy="5894091"/>
          </a:xfrm>
          <a:prstGeom prst="rect">
            <a:avLst/>
          </a:prstGeom>
        </p:spPr>
      </p:pic>
    </p:spTree>
    <p:extLst>
      <p:ext uri="{BB962C8B-B14F-4D97-AF65-F5344CB8AC3E}">
        <p14:creationId xmlns:p14="http://schemas.microsoft.com/office/powerpoint/2010/main" val="40255274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862" y="152400"/>
            <a:ext cx="6406279" cy="731520"/>
          </a:xfrm>
        </p:spPr>
        <p:txBody>
          <a:bodyPr>
            <a:normAutofit/>
          </a:bodyPr>
          <a:lstStyle/>
          <a:p>
            <a:pPr fontAlgn="base">
              <a:spcAft>
                <a:spcPct val="0"/>
              </a:spcAft>
              <a:defRPr/>
            </a:pPr>
            <a:r>
              <a:rPr lang="en-US" b="1" dirty="0">
                <a:solidFill>
                  <a:schemeClr val="bg1">
                    <a:lumMod val="50000"/>
                  </a:schemeClr>
                </a:solidFill>
                <a:latin typeface="Franklin Gothic Demi Cond" panose="020B0706030402020204" pitchFamily="34" charset="0"/>
              </a:rPr>
              <a:t>Additional Passengers</a:t>
            </a:r>
          </a:p>
        </p:txBody>
      </p:sp>
      <p:sp>
        <p:nvSpPr>
          <p:cNvPr id="4" name="Slide Number Placeholder 3"/>
          <p:cNvSpPr>
            <a:spLocks noGrp="1"/>
          </p:cNvSpPr>
          <p:nvPr>
            <p:ph type="sldNum" sz="quarter" idx="4"/>
          </p:nvPr>
        </p:nvSpPr>
        <p:spPr/>
        <p:txBody>
          <a:bodyPr/>
          <a:lstStyle/>
          <a:p>
            <a:r>
              <a:rPr lang="en-US"/>
              <a:t> </a:t>
            </a:r>
            <a:fld id="{70E92737-5DC9-D247-A551-BE5191631335}" type="slidenum">
              <a:rPr lang="en-US" smtClean="0"/>
              <a:pPr/>
              <a:t>33</a:t>
            </a:fld>
            <a:endParaRPr lang="en-US" dirty="0"/>
          </a:p>
        </p:txBody>
      </p:sp>
      <p:sp>
        <p:nvSpPr>
          <p:cNvPr id="5" name="TextBox 4"/>
          <p:cNvSpPr txBox="1"/>
          <p:nvPr/>
        </p:nvSpPr>
        <p:spPr>
          <a:xfrm>
            <a:off x="2814998" y="1295400"/>
            <a:ext cx="7036413" cy="707886"/>
          </a:xfrm>
          <a:prstGeom prst="rect">
            <a:avLst/>
          </a:prstGeom>
          <a:noFill/>
        </p:spPr>
        <p:txBody>
          <a:bodyPr wrap="square" rtlCol="0">
            <a:spAutoFit/>
          </a:bodyPr>
          <a:lstStyle/>
          <a:p>
            <a:pPr marL="342900" indent="-342900">
              <a:buClr>
                <a:schemeClr val="accent1"/>
              </a:buClr>
              <a:buFont typeface="Arial" pitchFamily="34" charset="0"/>
              <a:buChar char="•"/>
              <a:defRPr/>
            </a:pPr>
            <a:r>
              <a:rPr lang="en-US" sz="2000" kern="0" dirty="0">
                <a:latin typeface="Franklin Gothic Demi Cond" panose="020B0706030402020204" pitchFamily="34" charset="0"/>
                <a:cs typeface="Arial" pitchFamily="34" charset="0"/>
              </a:rPr>
              <a:t>Members are allowed one additional passenger (escort)</a:t>
            </a:r>
          </a:p>
          <a:p>
            <a:pPr>
              <a:buClr>
                <a:schemeClr val="accent1"/>
              </a:buClr>
              <a:defRPr/>
            </a:pPr>
            <a:endParaRPr lang="en-US" sz="2000" kern="0" dirty="0">
              <a:latin typeface="Franklin Gothic Demi Cond" panose="020B0706030402020204" pitchFamily="34" charset="0"/>
              <a:cs typeface="Arial" pitchFamily="34" charset="0"/>
            </a:endParaRPr>
          </a:p>
        </p:txBody>
      </p:sp>
      <p:sp>
        <p:nvSpPr>
          <p:cNvPr id="8" name="Rectangle 7"/>
          <p:cNvSpPr/>
          <p:nvPr/>
        </p:nvSpPr>
        <p:spPr>
          <a:xfrm>
            <a:off x="2817199" y="2125608"/>
            <a:ext cx="6557603" cy="1837939"/>
          </a:xfrm>
          <a:prstGeom prst="rect">
            <a:avLst/>
          </a:prstGeom>
        </p:spPr>
        <p:txBody>
          <a:bodyPr wrap="square">
            <a:spAutoFit/>
          </a:bodyPr>
          <a:lstStyle/>
          <a:p>
            <a:pPr marL="342900" indent="-342900" hangingPunct="0">
              <a:lnSpc>
                <a:spcPct val="120000"/>
              </a:lnSpc>
              <a:buClr>
                <a:schemeClr val="accent1"/>
              </a:buClr>
              <a:buFont typeface="Arial" pitchFamily="34" charset="0"/>
              <a:buChar char="•"/>
              <a:defRPr/>
            </a:pPr>
            <a:r>
              <a:rPr lang="en-US" sz="2000" kern="0" dirty="0">
                <a:latin typeface="Franklin Gothic Demi" panose="020B0703020102020204" pitchFamily="34" charset="0"/>
                <a:cs typeface="Arial" pitchFamily="34" charset="0"/>
              </a:rPr>
              <a:t>Escort (parent, legal guardian, care giver or case worker) is allowed for a member who is blind, deaf, handicapped, developmentally disabled, or otherwise medically necessary</a:t>
            </a:r>
          </a:p>
          <a:p>
            <a:pPr marL="742950" lvl="1" indent="-285750" hangingPunct="0">
              <a:lnSpc>
                <a:spcPct val="120000"/>
              </a:lnSpc>
              <a:buClr>
                <a:schemeClr val="accent1"/>
              </a:buClr>
              <a:buFont typeface="Wingdings" pitchFamily="2" charset="2"/>
              <a:buChar char="ü"/>
              <a:defRPr/>
            </a:pPr>
            <a:endParaRPr lang="en-US" sz="1600" kern="0" dirty="0">
              <a:latin typeface="Arial" pitchFamily="34" charset="0"/>
              <a:cs typeface="Arial" pitchFamily="34" charset="0"/>
            </a:endParaRPr>
          </a:p>
        </p:txBody>
      </p:sp>
      <p:cxnSp>
        <p:nvCxnSpPr>
          <p:cNvPr id="14" name="Straight Connector 13"/>
          <p:cNvCxnSpPr/>
          <p:nvPr/>
        </p:nvCxnSpPr>
        <p:spPr>
          <a:xfrm>
            <a:off x="2194817" y="838200"/>
            <a:ext cx="7802369"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F41316D-107A-409A-ABC6-1F76B4C47D00}"/>
              </a:ext>
            </a:extLst>
          </p:cNvPr>
          <p:cNvSpPr txBox="1"/>
          <p:nvPr/>
        </p:nvSpPr>
        <p:spPr>
          <a:xfrm>
            <a:off x="2892862" y="4151776"/>
            <a:ext cx="6024203" cy="1015663"/>
          </a:xfrm>
          <a:prstGeom prst="rect">
            <a:avLst/>
          </a:prstGeom>
          <a:noFill/>
        </p:spPr>
        <p:txBody>
          <a:bodyPr wrap="square" rtlCol="0">
            <a:spAutoFit/>
          </a:bodyPr>
          <a:lstStyle/>
          <a:p>
            <a:pPr marL="342900" indent="-342900">
              <a:buClr>
                <a:schemeClr val="accent1"/>
              </a:buClr>
              <a:buFont typeface="Arial" pitchFamily="34" charset="0"/>
              <a:buChar char="•"/>
              <a:defRPr/>
            </a:pPr>
            <a:r>
              <a:rPr lang="en-US" sz="2000" dirty="0">
                <a:latin typeface="Franklin Gothic Demi" panose="020B0703020102020204" pitchFamily="34" charset="0"/>
              </a:rPr>
              <a:t>Participants must provide their own car seats; wheelchairs; DME supplies; O2 or the Member will need to reschedule their appointment</a:t>
            </a:r>
            <a:endParaRPr lang="en-US" sz="2000" kern="0" dirty="0">
              <a:latin typeface="Franklin Gothic Demi" panose="020B0703020102020204" pitchFamily="34" charset="0"/>
              <a:cs typeface="Arial" pitchFamily="34" charset="0"/>
            </a:endParaRPr>
          </a:p>
        </p:txBody>
      </p:sp>
    </p:spTree>
    <p:extLst>
      <p:ext uri="{BB962C8B-B14F-4D97-AF65-F5344CB8AC3E}">
        <p14:creationId xmlns:p14="http://schemas.microsoft.com/office/powerpoint/2010/main" val="30041632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2286000" y="6324600"/>
            <a:ext cx="1828800" cy="261938"/>
          </a:xfrm>
        </p:spPr>
        <p:txBody>
          <a:bodyPr/>
          <a:lstStyle/>
          <a:p>
            <a:r>
              <a:rPr lang="en-US" dirty="0"/>
              <a:t> </a:t>
            </a:r>
            <a:fld id="{70E92737-5DC9-D247-A551-BE5191631335}" type="slidenum">
              <a:rPr lang="en-US" smtClean="0"/>
              <a:pPr/>
              <a:t>34</a:t>
            </a:fld>
            <a:endParaRPr lang="en-US" dirty="0"/>
          </a:p>
        </p:txBody>
      </p:sp>
      <p:sp>
        <p:nvSpPr>
          <p:cNvPr id="8" name="TextBox 11"/>
          <p:cNvSpPr txBox="1">
            <a:spLocks noChangeArrowheads="1"/>
          </p:cNvSpPr>
          <p:nvPr/>
        </p:nvSpPr>
        <p:spPr bwMode="auto">
          <a:xfrm>
            <a:off x="1524001" y="5408832"/>
            <a:ext cx="9153525" cy="830997"/>
          </a:xfrm>
          <a:prstGeom prst="rect">
            <a:avLst/>
          </a:prstGeom>
          <a:solidFill>
            <a:schemeClr val="bg2">
              <a:lumMod val="10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solidFill>
                  <a:schemeClr val="bg1"/>
                </a:solidFill>
                <a:latin typeface="Franklin Gothic Book" panose="020B0503020102020204" pitchFamily="34" charset="0"/>
              </a:rPr>
              <a:t>35 Nutmeg Drive, Suite 120         			 	Trumbull, CT 06611      					  203-736-8810</a:t>
            </a:r>
          </a:p>
          <a:p>
            <a:pPr algn="ctr" eaLnBrk="1" hangingPunct="1"/>
            <a:endParaRPr lang="en-US" sz="1200" b="1" dirty="0">
              <a:solidFill>
                <a:schemeClr val="bg1"/>
              </a:solidFill>
              <a:latin typeface="Franklin Gothic Book" panose="020B0503020102020204" pitchFamily="34" charset="0"/>
            </a:endParaRPr>
          </a:p>
          <a:p>
            <a:pPr algn="ctr" eaLnBrk="1" hangingPunct="1"/>
            <a:r>
              <a:rPr lang="en-US" sz="1200" b="1" dirty="0">
                <a:solidFill>
                  <a:schemeClr val="bg1"/>
                </a:solidFill>
                <a:latin typeface="Franklin Gothic Book" panose="020B0503020102020204" pitchFamily="34" charset="0"/>
              </a:rPr>
              <a:t>       www.ctstransit.com</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495801" y="513300"/>
            <a:ext cx="3364999" cy="2938278"/>
          </a:xfrm>
          <a:prstGeom prst="rect">
            <a:avLst/>
          </a:prstGeom>
        </p:spPr>
      </p:pic>
      <p:sp>
        <p:nvSpPr>
          <p:cNvPr id="4" name="TextBox 3">
            <a:extLst>
              <a:ext uri="{FF2B5EF4-FFF2-40B4-BE49-F238E27FC236}">
                <a16:creationId xmlns:a16="http://schemas.microsoft.com/office/drawing/2014/main" id="{36C5CB30-539A-4E61-BD4D-6D1A3F891DF4}"/>
              </a:ext>
            </a:extLst>
          </p:cNvPr>
          <p:cNvSpPr txBox="1"/>
          <p:nvPr/>
        </p:nvSpPr>
        <p:spPr>
          <a:xfrm>
            <a:off x="3962400" y="3757706"/>
            <a:ext cx="4648200" cy="1200329"/>
          </a:xfrm>
          <a:prstGeom prst="rect">
            <a:avLst/>
          </a:prstGeom>
          <a:noFill/>
        </p:spPr>
        <p:txBody>
          <a:bodyPr wrap="square" rtlCol="0">
            <a:spAutoFit/>
          </a:bodyPr>
          <a:lstStyle/>
          <a:p>
            <a:r>
              <a:rPr lang="en-US" sz="7200" b="1" dirty="0">
                <a:solidFill>
                  <a:schemeClr val="bg1"/>
                </a:solidFill>
              </a:rPr>
              <a:t>Questions?</a:t>
            </a:r>
          </a:p>
        </p:txBody>
      </p:sp>
    </p:spTree>
    <p:extLst>
      <p:ext uri="{BB962C8B-B14F-4D97-AF65-F5344CB8AC3E}">
        <p14:creationId xmlns:p14="http://schemas.microsoft.com/office/powerpoint/2010/main" val="27851240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884165" y="2660795"/>
            <a:ext cx="10080245" cy="768205"/>
          </a:xfrm>
          <a:prstGeom prst="rect">
            <a:avLst/>
          </a:prstGeom>
        </p:spPr>
        <p:txBody>
          <a:bodyPr>
            <a:noAutofit/>
          </a:bodyPr>
          <a:lstStyle/>
          <a:p>
            <a:pPr marL="0" indent="0" algn="ctr">
              <a:lnSpc>
                <a:spcPts val="3600"/>
              </a:lnSpc>
              <a:buNone/>
            </a:pPr>
            <a:r>
              <a:rPr lang="en-US" sz="3200" b="1" dirty="0">
                <a:solidFill>
                  <a:srgbClr val="002060"/>
                </a:solidFill>
                <a:latin typeface="Arial Black" panose="020B0A04020102020204" pitchFamily="34" charset="0"/>
              </a:rPr>
              <a:t>MTM</a:t>
            </a:r>
          </a:p>
          <a:p>
            <a:pPr marL="0" indent="0" algn="ctr">
              <a:lnSpc>
                <a:spcPts val="3600"/>
              </a:lnSpc>
              <a:buNone/>
            </a:pPr>
            <a:endParaRPr lang="en-US" sz="3200" b="1" dirty="0">
              <a:solidFill>
                <a:srgbClr val="002060"/>
              </a:solidFill>
              <a:latin typeface="Arial Black" panose="020B0A04020102020204" pitchFamily="34" charset="0"/>
            </a:endParaRP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35</a:t>
            </a:fld>
            <a:endParaRPr lang="en-US" dirty="0"/>
          </a:p>
        </p:txBody>
      </p:sp>
    </p:spTree>
    <p:extLst>
      <p:ext uri="{BB962C8B-B14F-4D97-AF65-F5344CB8AC3E}">
        <p14:creationId xmlns:p14="http://schemas.microsoft.com/office/powerpoint/2010/main" val="1799191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05922" y="2196950"/>
            <a:ext cx="5580156" cy="258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v</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96482" y="2486749"/>
            <a:ext cx="1799039" cy="703261"/>
          </a:xfrm>
          <a:prstGeom prst="rect">
            <a:avLst/>
          </a:prstGeom>
          <a:noFill/>
          <a:ln>
            <a:noFill/>
          </a:ln>
        </p:spPr>
      </p:pic>
      <p:sp>
        <p:nvSpPr>
          <p:cNvPr id="9" name="TextBox 8"/>
          <p:cNvSpPr txBox="1"/>
          <p:nvPr/>
        </p:nvSpPr>
        <p:spPr>
          <a:xfrm>
            <a:off x="3305922" y="3359949"/>
            <a:ext cx="5580156" cy="1077218"/>
          </a:xfrm>
          <a:prstGeom prst="rect">
            <a:avLst/>
          </a:prstGeom>
          <a:noFill/>
        </p:spPr>
        <p:txBody>
          <a:bodyPr wrap="square" rtlCol="0">
            <a:spAutoFit/>
          </a:bodyPr>
          <a:lstStyle/>
          <a:p>
            <a:pPr algn="ctr"/>
            <a:r>
              <a:rPr lang="en-US" sz="3600" dirty="0">
                <a:solidFill>
                  <a:srgbClr val="333333"/>
                </a:solidFill>
                <a:latin typeface="Calibri"/>
              </a:rPr>
              <a:t>Phase 3 Logistics</a:t>
            </a:r>
          </a:p>
          <a:p>
            <a:pPr algn="ctr"/>
            <a:r>
              <a:rPr lang="en-US" sz="2600" dirty="0">
                <a:solidFill>
                  <a:srgbClr val="333333"/>
                </a:solidFill>
                <a:latin typeface="Calibri"/>
              </a:rPr>
              <a:t>October 28, 2019</a:t>
            </a:r>
          </a:p>
        </p:txBody>
      </p:sp>
    </p:spTree>
    <p:extLst>
      <p:ext uri="{BB962C8B-B14F-4D97-AF65-F5344CB8AC3E}">
        <p14:creationId xmlns:p14="http://schemas.microsoft.com/office/powerpoint/2010/main" val="2596607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	</a:t>
            </a:r>
          </a:p>
        </p:txBody>
      </p:sp>
      <p:sp>
        <p:nvSpPr>
          <p:cNvPr id="3" name="Content Placeholder 2"/>
          <p:cNvSpPr>
            <a:spLocks noGrp="1"/>
          </p:cNvSpPr>
          <p:nvPr>
            <p:ph idx="1"/>
          </p:nvPr>
        </p:nvSpPr>
        <p:spPr/>
        <p:txBody>
          <a:bodyPr/>
          <a:lstStyle/>
          <a:p>
            <a:r>
              <a:rPr lang="en-US" dirty="0"/>
              <a:t>Transportation broker since 1995</a:t>
            </a:r>
          </a:p>
          <a:p>
            <a:r>
              <a:rPr lang="en-US" dirty="0"/>
              <a:t>Servicing 32 states and over 8,000,000 members </a:t>
            </a:r>
          </a:p>
          <a:p>
            <a:r>
              <a:rPr lang="en-US" dirty="0"/>
              <a:t>Current broker for both Amerihealth &amp; PA Health and Wellness </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2764970" y="2977299"/>
            <a:ext cx="6005921" cy="349135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82122" y="540383"/>
            <a:ext cx="2942645" cy="1150307"/>
          </a:xfrm>
          <a:prstGeom prst="rect">
            <a:avLst/>
          </a:prstGeom>
          <a:noFill/>
          <a:ln>
            <a:noFill/>
          </a:ln>
        </p:spPr>
      </p:pic>
    </p:spTree>
    <p:extLst>
      <p:ext uri="{BB962C8B-B14F-4D97-AF65-F5344CB8AC3E}">
        <p14:creationId xmlns:p14="http://schemas.microsoft.com/office/powerpoint/2010/main" val="1323239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Continued Success</a:t>
            </a:r>
          </a:p>
        </p:txBody>
      </p:sp>
      <p:sp>
        <p:nvSpPr>
          <p:cNvPr id="3" name="Content Placeholder 2"/>
          <p:cNvSpPr>
            <a:spLocks noGrp="1"/>
          </p:cNvSpPr>
          <p:nvPr>
            <p:ph idx="1"/>
          </p:nvPr>
        </p:nvSpPr>
        <p:spPr>
          <a:xfrm>
            <a:off x="2152650" y="1825625"/>
            <a:ext cx="4928616" cy="4351338"/>
          </a:xfrm>
        </p:spPr>
        <p:txBody>
          <a:bodyPr>
            <a:normAutofit/>
          </a:bodyPr>
          <a:lstStyle/>
          <a:p>
            <a:r>
              <a:rPr lang="en-US" sz="2600" b="1" dirty="0"/>
              <a:t>99.84%</a:t>
            </a:r>
            <a:r>
              <a:rPr lang="en-US" sz="2600" dirty="0"/>
              <a:t> of trips requested are successful transports</a:t>
            </a:r>
          </a:p>
          <a:p>
            <a:pPr lvl="1"/>
            <a:r>
              <a:rPr lang="en-US" sz="2600" dirty="0"/>
              <a:t>Vendor No Show is 0.09% of total trip requests</a:t>
            </a:r>
          </a:p>
          <a:p>
            <a:pPr lvl="1"/>
            <a:r>
              <a:rPr lang="en-US" sz="2600" dirty="0"/>
              <a:t>Failure to schedule a vendor for a transportation request is 0.06% of total trip requests</a:t>
            </a:r>
          </a:p>
          <a:p>
            <a:pPr marL="457200" lvl="1" indent="0">
              <a:buNone/>
            </a:pPr>
            <a:endParaRPr lang="en-US" sz="2600" dirty="0"/>
          </a:p>
          <a:p>
            <a:r>
              <a:rPr lang="en-US" sz="2600" b="1" dirty="0"/>
              <a:t>99.98% </a:t>
            </a:r>
            <a:r>
              <a:rPr lang="en-US" sz="2600" dirty="0"/>
              <a:t>complaint free percentage for all Pennsylvania transports </a:t>
            </a:r>
          </a:p>
          <a:p>
            <a:pPr lvl="1"/>
            <a:endParaRPr lang="en-US" dirty="0"/>
          </a:p>
          <a:p>
            <a:pPr lvl="1"/>
            <a:endParaRPr lang="en-US" dirty="0"/>
          </a:p>
        </p:txBody>
      </p:sp>
      <p:pic>
        <p:nvPicPr>
          <p:cNvPr id="6154" name="Picture 10" descr="Related image"/>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296150" y="2189308"/>
            <a:ext cx="27432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9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Transportation Recruitment</a:t>
            </a:r>
          </a:p>
        </p:txBody>
      </p:sp>
      <p:sp>
        <p:nvSpPr>
          <p:cNvPr id="3" name="Content Placeholder 2"/>
          <p:cNvSpPr>
            <a:spLocks noGrp="1"/>
          </p:cNvSpPr>
          <p:nvPr>
            <p:ph idx="1"/>
          </p:nvPr>
        </p:nvSpPr>
        <p:spPr>
          <a:xfrm>
            <a:off x="2152650" y="2036618"/>
            <a:ext cx="7886700" cy="4140345"/>
          </a:xfrm>
        </p:spPr>
        <p:txBody>
          <a:bodyPr/>
          <a:lstStyle/>
          <a:p>
            <a:r>
              <a:rPr lang="en-US" sz="2800" dirty="0">
                <a:solidFill>
                  <a:srgbClr val="003B53"/>
                </a:solidFill>
              </a:rPr>
              <a:t>Total Population per county </a:t>
            </a:r>
          </a:p>
          <a:p>
            <a:pPr marL="0" indent="0">
              <a:buNone/>
            </a:pPr>
            <a:endParaRPr lang="en-US" dirty="0"/>
          </a:p>
        </p:txBody>
      </p:sp>
      <p:graphicFrame>
        <p:nvGraphicFramePr>
          <p:cNvPr id="4" name="Diagram 3"/>
          <p:cNvGraphicFramePr/>
          <p:nvPr>
            <p:extLst/>
          </p:nvPr>
        </p:nvGraphicFramePr>
        <p:xfrm>
          <a:off x="2812868" y="203661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46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46432"/>
            <a:ext cx="10088634"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ENTITIES INVOLVED</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lnSpcReduction="10000"/>
          </a:bodyPr>
          <a:lstStyle/>
          <a:p>
            <a:pPr marL="0" indent="0">
              <a:lnSpc>
                <a:spcPct val="120000"/>
              </a:lnSpc>
              <a:buNone/>
            </a:pPr>
            <a:endParaRPr lang="en-US" sz="1600" dirty="0">
              <a:latin typeface="+mj-lt"/>
            </a:endParaRPr>
          </a:p>
          <a:p>
            <a:pPr marL="0" indent="0">
              <a:lnSpc>
                <a:spcPct val="120000"/>
              </a:lnSpc>
              <a:buNone/>
            </a:pPr>
            <a:r>
              <a:rPr lang="en-US" sz="2000" dirty="0">
                <a:latin typeface="+mj-lt"/>
              </a:rPr>
              <a:t>There are several entities involved in ensuring CHC Participants receive non-emergency medical and non-medical transportation: </a:t>
            </a:r>
          </a:p>
          <a:p>
            <a:pPr>
              <a:lnSpc>
                <a:spcPct val="120000"/>
              </a:lnSpc>
            </a:pPr>
            <a:r>
              <a:rPr lang="en-US" sz="1600" b="1" dirty="0">
                <a:latin typeface="+mj-lt"/>
              </a:rPr>
              <a:t>Medicare</a:t>
            </a:r>
          </a:p>
          <a:p>
            <a:pPr marL="457200" lvl="1" indent="0">
              <a:lnSpc>
                <a:spcPct val="120000"/>
              </a:lnSpc>
              <a:buNone/>
            </a:pPr>
            <a:r>
              <a:rPr lang="en-US" sz="1600" dirty="0">
                <a:solidFill>
                  <a:prstClr val="black"/>
                </a:solidFill>
                <a:latin typeface="+mj-lt"/>
              </a:rPr>
              <a:t>Medicare provides certain transportation services to dually eligible individuals. CHC, MATP and County Assistance Offices (CAO) provide coverage and payment after Medicare.</a:t>
            </a:r>
          </a:p>
          <a:p>
            <a:pPr>
              <a:lnSpc>
                <a:spcPct val="120000"/>
              </a:lnSpc>
            </a:pPr>
            <a:r>
              <a:rPr lang="en-US" sz="1600" b="1" dirty="0">
                <a:latin typeface="+mj-lt"/>
              </a:rPr>
              <a:t>CHC-MCOs</a:t>
            </a:r>
          </a:p>
          <a:p>
            <a:pPr marL="457200" lvl="1" indent="0">
              <a:lnSpc>
                <a:spcPct val="100000"/>
              </a:lnSpc>
              <a:buNone/>
            </a:pPr>
            <a:r>
              <a:rPr lang="en-US" sz="1600" dirty="0">
                <a:latin typeface="+mj-lt"/>
              </a:rPr>
              <a:t>CHC-MCOs are responsible for non-emergency medical transportation by ambulance or stretcher for CHC Participants.</a:t>
            </a:r>
          </a:p>
          <a:p>
            <a:pPr>
              <a:lnSpc>
                <a:spcPct val="100000"/>
              </a:lnSpc>
            </a:pPr>
            <a:r>
              <a:rPr lang="en-US" sz="1600" b="1" dirty="0">
                <a:latin typeface="+mj-lt"/>
              </a:rPr>
              <a:t>MATP</a:t>
            </a:r>
          </a:p>
          <a:p>
            <a:pPr marL="457200" lvl="1" indent="0">
              <a:lnSpc>
                <a:spcPct val="100000"/>
              </a:lnSpc>
              <a:buNone/>
            </a:pPr>
            <a:r>
              <a:rPr lang="en-US" sz="1600" dirty="0">
                <a:latin typeface="+mj-lt"/>
              </a:rPr>
              <a:t>MATP has the same responsibilities under CHC as they do under other Medical Assistance programs.</a:t>
            </a:r>
          </a:p>
          <a:p>
            <a:pPr>
              <a:lnSpc>
                <a:spcPct val="100000"/>
              </a:lnSpc>
            </a:pPr>
            <a:r>
              <a:rPr lang="en-US" sz="1600" b="1" dirty="0">
                <a:latin typeface="+mj-lt"/>
              </a:rPr>
              <a:t>CAO</a:t>
            </a:r>
          </a:p>
          <a:p>
            <a:pPr marL="457200" lvl="1" indent="0">
              <a:lnSpc>
                <a:spcPct val="100000"/>
              </a:lnSpc>
              <a:buNone/>
            </a:pPr>
            <a:r>
              <a:rPr lang="en-US" sz="1600" dirty="0">
                <a:latin typeface="+mj-lt"/>
              </a:rPr>
              <a:t>The CAO is the payor of last resort. MATP or the CHC-MCO will make a referral to the CAO when appropriate.</a:t>
            </a:r>
          </a:p>
          <a:p>
            <a:pPr>
              <a:lnSpc>
                <a:spcPct val="100000"/>
              </a:lnSpc>
            </a:pPr>
            <a:r>
              <a:rPr lang="en-US" sz="1600" b="1" dirty="0">
                <a:latin typeface="+mj-lt"/>
              </a:rPr>
              <a:t>PennDOT</a:t>
            </a:r>
          </a:p>
          <a:p>
            <a:pPr marL="457200" lvl="1" indent="0">
              <a:lnSpc>
                <a:spcPct val="100000"/>
              </a:lnSpc>
              <a:buNone/>
            </a:pPr>
            <a:r>
              <a:rPr lang="en-US" sz="1600" dirty="0">
                <a:latin typeface="+mj-lt"/>
              </a:rPr>
              <a:t>The CHC-MCO must coordinate access to transportation through all available programs such as the Shared Ride Program prior to using MATP.</a:t>
            </a:r>
          </a:p>
          <a:p>
            <a:pPr marL="0" indent="0">
              <a:lnSpc>
                <a:spcPct val="100000"/>
              </a:lnSpc>
              <a:buNone/>
            </a:pPr>
            <a:endParaRPr lang="en-US" sz="1600" b="1" dirty="0">
              <a:latin typeface="+mj-lt"/>
            </a:endParaRPr>
          </a:p>
          <a:p>
            <a:pPr marL="0" indent="0">
              <a:lnSpc>
                <a:spcPct val="100000"/>
              </a:lnSpc>
              <a:buNone/>
            </a:pPr>
            <a:endParaRPr lang="en-US" sz="16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758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Fleet Build = Recruiting Goal</a:t>
            </a:r>
          </a:p>
        </p:txBody>
      </p:sp>
      <p:sp>
        <p:nvSpPr>
          <p:cNvPr id="3" name="Content Placeholder 2"/>
          <p:cNvSpPr>
            <a:spLocks noGrp="1"/>
          </p:cNvSpPr>
          <p:nvPr>
            <p:ph idx="1"/>
          </p:nvPr>
        </p:nvSpPr>
        <p:spPr>
          <a:xfrm>
            <a:off x="2152650" y="2047009"/>
            <a:ext cx="7886700" cy="4129954"/>
          </a:xfrm>
        </p:spPr>
        <p:txBody>
          <a:bodyPr/>
          <a:lstStyle/>
          <a:p>
            <a:pPr lvl="1"/>
            <a:r>
              <a:rPr lang="en-US" sz="2400" dirty="0"/>
              <a:t>Step 1, membership enrollment </a:t>
            </a:r>
          </a:p>
          <a:p>
            <a:pPr marL="342900" lvl="1" indent="0">
              <a:buNone/>
            </a:pPr>
            <a:r>
              <a:rPr lang="en-US" sz="2400" dirty="0"/>
              <a:t>   by mode mix</a:t>
            </a:r>
          </a:p>
          <a:p>
            <a:pPr marL="342900" lvl="1" indent="0">
              <a:buNone/>
            </a:pPr>
            <a:endParaRPr lang="en-US" dirty="0"/>
          </a:p>
          <a:p>
            <a:pPr marL="342900" lvl="1" indent="0">
              <a:buNone/>
            </a:pPr>
            <a:endParaRPr lang="en-US" sz="1000" dirty="0"/>
          </a:p>
          <a:p>
            <a:pPr marL="342900" lvl="1" indent="0">
              <a:buNone/>
            </a:pPr>
            <a:r>
              <a:rPr lang="en-US" sz="1400" b="1" dirty="0"/>
              <a:t>Example Data </a:t>
            </a:r>
          </a:p>
        </p:txBody>
      </p:sp>
      <p:pic>
        <p:nvPicPr>
          <p:cNvPr id="3074" name="Picture 2" descr="Image result for people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12630" y="1197303"/>
            <a:ext cx="1872773" cy="18727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419992" y="3554226"/>
            <a:ext cx="6746966" cy="2705865"/>
          </a:xfrm>
          <a:prstGeom prst="rect">
            <a:avLst/>
          </a:prstGeom>
        </p:spPr>
      </p:pic>
    </p:spTree>
    <p:extLst>
      <p:ext uri="{BB962C8B-B14F-4D97-AF65-F5344CB8AC3E}">
        <p14:creationId xmlns:p14="http://schemas.microsoft.com/office/powerpoint/2010/main" val="4221939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Utilization Rate</a:t>
            </a:r>
          </a:p>
        </p:txBody>
      </p:sp>
      <p:sp>
        <p:nvSpPr>
          <p:cNvPr id="3" name="Content Placeholder 2"/>
          <p:cNvSpPr>
            <a:spLocks noGrp="1"/>
          </p:cNvSpPr>
          <p:nvPr>
            <p:ph idx="1"/>
          </p:nvPr>
        </p:nvSpPr>
        <p:spPr>
          <a:xfrm>
            <a:off x="2152651" y="1546999"/>
            <a:ext cx="5668799" cy="4192299"/>
          </a:xfrm>
        </p:spPr>
        <p:txBody>
          <a:bodyPr/>
          <a:lstStyle/>
          <a:p>
            <a:pPr marL="0" indent="0">
              <a:buNone/>
            </a:pPr>
            <a:endParaRPr lang="en-US" sz="2000" dirty="0"/>
          </a:p>
          <a:p>
            <a:pPr marL="0" indent="0">
              <a:buNone/>
            </a:pPr>
            <a:r>
              <a:rPr lang="en-US" sz="2400" dirty="0"/>
              <a:t>Utilization rate is factored into membership mode mix </a:t>
            </a:r>
          </a:p>
          <a:p>
            <a:pPr lvl="1"/>
            <a:r>
              <a:rPr lang="en-US" sz="1700" dirty="0"/>
              <a:t>57% in example below</a:t>
            </a:r>
            <a:endParaRPr lang="en-US" sz="2000" dirty="0"/>
          </a:p>
          <a:p>
            <a:pPr marL="0" indent="0">
              <a:buNone/>
            </a:pPr>
            <a:r>
              <a:rPr lang="en-US" sz="1400" b="1" dirty="0"/>
              <a:t>Example Data </a:t>
            </a:r>
          </a:p>
        </p:txBody>
      </p:sp>
      <p:pic>
        <p:nvPicPr>
          <p:cNvPr id="5124" name="Picture 4" descr="Image result for repeat icon"/>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90115" y="960584"/>
            <a:ext cx="1487532" cy="14602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246021" y="3187075"/>
            <a:ext cx="7065373" cy="2744353"/>
          </a:xfrm>
          <a:prstGeom prst="rect">
            <a:avLst/>
          </a:prstGeom>
        </p:spPr>
      </p:pic>
    </p:spTree>
    <p:extLst>
      <p:ext uri="{BB962C8B-B14F-4D97-AF65-F5344CB8AC3E}">
        <p14:creationId xmlns:p14="http://schemas.microsoft.com/office/powerpoint/2010/main" val="937951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Capacity per day</a:t>
            </a:r>
          </a:p>
        </p:txBody>
      </p:sp>
      <p:sp>
        <p:nvSpPr>
          <p:cNvPr id="3" name="Content Placeholder 2"/>
          <p:cNvSpPr>
            <a:spLocks noGrp="1"/>
          </p:cNvSpPr>
          <p:nvPr>
            <p:ph idx="1"/>
          </p:nvPr>
        </p:nvSpPr>
        <p:spPr>
          <a:xfrm>
            <a:off x="1972375" y="1958679"/>
            <a:ext cx="6853762" cy="4447309"/>
          </a:xfrm>
        </p:spPr>
        <p:txBody>
          <a:bodyPr>
            <a:normAutofit/>
          </a:bodyPr>
          <a:lstStyle/>
          <a:p>
            <a:r>
              <a:rPr lang="en-US" sz="2800" dirty="0"/>
              <a:t>County classification</a:t>
            </a:r>
            <a:r>
              <a:rPr lang="en-US" sz="2400" dirty="0"/>
              <a:t> capacity</a:t>
            </a:r>
            <a:endParaRPr lang="en-US" sz="2800" dirty="0"/>
          </a:p>
          <a:p>
            <a:pPr lvl="1"/>
            <a:r>
              <a:rPr lang="en-US" sz="2000" dirty="0"/>
              <a:t>Cab 5 legs per day</a:t>
            </a:r>
          </a:p>
          <a:p>
            <a:pPr lvl="1"/>
            <a:r>
              <a:rPr lang="en-US" sz="2000" dirty="0"/>
              <a:t>Paralift 3 legs per day</a:t>
            </a:r>
          </a:p>
          <a:p>
            <a:pPr lvl="1"/>
            <a:r>
              <a:rPr lang="en-US" sz="2000" dirty="0"/>
              <a:t>Ambulance 2 legs</a:t>
            </a:r>
          </a:p>
          <a:p>
            <a:pPr marL="342900" lvl="1" indent="0">
              <a:buNone/>
            </a:pPr>
            <a:endParaRPr lang="en-US" sz="800" b="1" dirty="0"/>
          </a:p>
          <a:p>
            <a:pPr marL="342900" lvl="1" indent="0">
              <a:buNone/>
            </a:pPr>
            <a:r>
              <a:rPr lang="en-US" sz="1400" b="1" dirty="0"/>
              <a:t>Example Data </a:t>
            </a:r>
          </a:p>
          <a:p>
            <a:pPr marL="0" indent="0">
              <a:buNone/>
            </a:pPr>
            <a:endParaRPr lang="en-US" dirty="0"/>
          </a:p>
        </p:txBody>
      </p:sp>
      <p:pic>
        <p:nvPicPr>
          <p:cNvPr id="5" name="Picture 4"/>
          <p:cNvPicPr>
            <a:picLocks noChangeAspect="1"/>
          </p:cNvPicPr>
          <p:nvPr/>
        </p:nvPicPr>
        <p:blipFill>
          <a:blip r:embed="rId2"/>
          <a:stretch>
            <a:fillRect/>
          </a:stretch>
        </p:blipFill>
        <p:spPr>
          <a:xfrm>
            <a:off x="2152651" y="3823109"/>
            <a:ext cx="6924021" cy="2456267"/>
          </a:xfrm>
          <a:prstGeom prst="rect">
            <a:avLst/>
          </a:prstGeom>
        </p:spPr>
      </p:pic>
      <p:pic>
        <p:nvPicPr>
          <p:cNvPr id="6" name="Picture 4" descr="Image result for van icon"/>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20727" b="25273"/>
          <a:stretch/>
        </p:blipFill>
        <p:spPr bwMode="auto">
          <a:xfrm>
            <a:off x="7778505" y="730136"/>
            <a:ext cx="2275080" cy="122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608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2650" y="117273"/>
            <a:ext cx="7886700" cy="980348"/>
          </a:xfrm>
        </p:spPr>
        <p:txBody>
          <a:bodyPr/>
          <a:lstStyle/>
          <a:p>
            <a:r>
              <a:rPr lang="en-US" sz="3600" dirty="0"/>
              <a:t>Transportation Recruitment</a:t>
            </a:r>
            <a:endParaRPr lang="en-US" dirty="0"/>
          </a:p>
        </p:txBody>
      </p:sp>
      <p:graphicFrame>
        <p:nvGraphicFramePr>
          <p:cNvPr id="7" name="Table 6"/>
          <p:cNvGraphicFramePr>
            <a:graphicFrameLocks noGrp="1"/>
          </p:cNvGraphicFramePr>
          <p:nvPr>
            <p:extLst/>
          </p:nvPr>
        </p:nvGraphicFramePr>
        <p:xfrm>
          <a:off x="2152651" y="1097619"/>
          <a:ext cx="7886699" cy="4806797"/>
        </p:xfrm>
        <a:graphic>
          <a:graphicData uri="http://schemas.openxmlformats.org/drawingml/2006/table">
            <a:tbl>
              <a:tblPr/>
              <a:tblGrid>
                <a:gridCol w="2626329">
                  <a:extLst>
                    <a:ext uri="{9D8B030D-6E8A-4147-A177-3AD203B41FA5}">
                      <a16:colId xmlns:a16="http://schemas.microsoft.com/office/drawing/2014/main" val="255211751"/>
                    </a:ext>
                  </a:extLst>
                </a:gridCol>
                <a:gridCol w="2067124">
                  <a:extLst>
                    <a:ext uri="{9D8B030D-6E8A-4147-A177-3AD203B41FA5}">
                      <a16:colId xmlns:a16="http://schemas.microsoft.com/office/drawing/2014/main" val="1346707113"/>
                    </a:ext>
                  </a:extLst>
                </a:gridCol>
                <a:gridCol w="833021">
                  <a:extLst>
                    <a:ext uri="{9D8B030D-6E8A-4147-A177-3AD203B41FA5}">
                      <a16:colId xmlns:a16="http://schemas.microsoft.com/office/drawing/2014/main" val="3791698629"/>
                    </a:ext>
                  </a:extLst>
                </a:gridCol>
                <a:gridCol w="543842">
                  <a:extLst>
                    <a:ext uri="{9D8B030D-6E8A-4147-A177-3AD203B41FA5}">
                      <a16:colId xmlns:a16="http://schemas.microsoft.com/office/drawing/2014/main" val="578946545"/>
                    </a:ext>
                  </a:extLst>
                </a:gridCol>
                <a:gridCol w="258325">
                  <a:extLst>
                    <a:ext uri="{9D8B030D-6E8A-4147-A177-3AD203B41FA5}">
                      <a16:colId xmlns:a16="http://schemas.microsoft.com/office/drawing/2014/main" val="2534617118"/>
                    </a:ext>
                  </a:extLst>
                </a:gridCol>
                <a:gridCol w="1558058">
                  <a:extLst>
                    <a:ext uri="{9D8B030D-6E8A-4147-A177-3AD203B41FA5}">
                      <a16:colId xmlns:a16="http://schemas.microsoft.com/office/drawing/2014/main" val="3205634486"/>
                    </a:ext>
                  </a:extLst>
                </a:gridCol>
              </a:tblGrid>
              <a:tr h="481071">
                <a:tc gridSpan="6">
                  <a:txBody>
                    <a:bodyPr/>
                    <a:lstStyle/>
                    <a:p>
                      <a:pPr algn="ctr" rtl="0" fontAlgn="ctr"/>
                      <a:r>
                        <a:rPr lang="en-US" sz="1800" b="1" i="0" u="none" strike="noStrike" dirty="0">
                          <a:solidFill>
                            <a:srgbClr val="333333"/>
                          </a:solidFill>
                          <a:effectLst/>
                          <a:latin typeface="Calibri" panose="020F0502020204030204" pitchFamily="34" charset="0"/>
                        </a:rPr>
                        <a:t>Pennsylvania Community Health Choices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3899814"/>
                  </a:ext>
                </a:extLst>
              </a:tr>
              <a:tr h="262517">
                <a:tc gridSpan="2">
                  <a:txBody>
                    <a:bodyPr/>
                    <a:lstStyle/>
                    <a:p>
                      <a:pPr algn="ctr" rtl="0" fontAlgn="ctr"/>
                      <a:endParaRPr lang="en-US" sz="1000" b="1" i="0" u="none" strike="noStrike" dirty="0">
                        <a:solidFill>
                          <a:srgbClr val="333333"/>
                        </a:solidFill>
                        <a:effectLst/>
                        <a:latin typeface="Calibri" panose="020F0502020204030204" pitchFamily="34" charset="0"/>
                      </a:endParaRP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gridSpan="4">
                  <a:txBody>
                    <a:bodyPr/>
                    <a:lstStyle/>
                    <a:p>
                      <a:pPr algn="ctr" rtl="0" fontAlgn="ctr"/>
                      <a:endParaRPr lang="en-US" sz="1000" b="1" i="0" u="none" strike="noStrike" dirty="0">
                        <a:solidFill>
                          <a:srgbClr val="333333"/>
                        </a:solidFill>
                        <a:effectLst/>
                        <a:latin typeface="Calibri" panose="020F0502020204030204" pitchFamily="34" charset="0"/>
                      </a:endParaRP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9933343"/>
                  </a:ext>
                </a:extLst>
              </a:tr>
              <a:tr h="262517">
                <a:tc gridSpan="2">
                  <a:txBody>
                    <a:bodyPr/>
                    <a:lstStyle/>
                    <a:p>
                      <a:pPr algn="ctr" rtl="0" fontAlgn="ctr"/>
                      <a:r>
                        <a:rPr lang="en-US" sz="1000" b="1" i="0" u="none" strike="noStrike" dirty="0">
                          <a:solidFill>
                            <a:srgbClr val="333333"/>
                          </a:solidFill>
                          <a:effectLst/>
                          <a:latin typeface="Calibri" panose="020F0502020204030204" pitchFamily="34" charset="0"/>
                        </a:rPr>
                        <a:t>Mode</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gridSpan="4">
                  <a:txBody>
                    <a:bodyPr/>
                    <a:lstStyle/>
                    <a:p>
                      <a:pPr algn="ctr" rtl="0" fontAlgn="ctr"/>
                      <a:r>
                        <a:rPr lang="en-US" sz="1000" b="1" i="0" u="none" strike="noStrike" dirty="0">
                          <a:solidFill>
                            <a:srgbClr val="333333"/>
                          </a:solidFill>
                          <a:effectLst/>
                          <a:latin typeface="Calibri" panose="020F0502020204030204" pitchFamily="34" charset="0"/>
                        </a:rPr>
                        <a:t>Cab, Para lift, Stretcher/Ambulance</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745557"/>
                  </a:ext>
                </a:extLst>
              </a:tr>
              <a:tr h="262517">
                <a:tc gridSpan="2">
                  <a:txBody>
                    <a:bodyPr/>
                    <a:lstStyle/>
                    <a:p>
                      <a:pPr algn="ctr" rtl="0" fontAlgn="b"/>
                      <a:r>
                        <a:rPr lang="en-US" sz="1000" b="1" i="0" u="none" strike="noStrike">
                          <a:solidFill>
                            <a:srgbClr val="333333"/>
                          </a:solidFill>
                          <a:effectLst/>
                          <a:latin typeface="Calibri" panose="020F0502020204030204" pitchFamily="34" charset="0"/>
                        </a:rPr>
                        <a:t> </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b"/>
                      <a:r>
                        <a:rPr lang="en-US" sz="1000" b="1" i="0" u="none" strike="noStrike" dirty="0">
                          <a:solidFill>
                            <a:srgbClr val="333333"/>
                          </a:solidFill>
                          <a:effectLst/>
                          <a:latin typeface="Calibri" panose="020F0502020204030204" pitchFamily="34" charset="0"/>
                        </a:rPr>
                        <a:t> </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2">
                  <a:txBody>
                    <a:bodyPr/>
                    <a:lstStyle/>
                    <a:p>
                      <a:pPr algn="ctr" rtl="0" fontAlgn="b"/>
                      <a:r>
                        <a:rPr lang="en-US" sz="1000" b="1" i="0" u="none" strike="noStrike">
                          <a:solidFill>
                            <a:srgbClr val="333333"/>
                          </a:solidFill>
                          <a:effectLst/>
                          <a:latin typeface="Calibri" panose="020F0502020204030204" pitchFamily="34" charset="0"/>
                        </a:rPr>
                        <a:t> </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b"/>
                      <a:r>
                        <a:rPr lang="en-US" sz="1000" b="1" i="0" u="none" strike="noStrike">
                          <a:solidFill>
                            <a:srgbClr val="333333"/>
                          </a:solidFill>
                          <a:effectLst/>
                          <a:latin typeface="Calibri" panose="020F0502020204030204" pitchFamily="34" charset="0"/>
                        </a:rPr>
                        <a:t> </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extLst>
                  <a:ext uri="{0D108BD9-81ED-4DB2-BD59-A6C34878D82A}">
                    <a16:rowId xmlns:a16="http://schemas.microsoft.com/office/drawing/2014/main" val="3820799306"/>
                  </a:ext>
                </a:extLst>
              </a:tr>
              <a:tr h="262517">
                <a:tc gridSpan="2">
                  <a:txBody>
                    <a:bodyPr/>
                    <a:lstStyle/>
                    <a:p>
                      <a:pPr algn="ctr" rtl="0" fontAlgn="ctr"/>
                      <a:r>
                        <a:rPr lang="en-US" sz="1000" b="1" i="0" u="none" strike="noStrike">
                          <a:solidFill>
                            <a:srgbClr val="333333"/>
                          </a:solidFill>
                          <a:effectLst/>
                          <a:latin typeface="Calibri" panose="020F0502020204030204" pitchFamily="34" charset="0"/>
                        </a:rPr>
                        <a:t>Legs Projected Daily</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Ambulatory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2">
                  <a:txBody>
                    <a:bodyPr/>
                    <a:lstStyle/>
                    <a:p>
                      <a:pPr algn="ctr" rtl="0" fontAlgn="ctr"/>
                      <a:r>
                        <a:rPr lang="en-US" sz="1000" b="1" i="0" u="none" strike="noStrike">
                          <a:solidFill>
                            <a:srgbClr val="333333"/>
                          </a:solidFill>
                          <a:effectLst/>
                          <a:latin typeface="Calibri" panose="020F0502020204030204" pitchFamily="34" charset="0"/>
                        </a:rPr>
                        <a:t>Wheelchair</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a:solidFill>
                            <a:srgbClr val="333333"/>
                          </a:solidFill>
                          <a:effectLst/>
                          <a:latin typeface="Calibri" panose="020F0502020204030204" pitchFamily="34" charset="0"/>
                        </a:rPr>
                        <a:t>Ambulance / Stretcher</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extLst>
                  <a:ext uri="{0D108BD9-81ED-4DB2-BD59-A6C34878D82A}">
                    <a16:rowId xmlns:a16="http://schemas.microsoft.com/office/drawing/2014/main" val="2751154230"/>
                  </a:ext>
                </a:extLst>
              </a:tr>
              <a:tr h="262517">
                <a:tc gridSpan="2">
                  <a:txBody>
                    <a:bodyPr/>
                    <a:lstStyle/>
                    <a:p>
                      <a:pPr algn="ctr" rtl="0" fontAlgn="ctr"/>
                      <a:r>
                        <a:rPr lang="en-US" sz="1000" b="1" i="0" u="none" strike="noStrike">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354</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2">
                  <a:txBody>
                    <a:bodyPr/>
                    <a:lstStyle/>
                    <a:p>
                      <a:pPr algn="ctr" rtl="0" fontAlgn="ctr"/>
                      <a:r>
                        <a:rPr lang="en-US" sz="1000" b="1" i="0" u="none" strike="noStrike" dirty="0">
                          <a:solidFill>
                            <a:srgbClr val="333333"/>
                          </a:solidFill>
                          <a:effectLst/>
                          <a:latin typeface="Calibri" panose="020F0502020204030204" pitchFamily="34" charset="0"/>
                        </a:rPr>
                        <a:t>193</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97</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extLst>
                  <a:ext uri="{0D108BD9-81ED-4DB2-BD59-A6C34878D82A}">
                    <a16:rowId xmlns:a16="http://schemas.microsoft.com/office/drawing/2014/main" val="30582038"/>
                  </a:ext>
                </a:extLst>
              </a:tr>
              <a:tr h="262517">
                <a:tc gridSpan="2">
                  <a:txBody>
                    <a:bodyPr/>
                    <a:lstStyle/>
                    <a:p>
                      <a:pPr algn="ctr" rtl="0" fontAlgn="ctr"/>
                      <a:r>
                        <a:rPr lang="en-US" sz="1000" b="1" i="0" u="none" strike="noStrike">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2">
                  <a:txBody>
                    <a:bodyPr/>
                    <a:lstStyle/>
                    <a:p>
                      <a:pPr algn="ctr" rtl="0" fontAlgn="ctr"/>
                      <a:r>
                        <a:rPr lang="en-US" sz="1000" b="1" i="0" u="none" strike="noStrike">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extLst>
                  <a:ext uri="{0D108BD9-81ED-4DB2-BD59-A6C34878D82A}">
                    <a16:rowId xmlns:a16="http://schemas.microsoft.com/office/drawing/2014/main" val="2327412983"/>
                  </a:ext>
                </a:extLst>
              </a:tr>
              <a:tr h="400024">
                <a:tc gridSpan="2">
                  <a:txBody>
                    <a:bodyPr/>
                    <a:lstStyle/>
                    <a:p>
                      <a:pPr algn="ctr" rtl="0" fontAlgn="ctr"/>
                      <a:r>
                        <a:rPr lang="en-US" sz="1000" b="1" i="0" u="none" strike="noStrike" dirty="0">
                          <a:solidFill>
                            <a:srgbClr val="333333"/>
                          </a:solidFill>
                          <a:effectLst/>
                          <a:latin typeface="Calibri" panose="020F0502020204030204" pitchFamily="34" charset="0"/>
                        </a:rPr>
                        <a:t>Vehicles Required:</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Ambulatory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2">
                  <a:txBody>
                    <a:bodyPr/>
                    <a:lstStyle/>
                    <a:p>
                      <a:pPr algn="ctr" rtl="0" fontAlgn="ctr"/>
                      <a:r>
                        <a:rPr lang="en-US" sz="1000" b="1" i="0" u="none" strike="noStrike">
                          <a:solidFill>
                            <a:srgbClr val="333333"/>
                          </a:solidFill>
                          <a:effectLst/>
                          <a:latin typeface="Calibri" panose="020F0502020204030204" pitchFamily="34" charset="0"/>
                        </a:rPr>
                        <a:t>Wheelchair</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Ambulance / Stretcher</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extLst>
                  <a:ext uri="{0D108BD9-81ED-4DB2-BD59-A6C34878D82A}">
                    <a16:rowId xmlns:a16="http://schemas.microsoft.com/office/drawing/2014/main" val="2004585232"/>
                  </a:ext>
                </a:extLst>
              </a:tr>
              <a:tr h="262517">
                <a:tc gridSpan="2">
                  <a:txBody>
                    <a:bodyPr/>
                    <a:lstStyle/>
                    <a:p>
                      <a:pPr algn="ctr" rtl="0" fontAlgn="ctr"/>
                      <a:r>
                        <a:rPr lang="en-US" sz="1000" b="1" i="0" u="none" strike="noStrike">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85</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gridSpan="2">
                  <a:txBody>
                    <a:bodyPr/>
                    <a:lstStyle/>
                    <a:p>
                      <a:pPr algn="ctr" rtl="0" fontAlgn="ctr"/>
                      <a:r>
                        <a:rPr lang="en-US" sz="1000" b="1" i="0" u="none" strike="noStrike" dirty="0">
                          <a:solidFill>
                            <a:srgbClr val="333333"/>
                          </a:solidFill>
                          <a:effectLst/>
                          <a:latin typeface="Calibri" panose="020F0502020204030204" pitchFamily="34" charset="0"/>
                        </a:rPr>
                        <a:t>77</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59</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81540712"/>
                  </a:ext>
                </a:extLst>
              </a:tr>
              <a:tr h="262517">
                <a:tc>
                  <a:txBody>
                    <a:bodyPr/>
                    <a:lstStyle/>
                    <a:p>
                      <a:pPr algn="ctr" rtl="0" fontAlgn="ctr"/>
                      <a:r>
                        <a:rPr lang="en-US" sz="1000" b="1" i="0" u="none" strike="noStrike">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a:txBody>
                    <a:bodyPr/>
                    <a:lstStyle/>
                    <a:p>
                      <a:pPr algn="ctr" rtl="0" fontAlgn="ctr"/>
                      <a:r>
                        <a:rPr lang="en-US" sz="1000" b="1" i="0" u="none" strike="noStrike">
                          <a:solidFill>
                            <a:srgbClr val="333333"/>
                          </a:solidFill>
                          <a:effectLst/>
                          <a:latin typeface="Calibri" panose="020F0502020204030204" pitchFamily="34" charset="0"/>
                        </a:rPr>
                        <a:t> </a:t>
                      </a:r>
                    </a:p>
                  </a:txBody>
                  <a:tcPr marL="9525" marR="9525" marT="9525" marB="0"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a:txBody>
                    <a:bodyPr/>
                    <a:lstStyle/>
                    <a:p>
                      <a:pPr algn="ctr" rtl="0" fontAlgn="ctr"/>
                      <a:r>
                        <a:rPr lang="en-US" sz="1000" b="1" i="0" u="none" strike="noStrike" dirty="0">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2">
                  <a:txBody>
                    <a:bodyPr/>
                    <a:lstStyle/>
                    <a:p>
                      <a:pPr algn="ctr" rtl="0" fontAlgn="ctr"/>
                      <a:r>
                        <a:rPr lang="en-US" sz="1000" b="1" i="0" u="none" strike="noStrike" dirty="0">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extLst>
                  <a:ext uri="{0D108BD9-81ED-4DB2-BD59-A6C34878D82A}">
                    <a16:rowId xmlns:a16="http://schemas.microsoft.com/office/drawing/2014/main" val="4179811544"/>
                  </a:ext>
                </a:extLst>
              </a:tr>
              <a:tr h="262517">
                <a:tc gridSpan="2">
                  <a:txBody>
                    <a:bodyPr/>
                    <a:lstStyle/>
                    <a:p>
                      <a:pPr algn="ctr" rtl="0" fontAlgn="ctr"/>
                      <a:r>
                        <a:rPr lang="en-US" sz="1000" b="1" i="0" u="none" strike="noStrike" dirty="0">
                          <a:solidFill>
                            <a:srgbClr val="333333"/>
                          </a:solidFill>
                          <a:effectLst/>
                          <a:latin typeface="Calibri" panose="020F0502020204030204" pitchFamily="34" charset="0"/>
                        </a:rPr>
                        <a:t>Vehicles Contracted: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Ambulatory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2">
                  <a:txBody>
                    <a:bodyPr/>
                    <a:lstStyle/>
                    <a:p>
                      <a:pPr algn="ctr" rtl="0" fontAlgn="ctr"/>
                      <a:r>
                        <a:rPr lang="en-US" sz="1000" b="1" i="0" u="none" strike="noStrike">
                          <a:solidFill>
                            <a:srgbClr val="333333"/>
                          </a:solidFill>
                          <a:effectLst/>
                          <a:latin typeface="Calibri" panose="020F0502020204030204" pitchFamily="34" charset="0"/>
                        </a:rPr>
                        <a:t>Wheelchair</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Ambulance / Stretcher</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extLst>
                  <a:ext uri="{0D108BD9-81ED-4DB2-BD59-A6C34878D82A}">
                    <a16:rowId xmlns:a16="http://schemas.microsoft.com/office/drawing/2014/main" val="1258428964"/>
                  </a:ext>
                </a:extLst>
              </a:tr>
              <a:tr h="262517">
                <a:tc gridSpan="2">
                  <a:txBody>
                    <a:bodyPr/>
                    <a:lstStyle/>
                    <a:p>
                      <a:pPr algn="ctr" rtl="0" fontAlgn="ctr"/>
                      <a:r>
                        <a:rPr lang="en-US" sz="1000" b="1" i="0" u="none" strike="noStrike">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170</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92D050"/>
                    </a:solidFill>
                  </a:tcPr>
                </a:tc>
                <a:tc gridSpan="2">
                  <a:txBody>
                    <a:bodyPr/>
                    <a:lstStyle/>
                    <a:p>
                      <a:pPr algn="ctr" rtl="0" fontAlgn="ctr"/>
                      <a:r>
                        <a:rPr lang="en-US" sz="1000" b="1" i="0" u="none" strike="noStrike" dirty="0">
                          <a:solidFill>
                            <a:srgbClr val="333333"/>
                          </a:solidFill>
                          <a:effectLst/>
                          <a:latin typeface="Calibri" panose="020F0502020204030204" pitchFamily="34" charset="0"/>
                        </a:rPr>
                        <a:t>72</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rtl="0" fontAlgn="ctr"/>
                      <a:r>
                        <a:rPr lang="en-US" sz="1000" b="1" i="0" u="none" strike="noStrike" dirty="0">
                          <a:solidFill>
                            <a:srgbClr val="333333"/>
                          </a:solidFill>
                          <a:effectLst/>
                          <a:latin typeface="Calibri" panose="020F0502020204030204" pitchFamily="34" charset="0"/>
                        </a:rPr>
                        <a:t>17</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00"/>
                    </a:solidFill>
                  </a:tcPr>
                </a:tc>
                <a:extLst>
                  <a:ext uri="{0D108BD9-81ED-4DB2-BD59-A6C34878D82A}">
                    <a16:rowId xmlns:a16="http://schemas.microsoft.com/office/drawing/2014/main" val="433489585"/>
                  </a:ext>
                </a:extLst>
              </a:tr>
              <a:tr h="362522">
                <a:tc gridSpan="6">
                  <a:txBody>
                    <a:bodyPr/>
                    <a:lstStyle/>
                    <a:p>
                      <a:pPr algn="ctr" rtl="0" fontAlgn="ctr"/>
                      <a:r>
                        <a:rPr lang="en-US" sz="1600" b="1" i="0" u="none" strike="noStrike" dirty="0">
                          <a:solidFill>
                            <a:srgbClr val="333333"/>
                          </a:solidFill>
                          <a:effectLst/>
                          <a:latin typeface="Calibri" panose="020F0502020204030204" pitchFamily="34" charset="0"/>
                        </a:rPr>
                        <a:t>Transportation Provider Recruitment Pool</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9827556"/>
                  </a:ext>
                </a:extLst>
              </a:tr>
              <a:tr h="262517">
                <a:tc>
                  <a:txBody>
                    <a:bodyPr/>
                    <a:lstStyle/>
                    <a:p>
                      <a:pPr algn="ctr" rtl="0" fontAlgn="ctr"/>
                      <a:r>
                        <a:rPr lang="en-US" sz="1000" b="1" i="0" u="none" strike="noStrike" dirty="0">
                          <a:solidFill>
                            <a:srgbClr val="333333"/>
                          </a:solidFill>
                          <a:effectLst/>
                          <a:latin typeface="Calibri" panose="020F0502020204030204" pitchFamily="34" charset="0"/>
                        </a:rPr>
                        <a:t> </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a:txBody>
                    <a:bodyPr/>
                    <a:lstStyle/>
                    <a:p>
                      <a:pPr algn="ctr" rtl="0" fontAlgn="ctr"/>
                      <a:r>
                        <a:rPr lang="en-US" sz="1000" b="1" i="0" u="none" strike="noStrike" dirty="0">
                          <a:solidFill>
                            <a:srgbClr val="333333"/>
                          </a:solidFill>
                          <a:effectLst/>
                          <a:latin typeface="Calibri" panose="020F0502020204030204" pitchFamily="34" charset="0"/>
                        </a:rPr>
                        <a:t>Ambulatory Car Count</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2">
                  <a:txBody>
                    <a:bodyPr/>
                    <a:lstStyle/>
                    <a:p>
                      <a:pPr algn="ctr" rtl="0" fontAlgn="ctr"/>
                      <a:r>
                        <a:rPr lang="en-US" sz="1000" b="1" i="0" u="none" strike="noStrike" dirty="0">
                          <a:solidFill>
                            <a:srgbClr val="333333"/>
                          </a:solidFill>
                          <a:effectLst/>
                          <a:latin typeface="Calibri" panose="020F0502020204030204" pitchFamily="34" charset="0"/>
                        </a:rPr>
                        <a:t>Wheelchair Count</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pPr algn="ctr" rtl="0" fontAlgn="ctr"/>
                      <a:endParaRPr lang="en-US" sz="1000" b="1" i="0" u="none" strike="noStrike">
                        <a:solidFill>
                          <a:srgbClr val="333333"/>
                        </a:solidFill>
                        <a:effectLst/>
                        <a:latin typeface="Calibri" panose="020F0502020204030204" pitchFamily="34" charset="0"/>
                      </a:endParaRP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2">
                  <a:txBody>
                    <a:bodyPr/>
                    <a:lstStyle/>
                    <a:p>
                      <a:pPr algn="ctr" rtl="0" fontAlgn="ctr"/>
                      <a:r>
                        <a:rPr lang="en-US" sz="1000" b="1" i="0" u="none" strike="noStrike" dirty="0">
                          <a:solidFill>
                            <a:srgbClr val="333333"/>
                          </a:solidFill>
                          <a:effectLst/>
                          <a:latin typeface="Calibri" panose="020F0502020204030204" pitchFamily="34" charset="0"/>
                        </a:rPr>
                        <a:t>Ambulance / Stretcher Count</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pPr algn="ctr" rtl="0" fontAlgn="ctr"/>
                      <a:endParaRPr lang="en-US" sz="1000" b="1" i="0" u="none" strike="noStrike" dirty="0">
                        <a:solidFill>
                          <a:srgbClr val="333333"/>
                        </a:solidFill>
                        <a:effectLst/>
                        <a:latin typeface="Calibri" panose="020F0502020204030204" pitchFamily="34" charset="0"/>
                      </a:endParaRP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extLst>
                  <a:ext uri="{0D108BD9-81ED-4DB2-BD59-A6C34878D82A}">
                    <a16:rowId xmlns:a16="http://schemas.microsoft.com/office/drawing/2014/main" val="3324615133"/>
                  </a:ext>
                </a:extLst>
              </a:tr>
              <a:tr h="412976">
                <a:tc>
                  <a:txBody>
                    <a:bodyPr/>
                    <a:lstStyle/>
                    <a:p>
                      <a:pPr algn="ctr" rtl="0" fontAlgn="ctr"/>
                      <a:r>
                        <a:rPr lang="en-US" sz="1000" b="1" i="0" u="none" strike="noStrike" dirty="0">
                          <a:solidFill>
                            <a:srgbClr val="333333"/>
                          </a:solidFill>
                          <a:effectLst/>
                          <a:latin typeface="Calibri" panose="020F0502020204030204" pitchFamily="34" charset="0"/>
                        </a:rPr>
                        <a:t>147 Transportation</a:t>
                      </a:r>
                      <a:r>
                        <a:rPr lang="en-US" sz="1000" b="1" i="0" u="none" strike="noStrike" baseline="0" dirty="0">
                          <a:solidFill>
                            <a:srgbClr val="333333"/>
                          </a:solidFill>
                          <a:effectLst/>
                          <a:latin typeface="Calibri" panose="020F0502020204030204" pitchFamily="34" charset="0"/>
                        </a:rPr>
                        <a:t> Providers</a:t>
                      </a:r>
                      <a:endParaRPr lang="en-US" sz="1000" b="1" i="0" u="none" strike="noStrike" dirty="0">
                        <a:solidFill>
                          <a:srgbClr val="333333"/>
                        </a:solidFill>
                        <a:effectLst/>
                        <a:latin typeface="Calibri" panose="020F0502020204030204" pitchFamily="34" charset="0"/>
                      </a:endParaRP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a:txBody>
                    <a:bodyPr/>
                    <a:lstStyle/>
                    <a:p>
                      <a:pPr algn="ctr" rtl="0" fontAlgn="ctr"/>
                      <a:r>
                        <a:rPr lang="en-US" sz="1000" b="1" i="0" u="none" strike="noStrike" dirty="0">
                          <a:solidFill>
                            <a:srgbClr val="333333"/>
                          </a:solidFill>
                          <a:effectLst/>
                          <a:latin typeface="Calibri" panose="020F0502020204030204" pitchFamily="34" charset="0"/>
                        </a:rPr>
                        <a:t>310</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2822D"/>
                    </a:solidFill>
                  </a:tcPr>
                </a:tc>
                <a:tc gridSpan="2">
                  <a:txBody>
                    <a:bodyPr/>
                    <a:lstStyle/>
                    <a:p>
                      <a:pPr algn="ctr" rtl="0" fontAlgn="ctr"/>
                      <a:r>
                        <a:rPr lang="en-US" sz="1000" b="1" i="0" u="none" strike="noStrike" dirty="0">
                          <a:solidFill>
                            <a:srgbClr val="333333"/>
                          </a:solidFill>
                          <a:effectLst/>
                          <a:latin typeface="Calibri" panose="020F0502020204030204" pitchFamily="34" charset="0"/>
                        </a:rPr>
                        <a:t>313</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2822D"/>
                    </a:solidFill>
                  </a:tcPr>
                </a:tc>
                <a:tc hMerge="1">
                  <a:txBody>
                    <a:bodyPr/>
                    <a:lstStyle/>
                    <a:p>
                      <a:pPr algn="ctr" rtl="0" fontAlgn="ctr"/>
                      <a:endParaRPr lang="en-US" sz="1000" b="1" i="0" u="none" strike="noStrike">
                        <a:solidFill>
                          <a:srgbClr val="333333"/>
                        </a:solidFill>
                        <a:effectLst/>
                        <a:latin typeface="Calibri" panose="020F0502020204030204" pitchFamily="34" charset="0"/>
                      </a:endParaRP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2">
                  <a:txBody>
                    <a:bodyPr/>
                    <a:lstStyle/>
                    <a:p>
                      <a:pPr algn="ctr" rtl="0" fontAlgn="ctr"/>
                      <a:r>
                        <a:rPr lang="en-US" sz="1000" b="1" i="0" u="none" strike="noStrike" dirty="0">
                          <a:solidFill>
                            <a:srgbClr val="333333"/>
                          </a:solidFill>
                          <a:effectLst/>
                          <a:latin typeface="Calibri" panose="020F0502020204030204" pitchFamily="34" charset="0"/>
                        </a:rPr>
                        <a:t>74</a:t>
                      </a: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2822D"/>
                    </a:solidFill>
                  </a:tcPr>
                </a:tc>
                <a:tc hMerge="1">
                  <a:txBody>
                    <a:bodyPr/>
                    <a:lstStyle/>
                    <a:p>
                      <a:pPr algn="ctr" rtl="0" fontAlgn="ctr"/>
                      <a:endParaRPr lang="en-US" sz="1000" b="1" i="0" u="none" strike="noStrike" dirty="0">
                        <a:solidFill>
                          <a:srgbClr val="333333"/>
                        </a:solidFill>
                        <a:effectLst/>
                        <a:latin typeface="Calibri" panose="020F0502020204030204" pitchFamily="34" charset="0"/>
                      </a:endParaRP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2822D"/>
                    </a:solidFill>
                  </a:tcPr>
                </a:tc>
                <a:extLst>
                  <a:ext uri="{0D108BD9-81ED-4DB2-BD59-A6C34878D82A}">
                    <a16:rowId xmlns:a16="http://schemas.microsoft.com/office/drawing/2014/main" val="3194073236"/>
                  </a:ext>
                </a:extLst>
              </a:tr>
              <a:tr h="262517">
                <a:tc>
                  <a:txBody>
                    <a:bodyPr/>
                    <a:lstStyle/>
                    <a:p>
                      <a:pPr algn="ctr" rtl="0" fontAlgn="ctr"/>
                      <a:endParaRPr lang="en-US" sz="1000" b="1" i="0" u="none" strike="noStrike" dirty="0">
                        <a:solidFill>
                          <a:srgbClr val="333333"/>
                        </a:solidFill>
                        <a:effectLst/>
                        <a:latin typeface="Calibri" panose="020F0502020204030204" pitchFamily="34" charset="0"/>
                      </a:endParaRP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gridSpan="5">
                  <a:txBody>
                    <a:bodyPr/>
                    <a:lstStyle/>
                    <a:p>
                      <a:pPr algn="ctr" rtl="0" fontAlgn="ctr"/>
                      <a:endParaRPr lang="en-US" sz="1000" b="1" i="0" u="none" strike="noStrike" dirty="0">
                        <a:solidFill>
                          <a:srgbClr val="333333"/>
                        </a:solidFill>
                        <a:effectLst/>
                        <a:latin typeface="Calibri" panose="020F0502020204030204" pitchFamily="34" charset="0"/>
                      </a:endParaRPr>
                    </a:p>
                  </a:txBody>
                  <a:tcPr marL="9525" marR="9525" marT="9525"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7E9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7611570"/>
                  </a:ext>
                </a:extLst>
              </a:tr>
            </a:tbl>
          </a:graphicData>
        </a:graphic>
      </p:graphicFrame>
    </p:spTree>
    <p:extLst>
      <p:ext uri="{BB962C8B-B14F-4D97-AF65-F5344CB8AC3E}">
        <p14:creationId xmlns:p14="http://schemas.microsoft.com/office/powerpoint/2010/main" val="1257037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797468"/>
          </a:xfrm>
        </p:spPr>
        <p:txBody>
          <a:bodyPr/>
          <a:lstStyle/>
          <a:p>
            <a:r>
              <a:rPr lang="en-US" dirty="0"/>
              <a:t>County by County Recruitment</a:t>
            </a:r>
          </a:p>
        </p:txBody>
      </p:sp>
      <p:sp>
        <p:nvSpPr>
          <p:cNvPr id="3" name="TextBox 2"/>
          <p:cNvSpPr txBox="1"/>
          <p:nvPr/>
        </p:nvSpPr>
        <p:spPr>
          <a:xfrm>
            <a:off x="2026920" y="1481058"/>
            <a:ext cx="8138160" cy="480131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33333"/>
                </a:solidFill>
                <a:latin typeface="Calibri"/>
              </a:rPr>
              <a:t>Goal is to have contracted provider(s) in all 48 counties</a:t>
            </a:r>
          </a:p>
          <a:p>
            <a:pPr marL="285750" indent="-285750">
              <a:buFont typeface="Arial" panose="020B0604020202020204" pitchFamily="34" charset="0"/>
              <a:buChar char="•"/>
            </a:pPr>
            <a:endParaRPr lang="en-US" dirty="0">
              <a:solidFill>
                <a:srgbClr val="333333"/>
              </a:solidFill>
              <a:latin typeface="Calibri"/>
            </a:endParaRPr>
          </a:p>
          <a:p>
            <a:pPr marL="742950" lvl="1" indent="-285750">
              <a:buFont typeface="Arial" panose="020B0604020202020204" pitchFamily="34" charset="0"/>
              <a:buChar char="•"/>
            </a:pPr>
            <a:r>
              <a:rPr lang="en-US" dirty="0">
                <a:solidFill>
                  <a:srgbClr val="333333"/>
                </a:solidFill>
                <a:latin typeface="Calibri"/>
              </a:rPr>
              <a:t>All 48 counties currently have providers, with confirmed interest, that are in the recruitment process</a:t>
            </a:r>
          </a:p>
          <a:p>
            <a:pPr lvl="1"/>
            <a:endParaRPr lang="en-US" dirty="0">
              <a:solidFill>
                <a:srgbClr val="333333"/>
              </a:solidFill>
              <a:latin typeface="Calibri"/>
            </a:endParaRPr>
          </a:p>
          <a:p>
            <a:pPr marL="742950" lvl="1" indent="-285750">
              <a:buFont typeface="Arial" panose="020B0604020202020204" pitchFamily="34" charset="0"/>
              <a:buChar char="•"/>
            </a:pPr>
            <a:r>
              <a:rPr lang="en-US" dirty="0">
                <a:solidFill>
                  <a:srgbClr val="333333"/>
                </a:solidFill>
                <a:latin typeface="Calibri"/>
              </a:rPr>
              <a:t>38 counties currently have contracted providers within them</a:t>
            </a:r>
          </a:p>
          <a:p>
            <a:pPr marL="742950" lvl="1" indent="-285750">
              <a:buFont typeface="Arial" panose="020B0604020202020204" pitchFamily="34" charset="0"/>
              <a:buChar char="•"/>
            </a:pPr>
            <a:endParaRPr lang="en-US" b="1" dirty="0">
              <a:solidFill>
                <a:srgbClr val="333333"/>
              </a:solidFill>
              <a:latin typeface="Calibri"/>
            </a:endParaRPr>
          </a:p>
          <a:p>
            <a:pPr marL="742950" lvl="1" indent="-285750">
              <a:buFont typeface="Arial" panose="020B0604020202020204" pitchFamily="34" charset="0"/>
              <a:buChar char="•"/>
            </a:pPr>
            <a:r>
              <a:rPr lang="en-US" dirty="0">
                <a:solidFill>
                  <a:srgbClr val="333333"/>
                </a:solidFill>
                <a:latin typeface="Calibri"/>
              </a:rPr>
              <a:t>Deadline to complete recruitment by November 15</a:t>
            </a:r>
            <a:r>
              <a:rPr lang="en-US" baseline="30000" dirty="0">
                <a:solidFill>
                  <a:srgbClr val="333333"/>
                </a:solidFill>
                <a:latin typeface="Calibri"/>
              </a:rPr>
              <a:t>th</a:t>
            </a:r>
            <a:endParaRPr lang="en-US" dirty="0">
              <a:solidFill>
                <a:srgbClr val="333333"/>
              </a:solidFill>
              <a:latin typeface="Calibri"/>
            </a:endParaRPr>
          </a:p>
          <a:p>
            <a:pPr marL="742950" lvl="1" indent="-285750">
              <a:buFont typeface="Arial" panose="020B0604020202020204" pitchFamily="34" charset="0"/>
              <a:buChar char="•"/>
            </a:pPr>
            <a:endParaRPr lang="en-US" dirty="0">
              <a:solidFill>
                <a:srgbClr val="333333"/>
              </a:solidFill>
              <a:latin typeface="Calibri"/>
            </a:endParaRPr>
          </a:p>
          <a:p>
            <a:pPr marL="742950" lvl="1" indent="-285750">
              <a:buFont typeface="Arial" panose="020B0604020202020204" pitchFamily="34" charset="0"/>
              <a:buChar char="•"/>
            </a:pPr>
            <a:r>
              <a:rPr lang="en-US" dirty="0">
                <a:solidFill>
                  <a:srgbClr val="333333"/>
                </a:solidFill>
                <a:latin typeface="Calibri"/>
              </a:rPr>
              <a:t>4 Full Time Recruiters in place for Phase 3 recruitment</a:t>
            </a:r>
          </a:p>
          <a:p>
            <a:pPr marL="742950" lvl="1" indent="-285750">
              <a:buFont typeface="Arial" panose="020B0604020202020204" pitchFamily="34" charset="0"/>
              <a:buChar char="•"/>
            </a:pPr>
            <a:endParaRPr lang="en-US" dirty="0">
              <a:solidFill>
                <a:srgbClr val="333333"/>
              </a:solidFill>
              <a:latin typeface="Calibri"/>
            </a:endParaRPr>
          </a:p>
          <a:p>
            <a:pPr marL="742950" lvl="1" indent="-285750">
              <a:buFont typeface="Arial" panose="020B0604020202020204" pitchFamily="34" charset="0"/>
              <a:buChar char="•"/>
            </a:pPr>
            <a:r>
              <a:rPr lang="en-US" dirty="0">
                <a:solidFill>
                  <a:srgbClr val="333333"/>
                </a:solidFill>
                <a:latin typeface="Calibri"/>
              </a:rPr>
              <a:t>Weekly goal to add 5 providers  </a:t>
            </a:r>
          </a:p>
          <a:p>
            <a:pPr marL="742950" lvl="1" indent="-285750">
              <a:buFont typeface="Arial" panose="020B0604020202020204" pitchFamily="34" charset="0"/>
              <a:buChar char="•"/>
            </a:pPr>
            <a:endParaRPr lang="en-US" dirty="0">
              <a:solidFill>
                <a:srgbClr val="333333"/>
              </a:solidFill>
              <a:latin typeface="Calibri"/>
            </a:endParaRPr>
          </a:p>
          <a:p>
            <a:pPr marL="742950" lvl="1" indent="-285750">
              <a:buFont typeface="Arial" panose="020B0604020202020204" pitchFamily="34" charset="0"/>
              <a:buChar char="•"/>
            </a:pPr>
            <a:r>
              <a:rPr lang="en-US" dirty="0">
                <a:solidFill>
                  <a:srgbClr val="333333"/>
                </a:solidFill>
                <a:latin typeface="Calibri"/>
              </a:rPr>
              <a:t>Hired a new Vendor Account Manager that has transportation experience for  centers for independent living</a:t>
            </a:r>
          </a:p>
          <a:p>
            <a:pPr marL="1200150" lvl="2" indent="-285750">
              <a:buFont typeface="Arial" panose="020B0604020202020204" pitchFamily="34" charset="0"/>
              <a:buChar char="•"/>
            </a:pPr>
            <a:r>
              <a:rPr lang="en-US" dirty="0">
                <a:solidFill>
                  <a:srgbClr val="333333"/>
                </a:solidFill>
                <a:latin typeface="Calibri"/>
              </a:rPr>
              <a:t>Recruitment for these facilities will be taken over by her</a:t>
            </a:r>
            <a:endParaRPr lang="en-US" dirty="0">
              <a:solidFill>
                <a:srgbClr val="FF0000"/>
              </a:solidFill>
              <a:latin typeface="Calibri"/>
            </a:endParaRPr>
          </a:p>
          <a:p>
            <a:pPr lvl="2"/>
            <a:endParaRPr lang="en-US" dirty="0">
              <a:solidFill>
                <a:srgbClr val="333333"/>
              </a:solidFill>
              <a:latin typeface="Calibri"/>
            </a:endParaRPr>
          </a:p>
        </p:txBody>
      </p:sp>
    </p:spTree>
    <p:extLst>
      <p:ext uri="{BB962C8B-B14F-4D97-AF65-F5344CB8AC3E}">
        <p14:creationId xmlns:p14="http://schemas.microsoft.com/office/powerpoint/2010/main" val="1743367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Counties of focus</a:t>
            </a:r>
          </a:p>
        </p:txBody>
      </p:sp>
      <p:sp>
        <p:nvSpPr>
          <p:cNvPr id="3" name="Content Placeholder 2"/>
          <p:cNvSpPr>
            <a:spLocks noGrp="1"/>
          </p:cNvSpPr>
          <p:nvPr>
            <p:ph idx="1"/>
          </p:nvPr>
        </p:nvSpPr>
        <p:spPr>
          <a:xfrm>
            <a:off x="2152651" y="1825625"/>
            <a:ext cx="2127613" cy="4351338"/>
          </a:xfrm>
        </p:spPr>
        <p:txBody>
          <a:bodyPr>
            <a:normAutofit/>
          </a:bodyPr>
          <a:lstStyle/>
          <a:p>
            <a:r>
              <a:rPr lang="en-US" sz="2800" dirty="0"/>
              <a:t>Columbia</a:t>
            </a:r>
          </a:p>
          <a:p>
            <a:r>
              <a:rPr lang="en-US" sz="2800" dirty="0"/>
              <a:t>Crawford</a:t>
            </a:r>
          </a:p>
          <a:p>
            <a:r>
              <a:rPr lang="en-US" sz="2800" dirty="0"/>
              <a:t>Elk</a:t>
            </a:r>
          </a:p>
          <a:p>
            <a:r>
              <a:rPr lang="en-US" sz="2800" dirty="0"/>
              <a:t>Forrest</a:t>
            </a:r>
          </a:p>
          <a:p>
            <a:r>
              <a:rPr lang="en-US" sz="2800" dirty="0"/>
              <a:t>Fulton</a:t>
            </a:r>
          </a:p>
          <a:p>
            <a:pPr marL="285750" indent="-285750"/>
            <a:r>
              <a:rPr lang="en-US" sz="2800" dirty="0"/>
              <a:t>Pike</a:t>
            </a:r>
          </a:p>
          <a:p>
            <a:pPr marL="285750" indent="-285750"/>
            <a:r>
              <a:rPr lang="en-US" sz="2800" dirty="0"/>
              <a:t>Sullivan</a:t>
            </a:r>
          </a:p>
        </p:txBody>
      </p:sp>
      <p:sp>
        <p:nvSpPr>
          <p:cNvPr id="5" name="Rectangle 4"/>
          <p:cNvSpPr/>
          <p:nvPr/>
        </p:nvSpPr>
        <p:spPr>
          <a:xfrm>
            <a:off x="5717178" y="1825626"/>
            <a:ext cx="4572000" cy="1384995"/>
          </a:xfrm>
          <a:prstGeom prst="rect">
            <a:avLst/>
          </a:prstGeom>
        </p:spPr>
        <p:txBody>
          <a:bodyPr>
            <a:spAutoFit/>
          </a:bodyPr>
          <a:lstStyle/>
          <a:p>
            <a:pPr marL="285750" indent="-285750">
              <a:buFont typeface="Arial" panose="020B0604020202020204" pitchFamily="34" charset="0"/>
              <a:buChar char="•"/>
            </a:pPr>
            <a:r>
              <a:rPr lang="en-US" sz="2800" dirty="0">
                <a:solidFill>
                  <a:srgbClr val="333333"/>
                </a:solidFill>
                <a:latin typeface="Calibri"/>
              </a:rPr>
              <a:t>Union</a:t>
            </a:r>
          </a:p>
          <a:p>
            <a:pPr marL="285750" indent="-285750">
              <a:buFont typeface="Arial" panose="020B0604020202020204" pitchFamily="34" charset="0"/>
              <a:buChar char="•"/>
            </a:pPr>
            <a:r>
              <a:rPr lang="en-US" sz="2800" dirty="0">
                <a:solidFill>
                  <a:srgbClr val="333333"/>
                </a:solidFill>
                <a:latin typeface="Calibri"/>
              </a:rPr>
              <a:t>Warren</a:t>
            </a:r>
          </a:p>
          <a:p>
            <a:pPr marL="285750" indent="-285750">
              <a:buFont typeface="Arial" panose="020B0604020202020204" pitchFamily="34" charset="0"/>
              <a:buChar char="•"/>
            </a:pPr>
            <a:r>
              <a:rPr lang="en-US" sz="2800" dirty="0">
                <a:solidFill>
                  <a:srgbClr val="333333"/>
                </a:solidFill>
                <a:latin typeface="Calibri"/>
              </a:rPr>
              <a:t>Wayne</a:t>
            </a:r>
          </a:p>
        </p:txBody>
      </p:sp>
    </p:spTree>
    <p:extLst>
      <p:ext uri="{BB962C8B-B14F-4D97-AF65-F5344CB8AC3E}">
        <p14:creationId xmlns:p14="http://schemas.microsoft.com/office/powerpoint/2010/main" val="2790118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Challenges</a:t>
            </a:r>
          </a:p>
        </p:txBody>
      </p:sp>
      <p:sp>
        <p:nvSpPr>
          <p:cNvPr id="3" name="TextBox 2"/>
          <p:cNvSpPr txBox="1"/>
          <p:nvPr/>
        </p:nvSpPr>
        <p:spPr>
          <a:xfrm>
            <a:off x="2055578" y="1803310"/>
            <a:ext cx="7983773"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33333"/>
                </a:solidFill>
                <a:latin typeface="Calibri"/>
              </a:rPr>
              <a:t>Lack of urgency by some transportation providers</a:t>
            </a:r>
          </a:p>
          <a:p>
            <a:pPr marL="285750" indent="-285750">
              <a:buFont typeface="Arial" panose="020B0604020202020204" pitchFamily="34" charset="0"/>
              <a:buChar char="•"/>
            </a:pPr>
            <a:endParaRPr lang="en-US" dirty="0">
              <a:solidFill>
                <a:srgbClr val="333333"/>
              </a:solidFill>
              <a:latin typeface="Calibri"/>
            </a:endParaRPr>
          </a:p>
          <a:p>
            <a:pPr marL="742950" lvl="1" indent="-285750">
              <a:buFont typeface="Arial" panose="020B0604020202020204" pitchFamily="34" charset="0"/>
              <a:buChar char="•"/>
            </a:pPr>
            <a:r>
              <a:rPr lang="en-US" dirty="0">
                <a:solidFill>
                  <a:srgbClr val="333333"/>
                </a:solidFill>
                <a:latin typeface="Calibri"/>
              </a:rPr>
              <a:t>Reminding of the training and credentialing time required during each call</a:t>
            </a:r>
          </a:p>
          <a:p>
            <a:pPr lvl="1"/>
            <a:endParaRPr lang="en-US" dirty="0">
              <a:solidFill>
                <a:srgbClr val="333333"/>
              </a:solidFill>
              <a:latin typeface="Calibri"/>
            </a:endParaRPr>
          </a:p>
          <a:p>
            <a:pPr marL="742950" lvl="1" indent="-285750">
              <a:buFont typeface="Arial" panose="020B0604020202020204" pitchFamily="34" charset="0"/>
              <a:buChar char="•"/>
            </a:pPr>
            <a:r>
              <a:rPr lang="en-US" dirty="0">
                <a:solidFill>
                  <a:srgbClr val="333333"/>
                </a:solidFill>
                <a:latin typeface="Calibri"/>
              </a:rPr>
              <a:t>Identified providers in all 48 counties to start recruiting to ensure coverage in place  </a:t>
            </a:r>
          </a:p>
          <a:p>
            <a:pPr lvl="1"/>
            <a:endParaRPr lang="en-US" dirty="0">
              <a:solidFill>
                <a:srgbClr val="333333"/>
              </a:solidFill>
              <a:latin typeface="Calibri"/>
            </a:endParaRPr>
          </a:p>
          <a:p>
            <a:pPr marL="742950" lvl="1" indent="-285750">
              <a:buFont typeface="Arial" panose="020B0604020202020204" pitchFamily="34" charset="0"/>
              <a:buChar char="•"/>
            </a:pPr>
            <a:r>
              <a:rPr lang="en-US" dirty="0">
                <a:solidFill>
                  <a:srgbClr val="333333"/>
                </a:solidFill>
                <a:latin typeface="Calibri"/>
              </a:rPr>
              <a:t>We cannot continue to wait on providers to return paperwork at this point  </a:t>
            </a:r>
          </a:p>
          <a:p>
            <a:pPr marL="285750" indent="-285750">
              <a:buFont typeface="Arial" panose="020B0604020202020204" pitchFamily="34" charset="0"/>
              <a:buChar char="•"/>
            </a:pPr>
            <a:endParaRPr lang="en-US" dirty="0">
              <a:solidFill>
                <a:srgbClr val="333333"/>
              </a:solidFill>
              <a:latin typeface="Calibri"/>
            </a:endParaRPr>
          </a:p>
          <a:p>
            <a:pPr marL="285750" indent="-285750">
              <a:buFont typeface="Arial" panose="020B0604020202020204" pitchFamily="34" charset="0"/>
              <a:buChar char="•"/>
            </a:pPr>
            <a:r>
              <a:rPr lang="en-US" dirty="0">
                <a:solidFill>
                  <a:srgbClr val="333333"/>
                </a:solidFill>
                <a:latin typeface="Calibri"/>
              </a:rPr>
              <a:t>Ambulance Stretcher coverage</a:t>
            </a:r>
          </a:p>
          <a:p>
            <a:pPr marL="285750" indent="-285750">
              <a:buFont typeface="Arial" panose="020B0604020202020204" pitchFamily="34" charset="0"/>
              <a:buChar char="•"/>
            </a:pPr>
            <a:endParaRPr lang="en-US" dirty="0">
              <a:solidFill>
                <a:srgbClr val="333333"/>
              </a:solidFill>
              <a:latin typeface="Calibri"/>
            </a:endParaRPr>
          </a:p>
          <a:p>
            <a:pPr marL="742950" lvl="1" indent="-285750">
              <a:buFont typeface="Arial" panose="020B0604020202020204" pitchFamily="34" charset="0"/>
              <a:buChar char="•"/>
            </a:pPr>
            <a:r>
              <a:rPr lang="en-US" dirty="0">
                <a:solidFill>
                  <a:srgbClr val="333333"/>
                </a:solidFill>
                <a:latin typeface="Calibri"/>
              </a:rPr>
              <a:t>700 letters mailed to prospective Ambulance Stretcher Providers from MTM to introduce company for contracting</a:t>
            </a:r>
          </a:p>
          <a:p>
            <a:pPr lvl="1"/>
            <a:endParaRPr lang="en-US" dirty="0">
              <a:solidFill>
                <a:srgbClr val="333333"/>
              </a:solidFill>
              <a:latin typeface="Calibri"/>
            </a:endParaRPr>
          </a:p>
        </p:txBody>
      </p:sp>
    </p:spTree>
    <p:extLst>
      <p:ext uri="{BB962C8B-B14F-4D97-AF65-F5344CB8AC3E}">
        <p14:creationId xmlns:p14="http://schemas.microsoft.com/office/powerpoint/2010/main" val="2477459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323" y="272826"/>
            <a:ext cx="7886700" cy="2852737"/>
          </a:xfrm>
        </p:spPr>
        <p:txBody>
          <a:bodyPr anchor="ctr">
            <a:normAutofit/>
          </a:bodyPr>
          <a:lstStyle/>
          <a:p>
            <a:pPr algn="ctr"/>
            <a:r>
              <a:rPr lang="en-US" sz="7200" b="1" dirty="0">
                <a:solidFill>
                  <a:schemeClr val="accent4"/>
                </a:solidFill>
              </a:rPr>
              <a:t>Contact Information</a:t>
            </a:r>
            <a:endParaRPr lang="en-US" sz="3600" b="1" dirty="0">
              <a:solidFill>
                <a:schemeClr val="accent4"/>
              </a:solidFill>
            </a:endParaRPr>
          </a:p>
        </p:txBody>
      </p:sp>
      <p:sp>
        <p:nvSpPr>
          <p:cNvPr id="7" name="Rectangle 6"/>
          <p:cNvSpPr/>
          <p:nvPr/>
        </p:nvSpPr>
        <p:spPr>
          <a:xfrm>
            <a:off x="5039428" y="2600258"/>
            <a:ext cx="4256972" cy="2308324"/>
          </a:xfrm>
          <a:prstGeom prst="rect">
            <a:avLst/>
          </a:prstGeom>
        </p:spPr>
        <p:txBody>
          <a:bodyPr wrap="square">
            <a:spAutoFit/>
          </a:bodyPr>
          <a:lstStyle/>
          <a:p>
            <a:r>
              <a:rPr lang="en-US" sz="2400" b="1" dirty="0">
                <a:solidFill>
                  <a:srgbClr val="0070C0"/>
                </a:solidFill>
                <a:latin typeface="Calibri"/>
              </a:rPr>
              <a:t>Brian Arnold</a:t>
            </a:r>
          </a:p>
          <a:p>
            <a:r>
              <a:rPr lang="en-US" sz="2400" b="1" dirty="0">
                <a:solidFill>
                  <a:srgbClr val="0070C0"/>
                </a:solidFill>
                <a:latin typeface="Calibri"/>
              </a:rPr>
              <a:t>Director Logistics – East Division</a:t>
            </a:r>
          </a:p>
          <a:p>
            <a:endParaRPr lang="en-US" sz="2400" b="1" dirty="0">
              <a:solidFill>
                <a:srgbClr val="0070C0"/>
              </a:solidFill>
              <a:latin typeface="Calibri"/>
            </a:endParaRPr>
          </a:p>
          <a:p>
            <a:r>
              <a:rPr lang="en-US" sz="2400" b="1" dirty="0">
                <a:solidFill>
                  <a:srgbClr val="0070C0"/>
                </a:solidFill>
                <a:latin typeface="Calibri"/>
              </a:rPr>
              <a:t>barnold@mtm-inc.net</a:t>
            </a:r>
          </a:p>
          <a:p>
            <a:endParaRPr lang="en-US" sz="2400" b="1" dirty="0">
              <a:solidFill>
                <a:srgbClr val="0070C0"/>
              </a:solidFill>
              <a:latin typeface="Calibri"/>
            </a:endParaRPr>
          </a:p>
          <a:p>
            <a:r>
              <a:rPr lang="en-US" sz="2400" b="1" dirty="0">
                <a:solidFill>
                  <a:srgbClr val="0070C0"/>
                </a:solidFill>
                <a:latin typeface="Calibri"/>
              </a:rPr>
              <a:t>540-994-2121</a:t>
            </a:r>
            <a:endParaRPr lang="en-US" sz="2400" dirty="0">
              <a:solidFill>
                <a:srgbClr val="0070C0"/>
              </a:solidFill>
              <a:latin typeface="Calibri"/>
            </a:endParaRPr>
          </a:p>
        </p:txBody>
      </p:sp>
      <p:pic>
        <p:nvPicPr>
          <p:cNvPr id="8" name="Picture 7"/>
          <p:cNvPicPr>
            <a:picLocks noChangeAspect="1"/>
          </p:cNvPicPr>
          <p:nvPr/>
        </p:nvPicPr>
        <p:blipFill>
          <a:blip r:embed="rId2"/>
          <a:stretch>
            <a:fillRect/>
          </a:stretch>
        </p:blipFill>
        <p:spPr>
          <a:xfrm>
            <a:off x="2231843" y="2600259"/>
            <a:ext cx="2686050" cy="1050607"/>
          </a:xfrm>
          <a:prstGeom prst="rect">
            <a:avLst/>
          </a:prstGeom>
        </p:spPr>
      </p:pic>
      <p:pic>
        <p:nvPicPr>
          <p:cNvPr id="1025" name="Picture 2" descr="cid:image001.jpg@01D4C2B8.40655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906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05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884165" y="2660795"/>
            <a:ext cx="10080245" cy="768205"/>
          </a:xfrm>
          <a:prstGeom prst="rect">
            <a:avLst/>
          </a:prstGeom>
        </p:spPr>
        <p:txBody>
          <a:bodyPr>
            <a:noAutofit/>
          </a:bodyPr>
          <a:lstStyle/>
          <a:p>
            <a:pPr marL="0" indent="0" algn="ctr">
              <a:lnSpc>
                <a:spcPts val="3600"/>
              </a:lnSpc>
              <a:buNone/>
            </a:pPr>
            <a:r>
              <a:rPr lang="en-US" sz="3200" b="1" dirty="0">
                <a:solidFill>
                  <a:srgbClr val="002060"/>
                </a:solidFill>
                <a:latin typeface="Arial Black" panose="020B0A04020102020204" pitchFamily="34" charset="0"/>
              </a:rPr>
              <a:t>Medical Assistance Transportation Program (MATP)</a:t>
            </a:r>
          </a:p>
          <a:p>
            <a:pPr marL="0" indent="0" algn="ctr">
              <a:lnSpc>
                <a:spcPts val="3600"/>
              </a:lnSpc>
              <a:buNone/>
            </a:pPr>
            <a:endParaRPr lang="en-US" sz="3200" b="1" dirty="0">
              <a:solidFill>
                <a:srgbClr val="002060"/>
              </a:solidFill>
              <a:latin typeface="Arial Black" panose="020B0A04020102020204" pitchFamily="34" charset="0"/>
            </a:endParaRP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48</a:t>
            </a:fld>
            <a:endParaRPr lang="en-US" dirty="0"/>
          </a:p>
        </p:txBody>
      </p:sp>
    </p:spTree>
    <p:extLst>
      <p:ext uri="{BB962C8B-B14F-4D97-AF65-F5344CB8AC3E}">
        <p14:creationId xmlns:p14="http://schemas.microsoft.com/office/powerpoint/2010/main" val="3470370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fontAlgn="base">
              <a:spcBef>
                <a:spcPct val="0"/>
              </a:spcBef>
              <a:spcAft>
                <a:spcPct val="0"/>
              </a:spcAft>
              <a:defRPr/>
            </a:pPr>
            <a:fld id="{20411AF3-D6D3-4B99-9CA6-93DA040E36D8}"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49</a:t>
            </a:fld>
            <a:endParaRPr lang="en-US">
              <a:solidFill>
                <a:srgbClr val="000000"/>
              </a:solidFill>
              <a:latin typeface="Arial" charset="0"/>
            </a:endParaRPr>
          </a:p>
        </p:txBody>
      </p:sp>
      <p:sp>
        <p:nvSpPr>
          <p:cNvPr id="6" name="Title 4">
            <a:extLst>
              <a:ext uri="{FF2B5EF4-FFF2-40B4-BE49-F238E27FC236}">
                <a16:creationId xmlns:a16="http://schemas.microsoft.com/office/drawing/2014/main" id="{E3D4A4B9-5B0F-4859-97A7-6541DBCD481C}"/>
              </a:ext>
            </a:extLst>
          </p:cNvPr>
          <p:cNvSpPr>
            <a:spLocks noGrp="1"/>
          </p:cNvSpPr>
          <p:nvPr>
            <p:ph type="ctrTitle"/>
          </p:nvPr>
        </p:nvSpPr>
        <p:spPr>
          <a:xfrm>
            <a:off x="2209800" y="1749426"/>
            <a:ext cx="7772400" cy="1679575"/>
          </a:xfrm>
        </p:spPr>
        <p:txBody>
          <a:bodyPr/>
          <a:lstStyle/>
          <a:p>
            <a:r>
              <a:rPr lang="en-US" cap="small" dirty="0">
                <a:solidFill>
                  <a:schemeClr val="tx1"/>
                </a:solidFill>
                <a:ea typeface="Verdana" panose="020B0604030504040204" pitchFamily="34" charset="0"/>
                <a:cs typeface="Verdana" panose="020B0604030504040204" pitchFamily="34" charset="0"/>
              </a:rPr>
              <a:t>Medical Assistance Transportation Program (MATP)</a:t>
            </a:r>
          </a:p>
        </p:txBody>
      </p:sp>
      <p:sp>
        <p:nvSpPr>
          <p:cNvPr id="7" name="Subtitle 5">
            <a:extLst>
              <a:ext uri="{FF2B5EF4-FFF2-40B4-BE49-F238E27FC236}">
                <a16:creationId xmlns:a16="http://schemas.microsoft.com/office/drawing/2014/main" id="{0AF56D28-0D17-4CBB-BEE0-85FE2247A10C}"/>
              </a:ext>
            </a:extLst>
          </p:cNvPr>
          <p:cNvSpPr>
            <a:spLocks noGrp="1"/>
          </p:cNvSpPr>
          <p:nvPr>
            <p:ph type="subTitle" idx="1"/>
          </p:nvPr>
        </p:nvSpPr>
        <p:spPr>
          <a:xfrm>
            <a:off x="2895600" y="4495800"/>
            <a:ext cx="6400800" cy="1143000"/>
          </a:xfrm>
        </p:spPr>
        <p:txBody>
          <a:bodyPr>
            <a:normAutofit/>
          </a:bodyPr>
          <a:lstStyle/>
          <a:p>
            <a:r>
              <a:rPr lang="en-US" b="1" cap="small" dirty="0">
                <a:ea typeface="Verdana" panose="020B0604030504040204" pitchFamily="34" charset="0"/>
                <a:cs typeface="Verdana" panose="020B0604030504040204" pitchFamily="34" charset="0"/>
              </a:rPr>
              <a:t>MATP BASICS</a:t>
            </a:r>
          </a:p>
        </p:txBody>
      </p:sp>
    </p:spTree>
    <p:extLst>
      <p:ext uri="{BB962C8B-B14F-4D97-AF65-F5344CB8AC3E}">
        <p14:creationId xmlns:p14="http://schemas.microsoft.com/office/powerpoint/2010/main" val="248497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46432"/>
            <a:ext cx="10088634"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PAYMENT AND COORDINATION</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a:bodyPr>
          <a:lstStyle/>
          <a:p>
            <a:pPr marL="0" indent="0">
              <a:lnSpc>
                <a:spcPct val="120000"/>
              </a:lnSpc>
              <a:buNone/>
            </a:pPr>
            <a:endParaRPr lang="en-US" sz="1600" dirty="0">
              <a:latin typeface="+mj-lt"/>
            </a:endParaRPr>
          </a:p>
          <a:p>
            <a:pPr marL="0" indent="0">
              <a:lnSpc>
                <a:spcPct val="120000"/>
              </a:lnSpc>
              <a:buNone/>
            </a:pPr>
            <a:r>
              <a:rPr lang="en-US" sz="2000" dirty="0">
                <a:latin typeface="+mj-lt"/>
              </a:rPr>
              <a:t>The chart below illustrates the roles of several entities in the payment for and coordination of transportation for Nursing Facility Participants.</a:t>
            </a:r>
          </a:p>
          <a:p>
            <a:pPr marL="0" indent="0">
              <a:lnSpc>
                <a:spcPct val="100000"/>
              </a:lnSpc>
              <a:buNone/>
            </a:pPr>
            <a:endParaRPr lang="en-US" sz="1600" b="1" dirty="0">
              <a:latin typeface="+mj-lt"/>
            </a:endParaRPr>
          </a:p>
          <a:p>
            <a:pPr marL="0" indent="0">
              <a:lnSpc>
                <a:spcPct val="100000"/>
              </a:lnSpc>
              <a:buNone/>
            </a:pPr>
            <a:endParaRPr lang="en-US" sz="16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9EB843AC-3480-4650-8EAD-1DB2A0884AD1}"/>
              </a:ext>
            </a:extLst>
          </p:cNvPr>
          <p:cNvGraphicFramePr>
            <a:graphicFrameLocks noGrp="1"/>
          </p:cNvGraphicFramePr>
          <p:nvPr>
            <p:extLst>
              <p:ext uri="{D42A27DB-BD31-4B8C-83A1-F6EECF244321}">
                <p14:modId xmlns:p14="http://schemas.microsoft.com/office/powerpoint/2010/main" val="1507629417"/>
              </p:ext>
            </p:extLst>
          </p:nvPr>
        </p:nvGraphicFramePr>
        <p:xfrm>
          <a:off x="1526795" y="2139193"/>
          <a:ext cx="8523217" cy="3377999"/>
        </p:xfrm>
        <a:graphic>
          <a:graphicData uri="http://schemas.openxmlformats.org/drawingml/2006/table">
            <a:tbl>
              <a:tblPr firstRow="1" firstCol="1" bandRow="1">
                <a:tableStyleId>{5C22544A-7EE6-4342-B048-85BDC9FD1C3A}</a:tableStyleId>
              </a:tblPr>
              <a:tblGrid>
                <a:gridCol w="991576">
                  <a:extLst>
                    <a:ext uri="{9D8B030D-6E8A-4147-A177-3AD203B41FA5}">
                      <a16:colId xmlns:a16="http://schemas.microsoft.com/office/drawing/2014/main" val="618669363"/>
                    </a:ext>
                  </a:extLst>
                </a:gridCol>
                <a:gridCol w="1039138">
                  <a:extLst>
                    <a:ext uri="{9D8B030D-6E8A-4147-A177-3AD203B41FA5}">
                      <a16:colId xmlns:a16="http://schemas.microsoft.com/office/drawing/2014/main" val="3112338851"/>
                    </a:ext>
                  </a:extLst>
                </a:gridCol>
                <a:gridCol w="1224216">
                  <a:extLst>
                    <a:ext uri="{9D8B030D-6E8A-4147-A177-3AD203B41FA5}">
                      <a16:colId xmlns:a16="http://schemas.microsoft.com/office/drawing/2014/main" val="560542439"/>
                    </a:ext>
                  </a:extLst>
                </a:gridCol>
                <a:gridCol w="1863096">
                  <a:extLst>
                    <a:ext uri="{9D8B030D-6E8A-4147-A177-3AD203B41FA5}">
                      <a16:colId xmlns:a16="http://schemas.microsoft.com/office/drawing/2014/main" val="3271175904"/>
                    </a:ext>
                  </a:extLst>
                </a:gridCol>
                <a:gridCol w="1083689">
                  <a:extLst>
                    <a:ext uri="{9D8B030D-6E8A-4147-A177-3AD203B41FA5}">
                      <a16:colId xmlns:a16="http://schemas.microsoft.com/office/drawing/2014/main" val="2603016587"/>
                    </a:ext>
                  </a:extLst>
                </a:gridCol>
                <a:gridCol w="1160751">
                  <a:extLst>
                    <a:ext uri="{9D8B030D-6E8A-4147-A177-3AD203B41FA5}">
                      <a16:colId xmlns:a16="http://schemas.microsoft.com/office/drawing/2014/main" val="1654958276"/>
                    </a:ext>
                  </a:extLst>
                </a:gridCol>
                <a:gridCol w="1160751">
                  <a:extLst>
                    <a:ext uri="{9D8B030D-6E8A-4147-A177-3AD203B41FA5}">
                      <a16:colId xmlns:a16="http://schemas.microsoft.com/office/drawing/2014/main" val="1466462121"/>
                    </a:ext>
                  </a:extLst>
                </a:gridCol>
              </a:tblGrid>
              <a:tr h="796954">
                <a:tc rowSpan="3">
                  <a:txBody>
                    <a:bodyPr/>
                    <a:lstStyle/>
                    <a:p>
                      <a:pPr marL="0" marR="0" algn="ctr">
                        <a:lnSpc>
                          <a:spcPct val="107000"/>
                        </a:lnSpc>
                        <a:spcBef>
                          <a:spcPts val="0"/>
                        </a:spcBef>
                        <a:spcAft>
                          <a:spcPts val="0"/>
                        </a:spcAft>
                      </a:pPr>
                      <a:r>
                        <a:rPr lang="en-US" sz="1200" dirty="0">
                          <a:effectLst/>
                        </a:rPr>
                        <a:t>Population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marL="0" marR="0" algn="ctr">
                        <a:lnSpc>
                          <a:spcPct val="107000"/>
                        </a:lnSpc>
                        <a:spcBef>
                          <a:spcPts val="0"/>
                        </a:spcBef>
                        <a:spcAft>
                          <a:spcPts val="0"/>
                        </a:spcAft>
                      </a:pPr>
                      <a:r>
                        <a:rPr lang="en-US" sz="1200" dirty="0">
                          <a:effectLst/>
                        </a:rPr>
                        <a:t>Transportation Type in CHC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1060368"/>
                  </a:ext>
                </a:extLst>
              </a:tr>
              <a:tr h="537090">
                <a:tc v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Emergency Medical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Non-Emergency Medical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Non-Medical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608756883"/>
                  </a:ext>
                </a:extLst>
              </a:tr>
              <a:tr h="537090">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rPr>
                        <a:t>Payment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Coordination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Coordination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Coordination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5580137"/>
                  </a:ext>
                </a:extLst>
              </a:tr>
              <a:tr h="1506865">
                <a:tc>
                  <a:txBody>
                    <a:bodyPr/>
                    <a:lstStyle/>
                    <a:p>
                      <a:pPr marL="0" marR="0">
                        <a:lnSpc>
                          <a:spcPct val="107000"/>
                        </a:lnSpc>
                        <a:spcBef>
                          <a:spcPts val="0"/>
                        </a:spcBef>
                        <a:spcAft>
                          <a:spcPts val="0"/>
                        </a:spcAft>
                      </a:pPr>
                      <a:r>
                        <a:rPr lang="en-US" sz="1100">
                          <a:effectLst/>
                        </a:rPr>
                        <a:t>Participants in a Nursing Facility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CHC-MCO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Nursing Facility should discuss with MCO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Costs and amounts paid between Nursing Facilities and CHC-MCOs is part of the contracting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Nursing Facility should discuss with MCO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CHC-MCO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Nursing Facility should discuss with MCO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4133206"/>
                  </a:ext>
                </a:extLst>
              </a:tr>
            </a:tbl>
          </a:graphicData>
        </a:graphic>
      </p:graphicFrame>
    </p:spTree>
    <p:extLst>
      <p:ext uri="{BB962C8B-B14F-4D97-AF65-F5344CB8AC3E}">
        <p14:creationId xmlns:p14="http://schemas.microsoft.com/office/powerpoint/2010/main" val="419523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cap="small" dirty="0">
                <a:ea typeface="Verdana" panose="020B0604030504040204" pitchFamily="34" charset="0"/>
                <a:cs typeface="Verdana" panose="020B0604030504040204" pitchFamily="34" charset="0"/>
              </a:rPr>
              <a:t>MATP Basics</a:t>
            </a:r>
            <a:endParaRPr lang="en-US" dirty="0"/>
          </a:p>
        </p:txBody>
      </p:sp>
      <p:sp>
        <p:nvSpPr>
          <p:cNvPr id="3" name="Content Placeholder 2"/>
          <p:cNvSpPr>
            <a:spLocks noGrp="1"/>
          </p:cNvSpPr>
          <p:nvPr>
            <p:ph sz="quarter" idx="13"/>
          </p:nvPr>
        </p:nvSpPr>
        <p:spPr/>
        <p:txBody>
          <a:bodyPr/>
          <a:lstStyle/>
          <a:p>
            <a:pPr marL="0" indent="0" algn="just">
              <a:spcBef>
                <a:spcPts val="0"/>
              </a:spcBef>
              <a:spcAft>
                <a:spcPts val="1200"/>
              </a:spcAft>
              <a:buNone/>
            </a:pPr>
            <a:r>
              <a:rPr lang="en-US" altLang="en-US" b="1" dirty="0">
                <a:ea typeface="Verdana" panose="020B0604030504040204" pitchFamily="34" charset="0"/>
                <a:cs typeface="Verdana" panose="020B0604030504040204" pitchFamily="34" charset="0"/>
              </a:rPr>
              <a:t>The MATP in Pennsylvania is governed by:</a:t>
            </a:r>
          </a:p>
          <a:p>
            <a:pPr algn="just">
              <a:spcBef>
                <a:spcPts val="0"/>
              </a:spcBef>
              <a:spcAft>
                <a:spcPts val="1200"/>
              </a:spcAft>
              <a:buFont typeface="Arial" panose="020B0604020202020204" pitchFamily="34" charset="0"/>
              <a:buChar char="•"/>
            </a:pPr>
            <a:r>
              <a:rPr lang="en-US" altLang="en-US" dirty="0">
                <a:ea typeface="Verdana" panose="020B0604030504040204" pitchFamily="34" charset="0"/>
                <a:cs typeface="Verdana" panose="020B0604030504040204" pitchFamily="34" charset="0"/>
              </a:rPr>
              <a:t>State Plan under Title XIX of the Social Security Act</a:t>
            </a:r>
          </a:p>
          <a:p>
            <a:pPr marL="0" indent="0" algn="just">
              <a:spcBef>
                <a:spcPts val="0"/>
              </a:spcBef>
              <a:spcAft>
                <a:spcPts val="1200"/>
              </a:spcAft>
              <a:buNone/>
            </a:pPr>
            <a:endParaRPr lang="en-US" altLang="en-US" dirty="0">
              <a:ea typeface="Verdana" panose="020B0604030504040204" pitchFamily="34" charset="0"/>
              <a:cs typeface="Verdana" panose="020B0604030504040204" pitchFamily="34" charset="0"/>
            </a:endParaRPr>
          </a:p>
          <a:p>
            <a:pPr algn="just">
              <a:spcBef>
                <a:spcPts val="0"/>
              </a:spcBef>
              <a:spcAft>
                <a:spcPts val="1200"/>
              </a:spcAft>
              <a:buFont typeface="Arial" panose="020B0604020202020204" pitchFamily="34" charset="0"/>
              <a:buChar char="•"/>
            </a:pPr>
            <a:r>
              <a:rPr lang="en-US" altLang="en-US" dirty="0">
                <a:ea typeface="Verdana" panose="020B0604030504040204" pitchFamily="34" charset="0"/>
                <a:cs typeface="Verdana" panose="020B0604030504040204" pitchFamily="34" charset="0"/>
              </a:rPr>
              <a:t>Public Welfare Code (62 P.S. §§ 202 &amp; 403)</a:t>
            </a:r>
          </a:p>
          <a:p>
            <a:pPr algn="just">
              <a:spcBef>
                <a:spcPts val="0"/>
              </a:spcBef>
              <a:spcAft>
                <a:spcPts val="1200"/>
              </a:spcAft>
              <a:buFont typeface="Arial" panose="020B0604020202020204" pitchFamily="34" charset="0"/>
              <a:buChar char="•"/>
            </a:pPr>
            <a:endParaRPr lang="en-US" altLang="en-US" dirty="0">
              <a:ea typeface="Verdana" panose="020B0604030504040204" pitchFamily="34" charset="0"/>
              <a:cs typeface="Verdana" panose="020B0604030504040204" pitchFamily="34" charset="0"/>
            </a:endParaRPr>
          </a:p>
          <a:p>
            <a:pPr>
              <a:buFont typeface="Arial" panose="020B0604020202020204" pitchFamily="34" charset="0"/>
              <a:buChar char="•"/>
            </a:pPr>
            <a:r>
              <a:rPr lang="en-US" altLang="en-US" dirty="0">
                <a:ea typeface="Verdana" panose="020B0604030504040204" pitchFamily="34" charset="0"/>
                <a:cs typeface="Verdana" panose="020B0604030504040204" pitchFamily="34" charset="0"/>
              </a:rPr>
              <a:t>55 Pa. Code § 2070, Eligibility for Services Funded Through the Public Assistance Transportation Block Grant</a:t>
            </a:r>
          </a:p>
          <a:p>
            <a:pPr>
              <a:buFont typeface="Arial" panose="020B0604020202020204" pitchFamily="34" charset="0"/>
              <a:buChar char="•"/>
            </a:pPr>
            <a:endParaRPr lang="en-US" altLang="en-US" dirty="0">
              <a:ea typeface="Verdana" panose="020B0604030504040204" pitchFamily="34" charset="0"/>
              <a:cs typeface="Verdana" panose="020B0604030504040204" pitchFamily="34" charset="0"/>
            </a:endParaRPr>
          </a:p>
          <a:p>
            <a:pPr>
              <a:buFont typeface="Arial" panose="020B0604020202020204" pitchFamily="34" charset="0"/>
              <a:buChar char="•"/>
            </a:pPr>
            <a:r>
              <a:rPr lang="en-US" altLang="en-US" dirty="0">
                <a:ea typeface="Verdana" panose="020B0604030504040204" pitchFamily="34" charset="0"/>
                <a:cs typeface="Verdana" panose="020B0604030504040204" pitchFamily="34" charset="0"/>
              </a:rPr>
              <a:t>MATP Standards and Guidelines (S &amp; G)</a:t>
            </a:r>
          </a:p>
        </p:txBody>
      </p:sp>
      <p:sp>
        <p:nvSpPr>
          <p:cNvPr id="4" name="Date Placeholder 3"/>
          <p:cNvSpPr>
            <a:spLocks noGrp="1"/>
          </p:cNvSpPr>
          <p:nvPr>
            <p:ph type="dt" sz="half" idx="2"/>
          </p:nvPr>
        </p:nvSpPr>
        <p:spPr/>
        <p:txBody>
          <a:bodyPr/>
          <a:lstStyle/>
          <a:p>
            <a:pPr fontAlgn="base">
              <a:spcBef>
                <a:spcPct val="0"/>
              </a:spcBef>
              <a:spcAft>
                <a:spcPct val="0"/>
              </a:spcAft>
              <a:defRPr/>
            </a:pPr>
            <a:fld id="{A9AF69DB-14BC-449D-BC99-F24B05F8046E}"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50</a:t>
            </a:fld>
            <a:endParaRPr lang="en-US">
              <a:solidFill>
                <a:srgbClr val="000000"/>
              </a:solidFill>
              <a:latin typeface="Arial" charset="0"/>
            </a:endParaRPr>
          </a:p>
        </p:txBody>
      </p:sp>
    </p:spTree>
    <p:extLst>
      <p:ext uri="{BB962C8B-B14F-4D97-AF65-F5344CB8AC3E}">
        <p14:creationId xmlns:p14="http://schemas.microsoft.com/office/powerpoint/2010/main" val="955786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81200" y="1143001"/>
            <a:ext cx="8229600" cy="4800600"/>
          </a:xfrm>
        </p:spPr>
        <p:txBody>
          <a:bodyPr/>
          <a:lstStyle/>
          <a:p>
            <a:pPr marL="0" indent="0">
              <a:spcBef>
                <a:spcPts val="0"/>
              </a:spcBef>
              <a:spcAft>
                <a:spcPts val="1200"/>
              </a:spcAft>
              <a:buNone/>
            </a:pPr>
            <a:r>
              <a:rPr lang="en-US" altLang="en-US" sz="2400" b="1" dirty="0">
                <a:ea typeface="Verdana" panose="020B0604030504040204" pitchFamily="34" charset="0"/>
                <a:cs typeface="Verdana" panose="020B0604030504040204" pitchFamily="34" charset="0"/>
              </a:rPr>
              <a:t>The MATP is designed to provide:</a:t>
            </a:r>
          </a:p>
          <a:p>
            <a:pPr marL="0" indent="0">
              <a:spcBef>
                <a:spcPts val="0"/>
              </a:spcBef>
              <a:spcAft>
                <a:spcPts val="1200"/>
              </a:spcAft>
              <a:buNone/>
            </a:pPr>
            <a:r>
              <a:rPr lang="en-US" altLang="en-US" sz="2400" b="1" dirty="0">
                <a:ea typeface="Verdana" panose="020B0604030504040204" pitchFamily="34" charset="0"/>
                <a:cs typeface="Verdana" panose="020B0604030504040204" pitchFamily="34" charset="0"/>
              </a:rPr>
              <a:t> </a:t>
            </a:r>
          </a:p>
          <a:p>
            <a:pPr lvl="1">
              <a:spcBef>
                <a:spcPts val="0"/>
              </a:spcBef>
              <a:spcAft>
                <a:spcPts val="1200"/>
              </a:spcAft>
              <a:buFont typeface="Arial" panose="020B0604020202020204" pitchFamily="34" charset="0"/>
              <a:buChar char="•"/>
            </a:pPr>
            <a:r>
              <a:rPr lang="en-US" altLang="en-US" sz="2200" dirty="0">
                <a:ea typeface="Verdana" panose="020B0604030504040204" pitchFamily="34" charset="0"/>
                <a:cs typeface="Verdana" panose="020B0604030504040204" pitchFamily="34" charset="0"/>
              </a:rPr>
              <a:t>Access to MA compensable medical and pharmacy services</a:t>
            </a:r>
          </a:p>
          <a:p>
            <a:pPr lvl="1">
              <a:spcBef>
                <a:spcPts val="0"/>
              </a:spcBef>
              <a:spcAft>
                <a:spcPts val="1200"/>
              </a:spcAft>
              <a:buFont typeface="Arial" panose="020B0604020202020204" pitchFamily="34" charset="0"/>
              <a:buChar char="•"/>
            </a:pPr>
            <a:r>
              <a:rPr lang="en-US" altLang="en-US" sz="2200" dirty="0">
                <a:ea typeface="Verdana" panose="020B0604030504040204" pitchFamily="34" charset="0"/>
                <a:cs typeface="Verdana" panose="020B0604030504040204" pitchFamily="34" charset="0"/>
              </a:rPr>
              <a:t>Access to ongoing treatment of chronic diseases and care management</a:t>
            </a:r>
          </a:p>
          <a:p>
            <a:pPr lvl="1">
              <a:spcBef>
                <a:spcPts val="0"/>
              </a:spcBef>
              <a:spcAft>
                <a:spcPts val="1200"/>
              </a:spcAft>
              <a:buFont typeface="Arial" panose="020B0604020202020204" pitchFamily="34" charset="0"/>
              <a:buChar char="•"/>
            </a:pPr>
            <a:r>
              <a:rPr lang="en-US" altLang="en-US" sz="2200" dirty="0">
                <a:ea typeface="Verdana" panose="020B0604030504040204" pitchFamily="34" charset="0"/>
                <a:cs typeface="Verdana" panose="020B0604030504040204" pitchFamily="34" charset="0"/>
              </a:rPr>
              <a:t>Access to care with individual medical practices excluding the Emergency Room or Urgent Care facilities</a:t>
            </a:r>
          </a:p>
          <a:p>
            <a:pPr lvl="1">
              <a:spcBef>
                <a:spcPts val="0"/>
              </a:spcBef>
              <a:spcAft>
                <a:spcPts val="1200"/>
              </a:spcAft>
              <a:buFont typeface="Arial" panose="020B0604020202020204" pitchFamily="34" charset="0"/>
              <a:buChar char="•"/>
            </a:pPr>
            <a:r>
              <a:rPr lang="en-US" altLang="en-US" sz="2200" dirty="0">
                <a:ea typeface="Verdana" panose="020B0604030504040204" pitchFamily="34" charset="0"/>
                <a:cs typeface="Verdana" panose="020B0604030504040204" pitchFamily="34" charset="0"/>
              </a:rPr>
              <a:t>Access to preventative care (equates to fewer and shorter hospital stays)</a:t>
            </a:r>
          </a:p>
          <a:p>
            <a:endParaRPr lang="en-US" sz="2400" dirty="0"/>
          </a:p>
        </p:txBody>
      </p:sp>
      <p:sp>
        <p:nvSpPr>
          <p:cNvPr id="4" name="Title 3"/>
          <p:cNvSpPr>
            <a:spLocks noGrp="1"/>
          </p:cNvSpPr>
          <p:nvPr>
            <p:ph type="title"/>
          </p:nvPr>
        </p:nvSpPr>
        <p:spPr bwMode="white"/>
        <p:txBody>
          <a:bodyPr/>
          <a:lstStyle/>
          <a:p>
            <a:r>
              <a:rPr lang="en-US" dirty="0"/>
              <a:t>What is MATP? </a:t>
            </a:r>
          </a:p>
        </p:txBody>
      </p:sp>
      <p:sp>
        <p:nvSpPr>
          <p:cNvPr id="2" name="Date Placeholder 1"/>
          <p:cNvSpPr>
            <a:spLocks noGrp="1"/>
          </p:cNvSpPr>
          <p:nvPr>
            <p:ph type="dt" sz="half" idx="10"/>
          </p:nvPr>
        </p:nvSpPr>
        <p:spPr/>
        <p:txBody>
          <a:bodyPr/>
          <a:lstStyle/>
          <a:p>
            <a:pPr fontAlgn="base">
              <a:spcBef>
                <a:spcPct val="0"/>
              </a:spcBef>
              <a:spcAft>
                <a:spcPct val="0"/>
              </a:spcAft>
              <a:defRPr/>
            </a:pPr>
            <a:fld id="{6E4BFAB8-0757-40E7-A5D8-31838F749C16}"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51</a:t>
            </a:fld>
            <a:endParaRPr lang="en-US">
              <a:solidFill>
                <a:srgbClr val="000000"/>
              </a:solidFill>
              <a:latin typeface="Arial" charset="0"/>
            </a:endParaRPr>
          </a:p>
        </p:txBody>
      </p:sp>
    </p:spTree>
    <p:extLst>
      <p:ext uri="{BB962C8B-B14F-4D97-AF65-F5344CB8AC3E}">
        <p14:creationId xmlns:p14="http://schemas.microsoft.com/office/powerpoint/2010/main" val="726363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F98F6-8C30-4F85-B13E-A59AA22BD1F9}"/>
              </a:ext>
            </a:extLst>
          </p:cNvPr>
          <p:cNvSpPr>
            <a:spLocks noGrp="1"/>
          </p:cNvSpPr>
          <p:nvPr>
            <p:ph sz="half" idx="1"/>
          </p:nvPr>
        </p:nvSpPr>
        <p:spPr>
          <a:xfrm>
            <a:off x="1981200" y="1143001"/>
            <a:ext cx="8229600" cy="4800600"/>
          </a:xfrm>
        </p:spPr>
        <p:txBody>
          <a:bodyPr/>
          <a:lstStyle/>
          <a:p>
            <a:r>
              <a:rPr lang="en-US" sz="2400" dirty="0">
                <a:latin typeface="Arial" panose="020B0604020202020204" pitchFamily="34" charset="0"/>
                <a:ea typeface="Verdana" panose="020B0604030504040204" pitchFamily="34" charset="0"/>
                <a:cs typeface="Arial" panose="020B0604020202020204" pitchFamily="34" charset="0"/>
              </a:rPr>
              <a:t>County Government</a:t>
            </a:r>
          </a:p>
          <a:p>
            <a:pPr marL="0" indent="0">
              <a:buNone/>
            </a:pPr>
            <a:endParaRPr lang="en-US" sz="2400" dirty="0">
              <a:latin typeface="Arial" panose="020B0604020202020204" pitchFamily="34" charset="0"/>
              <a:ea typeface="Verdana" panose="020B0604030504040204" pitchFamily="34" charset="0"/>
              <a:cs typeface="Arial" panose="020B0604020202020204" pitchFamily="34" charset="0"/>
            </a:endParaRPr>
          </a:p>
          <a:p>
            <a:pPr marL="0" indent="0">
              <a:buNone/>
            </a:pPr>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dirty="0">
                <a:latin typeface="Arial" panose="020B0604020202020204" pitchFamily="34" charset="0"/>
                <a:ea typeface="Verdana" panose="020B0604030504040204" pitchFamily="34" charset="0"/>
                <a:cs typeface="Arial" panose="020B0604020202020204" pitchFamily="34" charset="0"/>
              </a:rPr>
              <a:t>Sub-Contracted Entities of County Government</a:t>
            </a:r>
          </a:p>
          <a:p>
            <a:pPr marL="0" indent="0">
              <a:buNone/>
            </a:pPr>
            <a:endParaRPr lang="en-US" sz="2400" dirty="0">
              <a:latin typeface="Arial" panose="020B0604020202020204" pitchFamily="34" charset="0"/>
              <a:ea typeface="Verdana" panose="020B0604030504040204" pitchFamily="34" charset="0"/>
              <a:cs typeface="Arial" panose="020B0604020202020204" pitchFamily="34" charset="0"/>
            </a:endParaRPr>
          </a:p>
          <a:p>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dirty="0">
                <a:latin typeface="Arial" panose="020B0604020202020204" pitchFamily="34" charset="0"/>
                <a:ea typeface="Verdana" panose="020B0604030504040204" pitchFamily="34" charset="0"/>
                <a:cs typeface="Arial" panose="020B0604020202020204" pitchFamily="34" charset="0"/>
              </a:rPr>
              <a:t>Transportation Brokerage Agencies</a:t>
            </a:r>
          </a:p>
          <a:p>
            <a:pPr marL="0" indent="0">
              <a:buNone/>
            </a:pPr>
            <a:endParaRPr lang="en-US" sz="2400" dirty="0">
              <a:latin typeface="Arial" panose="020B0604020202020204" pitchFamily="34" charset="0"/>
              <a:ea typeface="Verdana" panose="020B0604030504040204" pitchFamily="34" charset="0"/>
              <a:cs typeface="Arial" panose="020B0604020202020204" pitchFamily="34" charset="0"/>
            </a:endParaRPr>
          </a:p>
          <a:p>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dirty="0">
                <a:latin typeface="Arial" panose="020B0604020202020204" pitchFamily="34" charset="0"/>
                <a:ea typeface="Verdana" panose="020B0604030504040204" pitchFamily="34" charset="0"/>
                <a:cs typeface="Arial" panose="020B0604020202020204" pitchFamily="34" charset="0"/>
              </a:rPr>
              <a:t>Local Transit Agencies</a:t>
            </a:r>
          </a:p>
          <a:p>
            <a:endParaRPr lang="en-US" dirty="0"/>
          </a:p>
        </p:txBody>
      </p:sp>
      <p:sp>
        <p:nvSpPr>
          <p:cNvPr id="4" name="Title 3">
            <a:extLst>
              <a:ext uri="{FF2B5EF4-FFF2-40B4-BE49-F238E27FC236}">
                <a16:creationId xmlns:a16="http://schemas.microsoft.com/office/drawing/2014/main" id="{3B1150B7-4834-4491-BCDA-2C3899AC8D3C}"/>
              </a:ext>
            </a:extLst>
          </p:cNvPr>
          <p:cNvSpPr>
            <a:spLocks noGrp="1"/>
          </p:cNvSpPr>
          <p:nvPr>
            <p:ph type="title"/>
          </p:nvPr>
        </p:nvSpPr>
        <p:spPr/>
        <p:txBody>
          <a:bodyPr/>
          <a:lstStyle/>
          <a:p>
            <a:r>
              <a:rPr lang="en-US" dirty="0"/>
              <a:t>Transportation Providers</a:t>
            </a:r>
          </a:p>
        </p:txBody>
      </p:sp>
      <p:sp>
        <p:nvSpPr>
          <p:cNvPr id="5" name="Date Placeholder 4">
            <a:extLst>
              <a:ext uri="{FF2B5EF4-FFF2-40B4-BE49-F238E27FC236}">
                <a16:creationId xmlns:a16="http://schemas.microsoft.com/office/drawing/2014/main" id="{6A313E5D-9865-4016-9844-466149DD0D68}"/>
              </a:ext>
            </a:extLst>
          </p:cNvPr>
          <p:cNvSpPr>
            <a:spLocks noGrp="1"/>
          </p:cNvSpPr>
          <p:nvPr>
            <p:ph type="dt" sz="half" idx="10"/>
          </p:nvPr>
        </p:nvSpPr>
        <p:spPr/>
        <p:txBody>
          <a:bodyPr/>
          <a:lstStyle/>
          <a:p>
            <a:pPr fontAlgn="base">
              <a:spcBef>
                <a:spcPct val="0"/>
              </a:spcBef>
              <a:spcAft>
                <a:spcPct val="0"/>
              </a:spcAft>
              <a:defRPr/>
            </a:pPr>
            <a:fld id="{6908C381-0B50-4C5E-ABC8-46BD068596A9}"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6" name="Slide Number Placeholder 5">
            <a:extLst>
              <a:ext uri="{FF2B5EF4-FFF2-40B4-BE49-F238E27FC236}">
                <a16:creationId xmlns:a16="http://schemas.microsoft.com/office/drawing/2014/main" id="{C9D21BD0-D036-4919-BF70-3A509282C313}"/>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52</a:t>
            </a:fld>
            <a:endParaRPr lang="en-US">
              <a:solidFill>
                <a:srgbClr val="000000"/>
              </a:solidFill>
              <a:latin typeface="Arial" charset="0"/>
            </a:endParaRPr>
          </a:p>
        </p:txBody>
      </p:sp>
    </p:spTree>
    <p:extLst>
      <p:ext uri="{BB962C8B-B14F-4D97-AF65-F5344CB8AC3E}">
        <p14:creationId xmlns:p14="http://schemas.microsoft.com/office/powerpoint/2010/main" val="18010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D663-EF15-40EB-9CBC-27D89D40A923}"/>
              </a:ext>
            </a:extLst>
          </p:cNvPr>
          <p:cNvSpPr>
            <a:spLocks noGrp="1"/>
          </p:cNvSpPr>
          <p:nvPr>
            <p:ph type="title"/>
          </p:nvPr>
        </p:nvSpPr>
        <p:spPr/>
        <p:txBody>
          <a:bodyPr/>
          <a:lstStyle/>
          <a:p>
            <a:r>
              <a:rPr lang="en-US" altLang="en-US" dirty="0">
                <a:ea typeface="Verdana" panose="020B0604030504040204" pitchFamily="34" charset="0"/>
                <a:cs typeface="Verdana" panose="020B0604030504040204" pitchFamily="34" charset="0"/>
              </a:rPr>
              <a:t>Available Modes of Transportation</a:t>
            </a:r>
            <a:br>
              <a:rPr lang="en-US" altLang="en-US" dirty="0">
                <a:ea typeface="Verdana" panose="020B0604030504040204" pitchFamily="34" charset="0"/>
                <a:cs typeface="Verdana" panose="020B0604030504040204" pitchFamily="34" charset="0"/>
              </a:rPr>
            </a:br>
            <a:endParaRPr lang="en-US" dirty="0"/>
          </a:p>
        </p:txBody>
      </p:sp>
      <p:sp>
        <p:nvSpPr>
          <p:cNvPr id="3" name="Content Placeholder 2">
            <a:extLst>
              <a:ext uri="{FF2B5EF4-FFF2-40B4-BE49-F238E27FC236}">
                <a16:creationId xmlns:a16="http://schemas.microsoft.com/office/drawing/2014/main" id="{0B21C75A-5272-49ED-AAA7-74EB96FDA049}"/>
              </a:ext>
            </a:extLst>
          </p:cNvPr>
          <p:cNvSpPr>
            <a:spLocks noGrp="1"/>
          </p:cNvSpPr>
          <p:nvPr>
            <p:ph sz="quarter" idx="13"/>
          </p:nvPr>
        </p:nvSpPr>
        <p:spPr/>
        <p:txBody>
          <a:bodyPr/>
          <a:lstStyle/>
          <a:p>
            <a:pPr>
              <a:spcBef>
                <a:spcPts val="0"/>
              </a:spcBef>
              <a:spcAft>
                <a:spcPts val="1200"/>
              </a:spcAft>
            </a:pPr>
            <a:r>
              <a:rPr lang="en-US" altLang="en-US" dirty="0">
                <a:ea typeface="Verdana" panose="020B0604030504040204" pitchFamily="34" charset="0"/>
                <a:cs typeface="Verdana" panose="020B0604030504040204" pitchFamily="34" charset="0"/>
              </a:rPr>
              <a:t>Mass transit (buses, trains, subways etc..)</a:t>
            </a:r>
          </a:p>
          <a:p>
            <a:pPr marL="0" indent="0">
              <a:spcBef>
                <a:spcPts val="0"/>
              </a:spcBef>
              <a:spcAft>
                <a:spcPts val="1200"/>
              </a:spcAft>
              <a:buNone/>
            </a:pPr>
            <a:endParaRPr lang="en-US" altLang="en-US" dirty="0">
              <a:ea typeface="Verdana" panose="020B0604030504040204" pitchFamily="34" charset="0"/>
              <a:cs typeface="Verdana" panose="020B0604030504040204" pitchFamily="34" charset="0"/>
            </a:endParaRPr>
          </a:p>
          <a:p>
            <a:pPr>
              <a:spcBef>
                <a:spcPts val="0"/>
              </a:spcBef>
              <a:spcAft>
                <a:spcPts val="1200"/>
              </a:spcAft>
            </a:pPr>
            <a:r>
              <a:rPr lang="en-US" altLang="en-US" dirty="0">
                <a:ea typeface="Verdana" panose="020B0604030504040204" pitchFamily="34" charset="0"/>
                <a:cs typeface="Verdana" panose="020B0604030504040204" pitchFamily="34" charset="0"/>
              </a:rPr>
              <a:t>Mileage Reimbursement</a:t>
            </a:r>
          </a:p>
          <a:p>
            <a:pPr marL="0" indent="0">
              <a:spcBef>
                <a:spcPts val="0"/>
              </a:spcBef>
              <a:spcAft>
                <a:spcPts val="1200"/>
              </a:spcAft>
              <a:buNone/>
            </a:pPr>
            <a:endParaRPr lang="en-US" altLang="en-US" dirty="0">
              <a:ea typeface="Verdana" panose="020B0604030504040204" pitchFamily="34" charset="0"/>
              <a:cs typeface="Verdana" panose="020B0604030504040204" pitchFamily="34" charset="0"/>
            </a:endParaRPr>
          </a:p>
          <a:p>
            <a:pPr>
              <a:spcBef>
                <a:spcPts val="0"/>
              </a:spcBef>
              <a:spcAft>
                <a:spcPts val="1200"/>
              </a:spcAft>
            </a:pPr>
            <a:r>
              <a:rPr lang="en-US" altLang="en-US" dirty="0">
                <a:ea typeface="Verdana" panose="020B0604030504040204" pitchFamily="34" charset="0"/>
                <a:cs typeface="Verdana" panose="020B0604030504040204" pitchFamily="34" charset="0"/>
              </a:rPr>
              <a:t>Paratransit (includes multi-modal and taxi)</a:t>
            </a:r>
          </a:p>
          <a:p>
            <a:pPr marL="0" indent="0">
              <a:spcBef>
                <a:spcPts val="0"/>
              </a:spcBef>
              <a:spcAft>
                <a:spcPts val="1200"/>
              </a:spcAft>
              <a:buNone/>
            </a:pPr>
            <a:endParaRPr lang="en-US" altLang="en-US" dirty="0">
              <a:ea typeface="Verdana" panose="020B0604030504040204" pitchFamily="34" charset="0"/>
              <a:cs typeface="Verdana" panose="020B0604030504040204" pitchFamily="34" charset="0"/>
            </a:endParaRPr>
          </a:p>
          <a:p>
            <a:pPr>
              <a:spcBef>
                <a:spcPts val="0"/>
              </a:spcBef>
              <a:spcAft>
                <a:spcPts val="1200"/>
              </a:spcAft>
            </a:pPr>
            <a:r>
              <a:rPr lang="en-US" altLang="en-US" dirty="0">
                <a:ea typeface="Verdana" panose="020B0604030504040204" pitchFamily="34" charset="0"/>
                <a:cs typeface="Verdana" panose="020B0604030504040204" pitchFamily="34" charset="0"/>
              </a:rPr>
              <a:t>Volunteers</a:t>
            </a:r>
          </a:p>
          <a:p>
            <a:endParaRPr lang="en-US" dirty="0"/>
          </a:p>
        </p:txBody>
      </p:sp>
      <p:sp>
        <p:nvSpPr>
          <p:cNvPr id="4" name="Date Placeholder 3">
            <a:extLst>
              <a:ext uri="{FF2B5EF4-FFF2-40B4-BE49-F238E27FC236}">
                <a16:creationId xmlns:a16="http://schemas.microsoft.com/office/drawing/2014/main" id="{176459E8-F669-4CE5-8D8D-3D4E47BFDEFF}"/>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B5653E8B-9E59-46C6-95C1-2B5C7DCB5ED2}"/>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53</a:t>
            </a:fld>
            <a:endParaRPr lang="en-US">
              <a:solidFill>
                <a:srgbClr val="000000"/>
              </a:solidFill>
              <a:latin typeface="Arial" charset="0"/>
            </a:endParaRPr>
          </a:p>
        </p:txBody>
      </p:sp>
    </p:spTree>
    <p:extLst>
      <p:ext uri="{BB962C8B-B14F-4D97-AF65-F5344CB8AC3E}">
        <p14:creationId xmlns:p14="http://schemas.microsoft.com/office/powerpoint/2010/main" val="505386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7D74-1AB1-4648-9E59-A1EAE67A1571}"/>
              </a:ext>
            </a:extLst>
          </p:cNvPr>
          <p:cNvSpPr>
            <a:spLocks noGrp="1"/>
          </p:cNvSpPr>
          <p:nvPr>
            <p:ph type="title"/>
          </p:nvPr>
        </p:nvSpPr>
        <p:spPr/>
        <p:txBody>
          <a:bodyPr/>
          <a:lstStyle/>
          <a:p>
            <a:r>
              <a:rPr lang="en-US" dirty="0"/>
              <a:t>Accessing MATP Services</a:t>
            </a:r>
          </a:p>
        </p:txBody>
      </p:sp>
      <p:sp>
        <p:nvSpPr>
          <p:cNvPr id="3" name="Content Placeholder 2">
            <a:extLst>
              <a:ext uri="{FF2B5EF4-FFF2-40B4-BE49-F238E27FC236}">
                <a16:creationId xmlns:a16="http://schemas.microsoft.com/office/drawing/2014/main" id="{AB097EDB-491F-4576-A20A-59BDDCBDF276}"/>
              </a:ext>
            </a:extLst>
          </p:cNvPr>
          <p:cNvSpPr>
            <a:spLocks noGrp="1"/>
          </p:cNvSpPr>
          <p:nvPr>
            <p:ph sz="quarter" idx="13"/>
          </p:nvPr>
        </p:nvSpPr>
        <p:spPr/>
        <p:txBody>
          <a:bodyPr/>
          <a:lstStyle/>
          <a:p>
            <a:pPr marL="0" indent="0">
              <a:spcBef>
                <a:spcPts val="0"/>
              </a:spcBef>
              <a:spcAft>
                <a:spcPts val="1200"/>
              </a:spcAft>
              <a:buNone/>
            </a:pPr>
            <a:r>
              <a:rPr lang="en-US" altLang="en-US" dirty="0">
                <a:ea typeface="Verdana" panose="020B0604030504040204" pitchFamily="34" charset="0"/>
                <a:cs typeface="Verdana" panose="020B0604030504040204" pitchFamily="34" charset="0"/>
              </a:rPr>
              <a:t>To begin the registration process, the consumer should contact the MATP agency in their county in order to determine and complete the following:</a:t>
            </a:r>
          </a:p>
          <a:p>
            <a:pPr lvl="1" algn="just">
              <a:spcBef>
                <a:spcPts val="0"/>
              </a:spcBef>
              <a:spcAft>
                <a:spcPts val="1200"/>
              </a:spcAft>
              <a:buFont typeface="Arial" panose="020B0604020202020204" pitchFamily="34" charset="0"/>
              <a:buChar char="•"/>
            </a:pPr>
            <a:r>
              <a:rPr lang="en-US" altLang="en-US" sz="2400" dirty="0">
                <a:ea typeface="Verdana" panose="020B0604030504040204" pitchFamily="34" charset="0"/>
                <a:cs typeface="Verdana" panose="020B0604030504040204" pitchFamily="34" charset="0"/>
              </a:rPr>
              <a:t>Eligibility</a:t>
            </a:r>
          </a:p>
          <a:p>
            <a:pPr lvl="2">
              <a:spcBef>
                <a:spcPts val="0"/>
              </a:spcBef>
              <a:spcAft>
                <a:spcPts val="1200"/>
              </a:spcAft>
              <a:buFont typeface="Courier New" panose="02070309020205020404" pitchFamily="49" charset="0"/>
              <a:buChar char="o"/>
            </a:pPr>
            <a:r>
              <a:rPr lang="en-US" altLang="en-US" sz="1200" dirty="0">
                <a:ea typeface="Verdana" panose="020B0604030504040204" pitchFamily="34" charset="0"/>
                <a:cs typeface="Verdana" panose="020B0604030504040204" pitchFamily="34" charset="0"/>
              </a:rPr>
              <a:t>75% of all Category/Code combinations are eligible for the MATP</a:t>
            </a:r>
          </a:p>
          <a:p>
            <a:pPr lvl="2">
              <a:spcBef>
                <a:spcPts val="0"/>
              </a:spcBef>
              <a:spcAft>
                <a:spcPts val="1200"/>
              </a:spcAft>
              <a:buFont typeface="Courier New" panose="02070309020205020404" pitchFamily="49" charset="0"/>
              <a:buChar char="o"/>
            </a:pPr>
            <a:r>
              <a:rPr lang="en-US" altLang="en-US" sz="1200" dirty="0">
                <a:ea typeface="Verdana" panose="020B0604030504040204" pitchFamily="34" charset="0"/>
                <a:cs typeface="Verdana" panose="020B0604030504040204" pitchFamily="34" charset="0"/>
              </a:rPr>
              <a:t>Consumers 65 years of age, are referred to the Shared Ride 65+ Program</a:t>
            </a:r>
          </a:p>
          <a:p>
            <a:pPr lvl="2">
              <a:spcBef>
                <a:spcPts val="0"/>
              </a:spcBef>
              <a:spcAft>
                <a:spcPts val="1200"/>
              </a:spcAft>
              <a:buFont typeface="Courier New" panose="02070309020205020404" pitchFamily="49" charset="0"/>
              <a:buChar char="o"/>
            </a:pPr>
            <a:r>
              <a:rPr lang="en-US" altLang="en-US" sz="1200" dirty="0">
                <a:ea typeface="Verdana" panose="020B0604030504040204" pitchFamily="34" charset="0"/>
                <a:cs typeface="Verdana" panose="020B0604030504040204" pitchFamily="34" charset="0"/>
              </a:rPr>
              <a:t>Shared Ride pays 85% of the fare</a:t>
            </a:r>
          </a:p>
          <a:p>
            <a:pPr lvl="2">
              <a:spcBef>
                <a:spcPts val="0"/>
              </a:spcBef>
              <a:spcAft>
                <a:spcPts val="1200"/>
              </a:spcAft>
              <a:buFont typeface="Courier New" panose="02070309020205020404" pitchFamily="49" charset="0"/>
              <a:buChar char="o"/>
            </a:pPr>
            <a:r>
              <a:rPr lang="en-US" altLang="en-US" sz="1200" dirty="0">
                <a:ea typeface="Verdana" panose="020B0604030504040204" pitchFamily="34" charset="0"/>
                <a:cs typeface="Verdana" panose="020B0604030504040204" pitchFamily="34" charset="0"/>
              </a:rPr>
              <a:t>MATP pays 15% of the fare</a:t>
            </a:r>
          </a:p>
          <a:p>
            <a:pPr lvl="1" algn="just">
              <a:spcBef>
                <a:spcPts val="0"/>
              </a:spcBef>
              <a:spcAft>
                <a:spcPts val="1200"/>
              </a:spcAft>
              <a:buFont typeface="Arial" panose="020B0604020202020204" pitchFamily="34" charset="0"/>
              <a:buChar char="•"/>
            </a:pPr>
            <a:r>
              <a:rPr lang="en-US" altLang="en-US" sz="2400" dirty="0">
                <a:ea typeface="Verdana" panose="020B0604030504040204" pitchFamily="34" charset="0"/>
                <a:cs typeface="Verdana" panose="020B0604030504040204" pitchFamily="34" charset="0"/>
              </a:rPr>
              <a:t>Application</a:t>
            </a:r>
          </a:p>
          <a:p>
            <a:pPr lvl="1" algn="just">
              <a:spcBef>
                <a:spcPts val="0"/>
              </a:spcBef>
              <a:spcAft>
                <a:spcPts val="1200"/>
              </a:spcAft>
              <a:buFont typeface="Arial" panose="020B0604020202020204" pitchFamily="34" charset="0"/>
              <a:buChar char="•"/>
            </a:pPr>
            <a:r>
              <a:rPr lang="en-US" altLang="en-US" sz="2400" dirty="0">
                <a:ea typeface="Verdana" panose="020B0604030504040204" pitchFamily="34" charset="0"/>
                <a:cs typeface="Verdana" panose="020B0604030504040204" pitchFamily="34" charset="0"/>
              </a:rPr>
              <a:t>Needs Assessment</a:t>
            </a:r>
          </a:p>
          <a:p>
            <a:pPr lvl="1" algn="just">
              <a:spcBef>
                <a:spcPts val="0"/>
              </a:spcBef>
              <a:spcAft>
                <a:spcPts val="1200"/>
              </a:spcAft>
              <a:buFont typeface="Arial" panose="020B0604020202020204" pitchFamily="34" charset="0"/>
              <a:buChar char="•"/>
            </a:pPr>
            <a:r>
              <a:rPr lang="en-US" altLang="en-US" sz="2400" dirty="0">
                <a:ea typeface="Verdana" panose="020B0604030504040204" pitchFamily="34" charset="0"/>
                <a:cs typeface="Verdana" panose="020B0604030504040204" pitchFamily="34" charset="0"/>
              </a:rPr>
              <a:t>Determination of Mode</a:t>
            </a:r>
          </a:p>
          <a:p>
            <a:endParaRPr lang="en-US" dirty="0"/>
          </a:p>
        </p:txBody>
      </p:sp>
      <p:sp>
        <p:nvSpPr>
          <p:cNvPr id="4" name="Date Placeholder 3">
            <a:extLst>
              <a:ext uri="{FF2B5EF4-FFF2-40B4-BE49-F238E27FC236}">
                <a16:creationId xmlns:a16="http://schemas.microsoft.com/office/drawing/2014/main" id="{EE79B090-FA01-4821-942B-DF988E7D196C}"/>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390AFF56-66C8-4ED4-82E5-ACA76646F947}"/>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54</a:t>
            </a:fld>
            <a:endParaRPr lang="en-US">
              <a:solidFill>
                <a:srgbClr val="000000"/>
              </a:solidFill>
              <a:latin typeface="Arial" charset="0"/>
            </a:endParaRPr>
          </a:p>
        </p:txBody>
      </p:sp>
    </p:spTree>
    <p:extLst>
      <p:ext uri="{BB962C8B-B14F-4D97-AF65-F5344CB8AC3E}">
        <p14:creationId xmlns:p14="http://schemas.microsoft.com/office/powerpoint/2010/main" val="2322260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B0C4-AE9E-4DA2-8E9D-CFCC293C30DA}"/>
              </a:ext>
            </a:extLst>
          </p:cNvPr>
          <p:cNvSpPr>
            <a:spLocks noGrp="1"/>
          </p:cNvSpPr>
          <p:nvPr>
            <p:ph type="title"/>
          </p:nvPr>
        </p:nvSpPr>
        <p:spPr/>
        <p:txBody>
          <a:bodyPr/>
          <a:lstStyle/>
          <a:p>
            <a:r>
              <a:rPr lang="en-US" dirty="0"/>
              <a:t>Covered Services</a:t>
            </a:r>
          </a:p>
        </p:txBody>
      </p:sp>
      <p:sp>
        <p:nvSpPr>
          <p:cNvPr id="3" name="Content Placeholder 2">
            <a:extLst>
              <a:ext uri="{FF2B5EF4-FFF2-40B4-BE49-F238E27FC236}">
                <a16:creationId xmlns:a16="http://schemas.microsoft.com/office/drawing/2014/main" id="{EE6861B2-5FC2-458B-9467-27A2250BBA27}"/>
              </a:ext>
            </a:extLst>
          </p:cNvPr>
          <p:cNvSpPr>
            <a:spLocks noGrp="1"/>
          </p:cNvSpPr>
          <p:nvPr>
            <p:ph sz="quarter" idx="13"/>
          </p:nvPr>
        </p:nvSpPr>
        <p:spPr/>
        <p:txBody>
          <a:bodyPr/>
          <a:lstStyle/>
          <a:p>
            <a:pPr>
              <a:spcBef>
                <a:spcPts val="0"/>
              </a:spcBef>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Grantee is required to provide transportation to all </a:t>
            </a:r>
            <a:r>
              <a:rPr lang="en-US" u="sng" dirty="0">
                <a:ea typeface="Verdana" panose="020B0604030504040204" pitchFamily="34" charset="0"/>
                <a:cs typeface="Verdana" panose="020B0604030504040204" pitchFamily="34" charset="0"/>
              </a:rPr>
              <a:t>MA covered services</a:t>
            </a:r>
            <a:r>
              <a:rPr lang="en-US" dirty="0">
                <a:ea typeface="Verdana" panose="020B0604030504040204" pitchFamily="34" charset="0"/>
                <a:cs typeface="Verdana" panose="020B0604030504040204" pitchFamily="34" charset="0"/>
              </a:rPr>
              <a:t>.</a:t>
            </a:r>
          </a:p>
          <a:p>
            <a:pPr marL="0" indent="0">
              <a:spcBef>
                <a:spcPts val="0"/>
              </a:spcBef>
              <a:spcAft>
                <a:spcPts val="1200"/>
              </a:spcAft>
              <a:buNone/>
            </a:pPr>
            <a:endParaRPr lang="en-US" dirty="0">
              <a:ea typeface="Verdana" panose="020B0604030504040204" pitchFamily="34" charset="0"/>
              <a:cs typeface="Verdana" panose="020B0604030504040204" pitchFamily="34" charset="0"/>
            </a:endParaRPr>
          </a:p>
          <a:p>
            <a:pPr>
              <a:spcBef>
                <a:spcPts val="0"/>
              </a:spcBef>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Examples of covered services:</a:t>
            </a:r>
          </a:p>
          <a:p>
            <a:pPr marL="457200" lvl="1" indent="0">
              <a:spcBef>
                <a:spcPts val="0"/>
              </a:spcBef>
              <a:spcAft>
                <a:spcPts val="1200"/>
              </a:spcAft>
              <a:buNone/>
            </a:pPr>
            <a:r>
              <a:rPr lang="en-US" sz="1600" dirty="0">
                <a:ea typeface="Verdana" panose="020B0604030504040204" pitchFamily="34" charset="0"/>
                <a:cs typeface="Verdana" panose="020B0604030504040204" pitchFamily="34" charset="0"/>
              </a:rPr>
              <a:t>Physician’s Office			Dialysis</a:t>
            </a:r>
          </a:p>
          <a:p>
            <a:pPr marL="457200" lvl="1" indent="0">
              <a:spcBef>
                <a:spcPts val="0"/>
              </a:spcBef>
              <a:spcAft>
                <a:spcPts val="1200"/>
              </a:spcAft>
              <a:buNone/>
            </a:pPr>
            <a:r>
              <a:rPr lang="en-US" sz="1600" dirty="0">
                <a:ea typeface="Verdana" panose="020B0604030504040204" pitchFamily="34" charset="0"/>
                <a:cs typeface="Verdana" panose="020B0604030504040204" pitchFamily="34" charset="0"/>
              </a:rPr>
              <a:t>Pharmacy				Behavioral Health</a:t>
            </a:r>
          </a:p>
          <a:p>
            <a:pPr marL="457200" lvl="1" indent="0">
              <a:spcBef>
                <a:spcPts val="0"/>
              </a:spcBef>
              <a:spcAft>
                <a:spcPts val="1200"/>
              </a:spcAft>
              <a:buNone/>
            </a:pPr>
            <a:r>
              <a:rPr lang="en-US" sz="1600" dirty="0">
                <a:ea typeface="Verdana" panose="020B0604030504040204" pitchFamily="34" charset="0"/>
                <a:cs typeface="Verdana" panose="020B0604030504040204" pitchFamily="34" charset="0"/>
              </a:rPr>
              <a:t>Methadone Clinic			PT, OT, Rehab</a:t>
            </a:r>
          </a:p>
          <a:p>
            <a:pPr marL="457200" lvl="1" indent="0">
              <a:spcBef>
                <a:spcPts val="0"/>
              </a:spcBef>
              <a:spcAft>
                <a:spcPts val="1200"/>
              </a:spcAft>
              <a:buNone/>
            </a:pPr>
            <a:r>
              <a:rPr lang="en-US" sz="1600" dirty="0">
                <a:ea typeface="Verdana" panose="020B0604030504040204" pitchFamily="34" charset="0"/>
                <a:cs typeface="Verdana" panose="020B0604030504040204" pitchFamily="34" charset="0"/>
              </a:rPr>
              <a:t>Urgent Care Trip (Although not to an Urgent Care Center</a:t>
            </a:r>
            <a:r>
              <a:rPr lang="en-US" sz="1800" dirty="0">
                <a:ea typeface="Verdana" panose="020B0604030504040204" pitchFamily="34" charset="0"/>
                <a:cs typeface="Verdana" panose="020B0604030504040204" pitchFamily="34" charset="0"/>
              </a:rPr>
              <a:t>)</a:t>
            </a:r>
          </a:p>
          <a:p>
            <a:pPr marL="457200" lvl="1" indent="0">
              <a:spcBef>
                <a:spcPts val="0"/>
              </a:spcBef>
              <a:spcAft>
                <a:spcPts val="1200"/>
              </a:spcAft>
              <a:buNone/>
            </a:pPr>
            <a:endParaRPr lang="en-US" sz="1800" dirty="0">
              <a:ea typeface="Verdana" panose="020B0604030504040204" pitchFamily="34" charset="0"/>
              <a:cs typeface="Verdana" panose="020B0604030504040204" pitchFamily="34" charset="0"/>
            </a:endParaRPr>
          </a:p>
          <a:p>
            <a:pPr>
              <a:spcBef>
                <a:spcPts val="0"/>
              </a:spcBef>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Grantee must ensure transportation is only to and from qualified </a:t>
            </a:r>
            <a:r>
              <a:rPr lang="en-US" u="sng" dirty="0">
                <a:ea typeface="Verdana" panose="020B0604030504040204" pitchFamily="34" charset="0"/>
                <a:cs typeface="Verdana" panose="020B0604030504040204" pitchFamily="34" charset="0"/>
              </a:rPr>
              <a:t>MA-enrolled providers </a:t>
            </a:r>
            <a:r>
              <a:rPr lang="en-US" dirty="0">
                <a:ea typeface="Verdana" panose="020B0604030504040204" pitchFamily="34" charset="0"/>
                <a:cs typeface="Verdana" panose="020B0604030504040204" pitchFamily="34" charset="0"/>
              </a:rPr>
              <a:t>of their choice.</a:t>
            </a:r>
          </a:p>
          <a:p>
            <a:endParaRPr lang="en-US" dirty="0"/>
          </a:p>
        </p:txBody>
      </p:sp>
      <p:sp>
        <p:nvSpPr>
          <p:cNvPr id="4" name="Date Placeholder 3">
            <a:extLst>
              <a:ext uri="{FF2B5EF4-FFF2-40B4-BE49-F238E27FC236}">
                <a16:creationId xmlns:a16="http://schemas.microsoft.com/office/drawing/2014/main" id="{0D549C40-9D9B-4D61-91B9-EA493176BD3D}"/>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A280EE4E-4637-4F19-9A91-24B2CC46A0D5}"/>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55</a:t>
            </a:fld>
            <a:endParaRPr lang="en-US">
              <a:solidFill>
                <a:srgbClr val="000000"/>
              </a:solidFill>
              <a:latin typeface="Arial" charset="0"/>
            </a:endParaRPr>
          </a:p>
        </p:txBody>
      </p:sp>
    </p:spTree>
    <p:extLst>
      <p:ext uri="{BB962C8B-B14F-4D97-AF65-F5344CB8AC3E}">
        <p14:creationId xmlns:p14="http://schemas.microsoft.com/office/powerpoint/2010/main" val="1475815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020E-780A-4C66-B145-7596E1E990AA}"/>
              </a:ext>
            </a:extLst>
          </p:cNvPr>
          <p:cNvSpPr>
            <a:spLocks noGrp="1"/>
          </p:cNvSpPr>
          <p:nvPr>
            <p:ph type="title"/>
          </p:nvPr>
        </p:nvSpPr>
        <p:spPr/>
        <p:txBody>
          <a:bodyPr/>
          <a:lstStyle/>
          <a:p>
            <a:r>
              <a:rPr lang="en-US" dirty="0"/>
              <a:t>Non-Covered Services </a:t>
            </a:r>
          </a:p>
        </p:txBody>
      </p:sp>
      <p:sp>
        <p:nvSpPr>
          <p:cNvPr id="3" name="Content Placeholder 2">
            <a:extLst>
              <a:ext uri="{FF2B5EF4-FFF2-40B4-BE49-F238E27FC236}">
                <a16:creationId xmlns:a16="http://schemas.microsoft.com/office/drawing/2014/main" id="{81BA83B2-9867-41BB-B446-69A87EC15164}"/>
              </a:ext>
            </a:extLst>
          </p:cNvPr>
          <p:cNvSpPr>
            <a:spLocks noGrp="1"/>
          </p:cNvSpPr>
          <p:nvPr>
            <p:ph sz="quarter" idx="13"/>
          </p:nvPr>
        </p:nvSpPr>
        <p:spPr/>
        <p:txBody>
          <a:bodyPr/>
          <a:lstStyle/>
          <a:p>
            <a:pPr marL="0" indent="0">
              <a:buNone/>
            </a:pPr>
            <a:r>
              <a:rPr lang="en-US" dirty="0">
                <a:ea typeface="Verdana" panose="020B0604030504040204" pitchFamily="34" charset="0"/>
                <a:cs typeface="Verdana" panose="020B0604030504040204" pitchFamily="34" charset="0"/>
              </a:rPr>
              <a:t>Examples of non-covered services:</a:t>
            </a:r>
          </a:p>
          <a:p>
            <a:pPr marL="0" indent="0">
              <a:buNone/>
            </a:pPr>
            <a:endParaRPr lang="en-US" dirty="0">
              <a:ea typeface="Verdana" panose="020B0604030504040204" pitchFamily="34" charset="0"/>
              <a:cs typeface="Verdana" panose="020B0604030504040204" pitchFamily="34" charset="0"/>
            </a:endParaRPr>
          </a:p>
          <a:p>
            <a:pPr lvl="1">
              <a:buFont typeface="Arial" panose="020B0604020202020204" pitchFamily="34" charset="0"/>
              <a:buChar char="•"/>
            </a:pPr>
            <a:r>
              <a:rPr lang="en-US" sz="2400" dirty="0">
                <a:ea typeface="Verdana" panose="020B0604030504040204" pitchFamily="34" charset="0"/>
                <a:cs typeface="Verdana" panose="020B0604030504040204" pitchFamily="34" charset="0"/>
              </a:rPr>
              <a:t>Transportation to any service not MA compensable</a:t>
            </a:r>
          </a:p>
          <a:p>
            <a:pPr lvl="1">
              <a:buFont typeface="Arial" panose="020B0604020202020204" pitchFamily="34" charset="0"/>
              <a:buChar char="•"/>
            </a:pPr>
            <a:r>
              <a:rPr lang="en-US" sz="2400" dirty="0">
                <a:ea typeface="Verdana" panose="020B0604030504040204" pitchFamily="34" charset="0"/>
                <a:cs typeface="Verdana" panose="020B0604030504040204" pitchFamily="34" charset="0"/>
              </a:rPr>
              <a:t>Transportation to non-medical services</a:t>
            </a:r>
          </a:p>
          <a:p>
            <a:pPr lvl="1">
              <a:buFont typeface="Arial" panose="020B0604020202020204" pitchFamily="34" charset="0"/>
              <a:buChar char="•"/>
            </a:pPr>
            <a:r>
              <a:rPr lang="en-US" sz="2400" dirty="0">
                <a:ea typeface="Verdana" panose="020B0604030504040204" pitchFamily="34" charset="0"/>
                <a:cs typeface="Verdana" panose="020B0604030504040204" pitchFamily="34" charset="0"/>
              </a:rPr>
              <a:t>Transportation for those requiring a stretcher or those who are technologically dependent (Ventilators)</a:t>
            </a:r>
          </a:p>
          <a:p>
            <a:pPr lvl="1">
              <a:buFont typeface="Arial" panose="020B0604020202020204" pitchFamily="34" charset="0"/>
              <a:buChar char="•"/>
            </a:pPr>
            <a:r>
              <a:rPr lang="en-US" sz="2400" dirty="0">
                <a:ea typeface="Verdana" panose="020B0604030504040204" pitchFamily="34" charset="0"/>
                <a:cs typeface="Verdana" panose="020B0604030504040204" pitchFamily="34" charset="0"/>
              </a:rPr>
              <a:t>Transportation to adult day programs</a:t>
            </a:r>
          </a:p>
          <a:p>
            <a:pPr lvl="1">
              <a:buFont typeface="Arial" panose="020B0604020202020204" pitchFamily="34" charset="0"/>
              <a:buChar char="•"/>
            </a:pPr>
            <a:r>
              <a:rPr lang="en-US" sz="2400">
                <a:ea typeface="Verdana" panose="020B0604030504040204" pitchFamily="34" charset="0"/>
                <a:cs typeface="Verdana" panose="020B0604030504040204" pitchFamily="34" charset="0"/>
              </a:rPr>
              <a:t>Transportation </a:t>
            </a:r>
            <a:r>
              <a:rPr lang="en-US" sz="2400" dirty="0">
                <a:ea typeface="Verdana" panose="020B0604030504040204" pitchFamily="34" charset="0"/>
                <a:cs typeface="Verdana" panose="020B0604030504040204" pitchFamily="34" charset="0"/>
              </a:rPr>
              <a:t>to urgent care centers</a:t>
            </a:r>
          </a:p>
          <a:p>
            <a:endParaRPr lang="en-US" dirty="0"/>
          </a:p>
        </p:txBody>
      </p:sp>
      <p:sp>
        <p:nvSpPr>
          <p:cNvPr id="4" name="Date Placeholder 3">
            <a:extLst>
              <a:ext uri="{FF2B5EF4-FFF2-40B4-BE49-F238E27FC236}">
                <a16:creationId xmlns:a16="http://schemas.microsoft.com/office/drawing/2014/main" id="{C17FE584-FD6E-4BC3-8ABB-D612AA221B30}"/>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BDD97FAC-72CB-4151-BF86-5D8677CC9B68}"/>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56</a:t>
            </a:fld>
            <a:endParaRPr lang="en-US">
              <a:solidFill>
                <a:srgbClr val="000000"/>
              </a:solidFill>
              <a:latin typeface="Arial" charset="0"/>
            </a:endParaRPr>
          </a:p>
        </p:txBody>
      </p:sp>
    </p:spTree>
    <p:extLst>
      <p:ext uri="{BB962C8B-B14F-4D97-AF65-F5344CB8AC3E}">
        <p14:creationId xmlns:p14="http://schemas.microsoft.com/office/powerpoint/2010/main" val="336115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5BE5-9016-423C-A508-03083CF6DB36}"/>
              </a:ext>
            </a:extLst>
          </p:cNvPr>
          <p:cNvSpPr>
            <a:spLocks noGrp="1"/>
          </p:cNvSpPr>
          <p:nvPr>
            <p:ph type="title"/>
          </p:nvPr>
        </p:nvSpPr>
        <p:spPr>
          <a:xfrm>
            <a:off x="2209800" y="304800"/>
            <a:ext cx="8001000" cy="457200"/>
          </a:xfrm>
        </p:spPr>
        <p:txBody>
          <a:bodyPr/>
          <a:lstStyle/>
          <a:p>
            <a:r>
              <a:rPr lang="en-US" dirty="0"/>
              <a:t>The Provision of Services</a:t>
            </a:r>
            <a:br>
              <a:rPr lang="en-US" dirty="0"/>
            </a:br>
            <a:endParaRPr lang="en-US" dirty="0"/>
          </a:p>
        </p:txBody>
      </p:sp>
      <p:sp>
        <p:nvSpPr>
          <p:cNvPr id="3" name="Content Placeholder 2">
            <a:extLst>
              <a:ext uri="{FF2B5EF4-FFF2-40B4-BE49-F238E27FC236}">
                <a16:creationId xmlns:a16="http://schemas.microsoft.com/office/drawing/2014/main" id="{826EE3F6-666A-4A69-900C-31F37092FE93}"/>
              </a:ext>
            </a:extLst>
          </p:cNvPr>
          <p:cNvSpPr>
            <a:spLocks noGrp="1"/>
          </p:cNvSpPr>
          <p:nvPr>
            <p:ph sz="quarter" idx="13"/>
          </p:nvPr>
        </p:nvSpPr>
        <p:spPr/>
        <p:txBody>
          <a:bodyPr/>
          <a:lstStyle/>
          <a:p>
            <a:pPr>
              <a:spcBef>
                <a:spcPts val="0"/>
              </a:spcBef>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If necessary, the Grantee must allow one (1) escort to accompany a consumer depending on verifiable medical support, supervision, or translation needs.</a:t>
            </a:r>
          </a:p>
          <a:p>
            <a:pPr marL="0" indent="0">
              <a:spcBef>
                <a:spcPts val="0"/>
              </a:spcBef>
              <a:spcAft>
                <a:spcPts val="1200"/>
              </a:spcAft>
              <a:buNone/>
            </a:pPr>
            <a:endParaRPr lang="en-US" dirty="0">
              <a:ea typeface="Verdana" panose="020B0604030504040204" pitchFamily="34" charset="0"/>
              <a:cs typeface="Verdana" panose="020B0604030504040204" pitchFamily="34" charset="0"/>
            </a:endParaRPr>
          </a:p>
          <a:p>
            <a:pPr>
              <a:spcBef>
                <a:spcPts val="0"/>
              </a:spcBef>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Depending on the circumstances and known factors, the Grantee may provide an attendant on the trip.</a:t>
            </a:r>
          </a:p>
          <a:p>
            <a:pPr marL="0" indent="0">
              <a:spcBef>
                <a:spcPts val="0"/>
              </a:spcBef>
              <a:spcAft>
                <a:spcPts val="1200"/>
              </a:spcAft>
              <a:buNone/>
            </a:pPr>
            <a:endParaRPr lang="en-US" dirty="0">
              <a:ea typeface="Verdana" panose="020B0604030504040204" pitchFamily="34" charset="0"/>
              <a:cs typeface="Verdana" panose="020B0604030504040204" pitchFamily="34" charset="0"/>
            </a:endParaRPr>
          </a:p>
          <a:p>
            <a:pPr>
              <a:spcBef>
                <a:spcPts val="0"/>
              </a:spcBef>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In order to ensure that services are cost efficient and appropriate, the Grantee may sometimes request a waiver of a MATP requirement.  </a:t>
            </a:r>
          </a:p>
          <a:p>
            <a:endParaRPr lang="en-US" dirty="0"/>
          </a:p>
        </p:txBody>
      </p:sp>
      <p:sp>
        <p:nvSpPr>
          <p:cNvPr id="4" name="Date Placeholder 3">
            <a:extLst>
              <a:ext uri="{FF2B5EF4-FFF2-40B4-BE49-F238E27FC236}">
                <a16:creationId xmlns:a16="http://schemas.microsoft.com/office/drawing/2014/main" id="{923F517F-BDA0-46AD-8CCB-B1CCBB7F195F}"/>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6DCF80AC-406B-4AEC-A966-3EB10CAA4FEB}"/>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57</a:t>
            </a:fld>
            <a:endParaRPr lang="en-US">
              <a:solidFill>
                <a:srgbClr val="000000"/>
              </a:solidFill>
              <a:latin typeface="Arial" charset="0"/>
            </a:endParaRPr>
          </a:p>
        </p:txBody>
      </p:sp>
    </p:spTree>
    <p:extLst>
      <p:ext uri="{BB962C8B-B14F-4D97-AF65-F5344CB8AC3E}">
        <p14:creationId xmlns:p14="http://schemas.microsoft.com/office/powerpoint/2010/main" val="210273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B958-F092-494F-8063-79CE10C35D86}"/>
              </a:ext>
            </a:extLst>
          </p:cNvPr>
          <p:cNvSpPr>
            <a:spLocks noGrp="1"/>
          </p:cNvSpPr>
          <p:nvPr>
            <p:ph type="title"/>
          </p:nvPr>
        </p:nvSpPr>
        <p:spPr/>
        <p:txBody>
          <a:bodyPr/>
          <a:lstStyle/>
          <a:p>
            <a:r>
              <a:rPr lang="en-US" dirty="0"/>
              <a:t>The Provision of Services Continued </a:t>
            </a:r>
            <a:br>
              <a:rPr lang="en-US" dirty="0"/>
            </a:br>
            <a:endParaRPr lang="en-US" dirty="0"/>
          </a:p>
        </p:txBody>
      </p:sp>
      <p:sp>
        <p:nvSpPr>
          <p:cNvPr id="3" name="Content Placeholder 2">
            <a:extLst>
              <a:ext uri="{FF2B5EF4-FFF2-40B4-BE49-F238E27FC236}">
                <a16:creationId xmlns:a16="http://schemas.microsoft.com/office/drawing/2014/main" id="{2A5305A5-4094-404C-9B78-46010AFA6E71}"/>
              </a:ext>
            </a:extLst>
          </p:cNvPr>
          <p:cNvSpPr>
            <a:spLocks noGrp="1"/>
          </p:cNvSpPr>
          <p:nvPr>
            <p:ph sz="quarter" idx="13"/>
          </p:nvPr>
        </p:nvSpPr>
        <p:spPr/>
        <p:txBody>
          <a:bodyPr/>
          <a:lstStyle/>
          <a:p>
            <a:pPr>
              <a:spcBef>
                <a:spcPts val="0"/>
              </a:spcBef>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Any issue brought to the attention of the Grantee by a consumer, guardian, advocate or agency for the purpose of assistance or resolution is considered a “complaint.”</a:t>
            </a:r>
          </a:p>
          <a:p>
            <a:pPr marL="0" indent="0">
              <a:spcBef>
                <a:spcPts val="0"/>
              </a:spcBef>
              <a:spcAft>
                <a:spcPts val="1200"/>
              </a:spcAft>
              <a:buNone/>
            </a:pPr>
            <a:endParaRPr lang="en-US" dirty="0">
              <a:ea typeface="Verdana" panose="020B0604030504040204" pitchFamily="34" charset="0"/>
              <a:cs typeface="Verdana" panose="020B0604030504040204" pitchFamily="34" charset="0"/>
            </a:endParaRPr>
          </a:p>
          <a:p>
            <a:pPr>
              <a:spcBef>
                <a:spcPts val="0"/>
              </a:spcBef>
              <a:spcAft>
                <a:spcPts val="1200"/>
              </a:spcAft>
              <a:buFont typeface="Arial" panose="020B0604020202020204" pitchFamily="34" charset="0"/>
              <a:buChar char="•"/>
            </a:pPr>
            <a:r>
              <a:rPr lang="en-US" dirty="0">
                <a:ea typeface="Verdana" panose="020B0604030504040204" pitchFamily="34" charset="0"/>
                <a:cs typeface="Verdana" panose="020B0604030504040204" pitchFamily="34" charset="0"/>
              </a:rPr>
              <a:t>There are times when the Grantee may, deny, reduce or terminate a consumer’s request for transportation. </a:t>
            </a:r>
            <a:endParaRPr lang="en-US" dirty="0"/>
          </a:p>
          <a:p>
            <a:endParaRPr lang="en-US" dirty="0"/>
          </a:p>
        </p:txBody>
      </p:sp>
      <p:sp>
        <p:nvSpPr>
          <p:cNvPr id="4" name="Date Placeholder 3">
            <a:extLst>
              <a:ext uri="{FF2B5EF4-FFF2-40B4-BE49-F238E27FC236}">
                <a16:creationId xmlns:a16="http://schemas.microsoft.com/office/drawing/2014/main" id="{DFC43EF1-30F8-447C-95CC-689D0D39F7CB}"/>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4B5FFA00-7C34-4D52-A41D-87E946704063}"/>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58</a:t>
            </a:fld>
            <a:endParaRPr lang="en-US">
              <a:solidFill>
                <a:srgbClr val="000000"/>
              </a:solidFill>
              <a:latin typeface="Arial" charset="0"/>
            </a:endParaRPr>
          </a:p>
        </p:txBody>
      </p:sp>
    </p:spTree>
    <p:extLst>
      <p:ext uri="{BB962C8B-B14F-4D97-AF65-F5344CB8AC3E}">
        <p14:creationId xmlns:p14="http://schemas.microsoft.com/office/powerpoint/2010/main" val="1826755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66F3-1F01-4415-BB60-F54D51E12F74}"/>
              </a:ext>
            </a:extLst>
          </p:cNvPr>
          <p:cNvSpPr>
            <a:spLocks noGrp="1"/>
          </p:cNvSpPr>
          <p:nvPr>
            <p:ph type="title"/>
          </p:nvPr>
        </p:nvSpPr>
        <p:spPr/>
        <p:txBody>
          <a:bodyPr/>
          <a:lstStyle/>
          <a:p>
            <a:r>
              <a:rPr lang="en-US" dirty="0"/>
              <a:t>CHC and MATP</a:t>
            </a:r>
          </a:p>
        </p:txBody>
      </p:sp>
      <p:sp>
        <p:nvSpPr>
          <p:cNvPr id="3" name="Content Placeholder 2">
            <a:extLst>
              <a:ext uri="{FF2B5EF4-FFF2-40B4-BE49-F238E27FC236}">
                <a16:creationId xmlns:a16="http://schemas.microsoft.com/office/drawing/2014/main" id="{443C7D2A-CFEE-4D7E-ACD3-5E6CBDB796F9}"/>
              </a:ext>
            </a:extLst>
          </p:cNvPr>
          <p:cNvSpPr>
            <a:spLocks noGrp="1"/>
          </p:cNvSpPr>
          <p:nvPr>
            <p:ph sz="quarter" idx="13"/>
          </p:nvPr>
        </p:nvSpPr>
        <p:spPr/>
        <p:txBody>
          <a:bodyPr/>
          <a:lstStyle/>
          <a:p>
            <a:pPr marL="285750" indent="-285750">
              <a:spcBef>
                <a:spcPts val="0"/>
              </a:spcBef>
              <a:spcAft>
                <a:spcPts val="1200"/>
              </a:spcAft>
              <a:buFont typeface="Arial" panose="020B0604020202020204" pitchFamily="34" charset="0"/>
              <a:buChar char="•"/>
            </a:pPr>
            <a:r>
              <a:rPr lang="en-US" kern="1200" dirty="0">
                <a:ea typeface="Times New Roman" panose="02020603050405020304" pitchFamily="18" charset="0"/>
                <a:cs typeface="Arial" panose="020B0604020202020204" pitchFamily="34" charset="0"/>
              </a:rPr>
              <a:t>MATP will continue to provide NEMT services to eligible consumers and the application and access procedures will continue as always according to individual county policy.</a:t>
            </a:r>
            <a:endParaRPr lang="en-US" dirty="0">
              <a:cs typeface="Arial" panose="020B0604020202020204" pitchFamily="34" charset="0"/>
            </a:endParaRPr>
          </a:p>
          <a:p>
            <a:pPr marL="285750" indent="-285750">
              <a:spcBef>
                <a:spcPts val="0"/>
              </a:spcBef>
              <a:spcAft>
                <a:spcPts val="1200"/>
              </a:spcAft>
              <a:buFont typeface="Arial" panose="020B0604020202020204" pitchFamily="34" charset="0"/>
              <a:buChar char="•"/>
            </a:pPr>
            <a:r>
              <a:rPr lang="en-US" kern="1200" dirty="0">
                <a:ea typeface="Times New Roman" panose="02020603050405020304" pitchFamily="18" charset="0"/>
                <a:cs typeface="Arial" panose="020B0604020202020204" pitchFamily="34" charset="0"/>
              </a:rPr>
              <a:t>Community HealthChoices (CHC) MCOs will provide some transportation services, which are not within the scope of MATP.</a:t>
            </a:r>
            <a:endParaRPr lang="en-US" dirty="0">
              <a:cs typeface="Arial" panose="020B0604020202020204" pitchFamily="34" charset="0"/>
            </a:endParaRPr>
          </a:p>
          <a:p>
            <a:pPr marL="285750" indent="-285750">
              <a:spcBef>
                <a:spcPts val="0"/>
              </a:spcBef>
              <a:spcAft>
                <a:spcPts val="1200"/>
              </a:spcAft>
              <a:buFont typeface="Arial" panose="020B0604020202020204" pitchFamily="34" charset="0"/>
              <a:buChar char="•"/>
            </a:pPr>
            <a:r>
              <a:rPr lang="en-US" kern="1200" dirty="0">
                <a:ea typeface="Times New Roman" panose="02020603050405020304" pitchFamily="18" charset="0"/>
                <a:cs typeface="Arial" panose="020B0604020202020204" pitchFamily="34" charset="0"/>
              </a:rPr>
              <a:t>All exceptional transportation needs will be referred to the County Assistance Office (CAO) or to the CHC MCO as appropriate.</a:t>
            </a:r>
            <a:endParaRPr lang="en-US" dirty="0"/>
          </a:p>
        </p:txBody>
      </p:sp>
      <p:sp>
        <p:nvSpPr>
          <p:cNvPr id="4" name="Date Placeholder 3">
            <a:extLst>
              <a:ext uri="{FF2B5EF4-FFF2-40B4-BE49-F238E27FC236}">
                <a16:creationId xmlns:a16="http://schemas.microsoft.com/office/drawing/2014/main" id="{92EFE522-76BA-4821-83B5-5CF894C5EBD4}"/>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97BFD988-4888-42F4-A31E-452A9A50D467}"/>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59</a:t>
            </a:fld>
            <a:endParaRPr lang="en-US">
              <a:solidFill>
                <a:srgbClr val="000000"/>
              </a:solidFill>
              <a:latin typeface="Arial" charset="0"/>
            </a:endParaRPr>
          </a:p>
        </p:txBody>
      </p:sp>
    </p:spTree>
    <p:extLst>
      <p:ext uri="{BB962C8B-B14F-4D97-AF65-F5344CB8AC3E}">
        <p14:creationId xmlns:p14="http://schemas.microsoft.com/office/powerpoint/2010/main" val="91975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46432"/>
            <a:ext cx="10088634"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PAYMENT AND COORDINATION</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a:bodyPr>
          <a:lstStyle/>
          <a:p>
            <a:pPr marL="0" indent="0">
              <a:lnSpc>
                <a:spcPct val="120000"/>
              </a:lnSpc>
              <a:buNone/>
            </a:pPr>
            <a:endParaRPr lang="en-US" sz="1600" dirty="0">
              <a:latin typeface="+mj-lt"/>
            </a:endParaRPr>
          </a:p>
          <a:p>
            <a:pPr marL="0" indent="0">
              <a:lnSpc>
                <a:spcPct val="120000"/>
              </a:lnSpc>
              <a:buNone/>
            </a:pPr>
            <a:r>
              <a:rPr lang="en-US" sz="2000" dirty="0">
                <a:latin typeface="+mj-lt"/>
              </a:rPr>
              <a:t>The chart below illustrates the roles of several entities in the payment for and coordination of transportation for Home and Community-Based Services Participants.</a:t>
            </a:r>
          </a:p>
          <a:p>
            <a:pPr marL="0" indent="0">
              <a:lnSpc>
                <a:spcPct val="100000"/>
              </a:lnSpc>
              <a:buNone/>
            </a:pPr>
            <a:endParaRPr lang="en-US" sz="1600" b="1" dirty="0">
              <a:latin typeface="+mj-lt"/>
            </a:endParaRPr>
          </a:p>
          <a:p>
            <a:pPr marL="0" indent="0">
              <a:lnSpc>
                <a:spcPct val="100000"/>
              </a:lnSpc>
              <a:buNone/>
            </a:pPr>
            <a:endParaRPr lang="en-US" sz="16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C00F22EB-306A-45CF-9EE3-DCB0B3DC173A}"/>
              </a:ext>
            </a:extLst>
          </p:cNvPr>
          <p:cNvGraphicFramePr>
            <a:graphicFrameLocks noGrp="1"/>
          </p:cNvGraphicFramePr>
          <p:nvPr>
            <p:extLst>
              <p:ext uri="{D42A27DB-BD31-4B8C-83A1-F6EECF244321}">
                <p14:modId xmlns:p14="http://schemas.microsoft.com/office/powerpoint/2010/main" val="2892622332"/>
              </p:ext>
            </p:extLst>
          </p:nvPr>
        </p:nvGraphicFramePr>
        <p:xfrm>
          <a:off x="1526795" y="2139193"/>
          <a:ext cx="8523217" cy="3377999"/>
        </p:xfrm>
        <a:graphic>
          <a:graphicData uri="http://schemas.openxmlformats.org/drawingml/2006/table">
            <a:tbl>
              <a:tblPr firstRow="1" firstCol="1" bandRow="1">
                <a:tableStyleId>{5C22544A-7EE6-4342-B048-85BDC9FD1C3A}</a:tableStyleId>
              </a:tblPr>
              <a:tblGrid>
                <a:gridCol w="991576">
                  <a:extLst>
                    <a:ext uri="{9D8B030D-6E8A-4147-A177-3AD203B41FA5}">
                      <a16:colId xmlns:a16="http://schemas.microsoft.com/office/drawing/2014/main" val="618669363"/>
                    </a:ext>
                  </a:extLst>
                </a:gridCol>
                <a:gridCol w="1039138">
                  <a:extLst>
                    <a:ext uri="{9D8B030D-6E8A-4147-A177-3AD203B41FA5}">
                      <a16:colId xmlns:a16="http://schemas.microsoft.com/office/drawing/2014/main" val="3112338851"/>
                    </a:ext>
                  </a:extLst>
                </a:gridCol>
                <a:gridCol w="1358440">
                  <a:extLst>
                    <a:ext uri="{9D8B030D-6E8A-4147-A177-3AD203B41FA5}">
                      <a16:colId xmlns:a16="http://schemas.microsoft.com/office/drawing/2014/main" val="560542439"/>
                    </a:ext>
                  </a:extLst>
                </a:gridCol>
                <a:gridCol w="1728872">
                  <a:extLst>
                    <a:ext uri="{9D8B030D-6E8A-4147-A177-3AD203B41FA5}">
                      <a16:colId xmlns:a16="http://schemas.microsoft.com/office/drawing/2014/main" val="3271175904"/>
                    </a:ext>
                  </a:extLst>
                </a:gridCol>
                <a:gridCol w="1224052">
                  <a:extLst>
                    <a:ext uri="{9D8B030D-6E8A-4147-A177-3AD203B41FA5}">
                      <a16:colId xmlns:a16="http://schemas.microsoft.com/office/drawing/2014/main" val="2603016587"/>
                    </a:ext>
                  </a:extLst>
                </a:gridCol>
                <a:gridCol w="1020388">
                  <a:extLst>
                    <a:ext uri="{9D8B030D-6E8A-4147-A177-3AD203B41FA5}">
                      <a16:colId xmlns:a16="http://schemas.microsoft.com/office/drawing/2014/main" val="1654958276"/>
                    </a:ext>
                  </a:extLst>
                </a:gridCol>
                <a:gridCol w="1160751">
                  <a:extLst>
                    <a:ext uri="{9D8B030D-6E8A-4147-A177-3AD203B41FA5}">
                      <a16:colId xmlns:a16="http://schemas.microsoft.com/office/drawing/2014/main" val="1466462121"/>
                    </a:ext>
                  </a:extLst>
                </a:gridCol>
              </a:tblGrid>
              <a:tr h="796954">
                <a:tc rowSpan="3">
                  <a:txBody>
                    <a:bodyPr/>
                    <a:lstStyle/>
                    <a:p>
                      <a:pPr marL="0" marR="0" algn="ctr">
                        <a:lnSpc>
                          <a:spcPct val="107000"/>
                        </a:lnSpc>
                        <a:spcBef>
                          <a:spcPts val="0"/>
                        </a:spcBef>
                        <a:spcAft>
                          <a:spcPts val="0"/>
                        </a:spcAft>
                      </a:pPr>
                      <a:r>
                        <a:rPr lang="en-US" sz="1200" dirty="0">
                          <a:effectLst/>
                        </a:rPr>
                        <a:t>Population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marL="0" marR="0" algn="ctr">
                        <a:lnSpc>
                          <a:spcPct val="107000"/>
                        </a:lnSpc>
                        <a:spcBef>
                          <a:spcPts val="0"/>
                        </a:spcBef>
                        <a:spcAft>
                          <a:spcPts val="0"/>
                        </a:spcAft>
                      </a:pPr>
                      <a:r>
                        <a:rPr lang="en-US" sz="1200" dirty="0">
                          <a:effectLst/>
                        </a:rPr>
                        <a:t>Transportation Type in CHC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1060368"/>
                  </a:ext>
                </a:extLst>
              </a:tr>
              <a:tr h="537090">
                <a:tc v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Emergency Medical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Non-Emergency Medical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Non-Medical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608756883"/>
                  </a:ext>
                </a:extLst>
              </a:tr>
              <a:tr h="537090">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rPr>
                        <a:t>Payment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Coordination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Coordination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Coordination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5580137"/>
                  </a:ext>
                </a:extLst>
              </a:tr>
              <a:tr h="502288">
                <a:tc rowSpan="3">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Participants Receiving Home and Community-Based Waivers</a:t>
                      </a:r>
                    </a:p>
                  </a:txBody>
                  <a:tcPr marL="68580" marR="68580" marT="0" marB="0" anchor="ctr"/>
                </a:tc>
                <a:tc rowSpan="3">
                  <a:txBody>
                    <a:bodyPr/>
                    <a:lstStyle/>
                    <a:p>
                      <a:pPr marL="0" marR="0" algn="ctr">
                        <a:lnSpc>
                          <a:spcPct val="107000"/>
                        </a:lnSpc>
                        <a:spcBef>
                          <a:spcPts val="0"/>
                        </a:spcBef>
                        <a:spcAft>
                          <a:spcPts val="0"/>
                        </a:spcAft>
                      </a:pPr>
                      <a:r>
                        <a:rPr lang="en-US" sz="1100">
                          <a:effectLst/>
                        </a:rPr>
                        <a:t>CHC-MCO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CHC-MCO/Participant</a:t>
                      </a: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MATP: Non-ambulance and unexceptional</a:t>
                      </a:r>
                    </a:p>
                  </a:txBody>
                  <a:tcPr marL="68580" marR="68580" marT="0" marB="0" anchor="ctr"/>
                </a:tc>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CHC-MCO/Participant</a:t>
                      </a:r>
                    </a:p>
                  </a:txBody>
                  <a:tcPr marL="68580" marR="68580" marT="0" marB="0" anchor="ctr"/>
                </a:tc>
                <a:tc rowSpan="3">
                  <a:txBody>
                    <a:bodyPr/>
                    <a:lstStyle/>
                    <a:p>
                      <a:pPr marL="0" marR="0" algn="ctr">
                        <a:lnSpc>
                          <a:spcPct val="107000"/>
                        </a:lnSpc>
                        <a:spcBef>
                          <a:spcPts val="0"/>
                        </a:spcBef>
                        <a:spcAft>
                          <a:spcPts val="0"/>
                        </a:spcAft>
                      </a:pPr>
                      <a:r>
                        <a:rPr lang="en-US" sz="1100">
                          <a:effectLst/>
                        </a:rPr>
                        <a:t>CHC-MCO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CHC-MCO/Participant</a:t>
                      </a:r>
                    </a:p>
                  </a:txBody>
                  <a:tcPr marL="68580" marR="68580" marT="0" marB="0" anchor="ctr"/>
                </a:tc>
                <a:extLst>
                  <a:ext uri="{0D108BD9-81ED-4DB2-BD59-A6C34878D82A}">
                    <a16:rowId xmlns:a16="http://schemas.microsoft.com/office/drawing/2014/main" val="2564133206"/>
                  </a:ext>
                </a:extLst>
              </a:tr>
              <a:tr h="50228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CHC-MCO: Ambulance, stretcher </a:t>
                      </a: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60386104"/>
                  </a:ext>
                </a:extLst>
              </a:tr>
              <a:tr h="5022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County Assistance Office: Exceptional transportation</a:t>
                      </a: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66608340"/>
                  </a:ext>
                </a:extLst>
              </a:tr>
            </a:tbl>
          </a:graphicData>
        </a:graphic>
      </p:graphicFrame>
    </p:spTree>
    <p:extLst>
      <p:ext uri="{BB962C8B-B14F-4D97-AF65-F5344CB8AC3E}">
        <p14:creationId xmlns:p14="http://schemas.microsoft.com/office/powerpoint/2010/main" val="1809041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3535-21D2-482F-B0E8-4E371CD83173}"/>
              </a:ext>
            </a:extLst>
          </p:cNvPr>
          <p:cNvSpPr>
            <a:spLocks noGrp="1"/>
          </p:cNvSpPr>
          <p:nvPr>
            <p:ph type="title"/>
          </p:nvPr>
        </p:nvSpPr>
        <p:spPr>
          <a:xfrm>
            <a:off x="2209800" y="304800"/>
            <a:ext cx="8458200" cy="457200"/>
          </a:xfrm>
        </p:spPr>
        <p:txBody>
          <a:bodyPr/>
          <a:lstStyle/>
          <a:p>
            <a:r>
              <a:rPr lang="en-US" sz="2700" dirty="0"/>
              <a:t>Consumer Initial Contact at County MATP Provider</a:t>
            </a:r>
          </a:p>
        </p:txBody>
      </p:sp>
      <p:sp>
        <p:nvSpPr>
          <p:cNvPr id="4" name="Date Placeholder 3">
            <a:extLst>
              <a:ext uri="{FF2B5EF4-FFF2-40B4-BE49-F238E27FC236}">
                <a16:creationId xmlns:a16="http://schemas.microsoft.com/office/drawing/2014/main" id="{27EC034D-850E-44F2-B152-2A584C5E36AE}"/>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CE1DF0D9-4241-4C50-ABBC-B621D31716C6}"/>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60</a:t>
            </a:fld>
            <a:endParaRPr lang="en-US">
              <a:solidFill>
                <a:srgbClr val="000000"/>
              </a:solidFill>
              <a:latin typeface="Arial" charset="0"/>
            </a:endParaRPr>
          </a:p>
        </p:txBody>
      </p:sp>
      <p:graphicFrame>
        <p:nvGraphicFramePr>
          <p:cNvPr id="6" name="Object 5">
            <a:extLst>
              <a:ext uri="{FF2B5EF4-FFF2-40B4-BE49-F238E27FC236}">
                <a16:creationId xmlns:a16="http://schemas.microsoft.com/office/drawing/2014/main" id="{3F5B6016-1CA0-4460-BFEA-AB22CE490D89}"/>
              </a:ext>
            </a:extLst>
          </p:cNvPr>
          <p:cNvGraphicFramePr>
            <a:graphicFrameLocks noChangeAspect="1"/>
          </p:cNvGraphicFramePr>
          <p:nvPr>
            <p:extLst/>
          </p:nvPr>
        </p:nvGraphicFramePr>
        <p:xfrm>
          <a:off x="1985963" y="1149350"/>
          <a:ext cx="8443218" cy="4870450"/>
        </p:xfrm>
        <a:graphic>
          <a:graphicData uri="http://schemas.openxmlformats.org/presentationml/2006/ole">
            <mc:AlternateContent xmlns:mc="http://schemas.openxmlformats.org/markup-compatibility/2006">
              <mc:Choice xmlns:v="urn:schemas-microsoft-com:vml" Requires="v">
                <p:oleObj spid="_x0000_s3076" name="Document" r:id="rId4" imgW="11691531" imgH="6751504" progId="Word.Document.12">
                  <p:embed/>
                </p:oleObj>
              </mc:Choice>
              <mc:Fallback>
                <p:oleObj name="Document" r:id="rId4" imgW="11691531" imgH="6751504" progId="Word.Document.12">
                  <p:embed/>
                  <p:pic>
                    <p:nvPicPr>
                      <p:cNvPr id="6" name="Object 5">
                        <a:extLst>
                          <a:ext uri="{FF2B5EF4-FFF2-40B4-BE49-F238E27FC236}">
                            <a16:creationId xmlns:a16="http://schemas.microsoft.com/office/drawing/2014/main" id="{3F5B6016-1CA0-4460-BFEA-AB22CE490D89}"/>
                          </a:ext>
                        </a:extLst>
                      </p:cNvPr>
                      <p:cNvPicPr/>
                      <p:nvPr/>
                    </p:nvPicPr>
                    <p:blipFill>
                      <a:blip r:embed="rId5"/>
                      <a:stretch>
                        <a:fillRect/>
                      </a:stretch>
                    </p:blipFill>
                    <p:spPr>
                      <a:xfrm>
                        <a:off x="1985963" y="1149350"/>
                        <a:ext cx="8443218" cy="4870450"/>
                      </a:xfrm>
                      <a:prstGeom prst="rect">
                        <a:avLst/>
                      </a:prstGeom>
                    </p:spPr>
                  </p:pic>
                </p:oleObj>
              </mc:Fallback>
            </mc:AlternateContent>
          </a:graphicData>
        </a:graphic>
      </p:graphicFrame>
    </p:spTree>
    <p:extLst>
      <p:ext uri="{BB962C8B-B14F-4D97-AF65-F5344CB8AC3E}">
        <p14:creationId xmlns:p14="http://schemas.microsoft.com/office/powerpoint/2010/main" val="3608203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2114-5377-488D-88F5-EA9EB57CFCFA}"/>
              </a:ext>
            </a:extLst>
          </p:cNvPr>
          <p:cNvSpPr>
            <a:spLocks noGrp="1"/>
          </p:cNvSpPr>
          <p:nvPr>
            <p:ph type="title"/>
          </p:nvPr>
        </p:nvSpPr>
        <p:spPr/>
        <p:txBody>
          <a:bodyPr/>
          <a:lstStyle/>
          <a:p>
            <a:r>
              <a:rPr lang="en-US" dirty="0"/>
              <a:t>Consumer Initial Contact at CHC/MCO</a:t>
            </a:r>
          </a:p>
        </p:txBody>
      </p:sp>
      <p:sp>
        <p:nvSpPr>
          <p:cNvPr id="3" name="Date Placeholder 2">
            <a:extLst>
              <a:ext uri="{FF2B5EF4-FFF2-40B4-BE49-F238E27FC236}">
                <a16:creationId xmlns:a16="http://schemas.microsoft.com/office/drawing/2014/main" id="{CCA381D9-C3BC-47D3-8AAF-1EDC92820527}"/>
              </a:ext>
            </a:extLst>
          </p:cNvPr>
          <p:cNvSpPr>
            <a:spLocks noGrp="1"/>
          </p:cNvSpPr>
          <p:nvPr>
            <p:ph type="dt" sz="half" idx="2"/>
          </p:nvPr>
        </p:nvSpPr>
        <p:spPr/>
        <p:txBody>
          <a:bodyPr/>
          <a:lstStyle/>
          <a:p>
            <a:pPr fontAlgn="base">
              <a:spcBef>
                <a:spcPct val="0"/>
              </a:spcBef>
              <a:spcAft>
                <a:spcPct val="0"/>
              </a:spcAft>
              <a:defRPr/>
            </a:pPr>
            <a:fld id="{47D42AC0-6820-488A-92DE-F6D746560CD7}"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4" name="Slide Number Placeholder 3">
            <a:extLst>
              <a:ext uri="{FF2B5EF4-FFF2-40B4-BE49-F238E27FC236}">
                <a16:creationId xmlns:a16="http://schemas.microsoft.com/office/drawing/2014/main" id="{BFC1CBAD-E6A1-4496-A1E6-0732CC7D6698}"/>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61</a:t>
            </a:fld>
            <a:endParaRPr lang="en-US">
              <a:solidFill>
                <a:srgbClr val="000000"/>
              </a:solidFill>
              <a:latin typeface="Arial" charset="0"/>
            </a:endParaRPr>
          </a:p>
        </p:txBody>
      </p:sp>
      <p:graphicFrame>
        <p:nvGraphicFramePr>
          <p:cNvPr id="5" name="Object 4">
            <a:extLst>
              <a:ext uri="{FF2B5EF4-FFF2-40B4-BE49-F238E27FC236}">
                <a16:creationId xmlns:a16="http://schemas.microsoft.com/office/drawing/2014/main" id="{B5675714-C341-4C6F-BBBD-823F292D476D}"/>
              </a:ext>
            </a:extLst>
          </p:cNvPr>
          <p:cNvGraphicFramePr>
            <a:graphicFrameLocks noChangeAspect="1"/>
          </p:cNvGraphicFramePr>
          <p:nvPr>
            <p:extLst/>
          </p:nvPr>
        </p:nvGraphicFramePr>
        <p:xfrm>
          <a:off x="1676400" y="1066801"/>
          <a:ext cx="8686800" cy="5186541"/>
        </p:xfrm>
        <a:graphic>
          <a:graphicData uri="http://schemas.openxmlformats.org/presentationml/2006/ole">
            <mc:AlternateContent xmlns:mc="http://schemas.openxmlformats.org/markup-compatibility/2006">
              <mc:Choice xmlns:v="urn:schemas-microsoft-com:vml" Requires="v">
                <p:oleObj spid="_x0000_s4100" name="Document" r:id="rId4" imgW="11978201" imgH="7247901" progId="Word.Document.12">
                  <p:embed/>
                </p:oleObj>
              </mc:Choice>
              <mc:Fallback>
                <p:oleObj name="Document" r:id="rId4" imgW="11978201" imgH="7247901" progId="Word.Document.12">
                  <p:embed/>
                  <p:pic>
                    <p:nvPicPr>
                      <p:cNvPr id="5" name="Object 4">
                        <a:extLst>
                          <a:ext uri="{FF2B5EF4-FFF2-40B4-BE49-F238E27FC236}">
                            <a16:creationId xmlns:a16="http://schemas.microsoft.com/office/drawing/2014/main" id="{B5675714-C341-4C6F-BBBD-823F292D476D}"/>
                          </a:ext>
                        </a:extLst>
                      </p:cNvPr>
                      <p:cNvPicPr/>
                      <p:nvPr/>
                    </p:nvPicPr>
                    <p:blipFill>
                      <a:blip r:embed="rId5"/>
                      <a:stretch>
                        <a:fillRect/>
                      </a:stretch>
                    </p:blipFill>
                    <p:spPr>
                      <a:xfrm>
                        <a:off x="1676400" y="1066801"/>
                        <a:ext cx="8686800" cy="5186541"/>
                      </a:xfrm>
                      <a:prstGeom prst="rect">
                        <a:avLst/>
                      </a:prstGeom>
                    </p:spPr>
                  </p:pic>
                </p:oleObj>
              </mc:Fallback>
            </mc:AlternateContent>
          </a:graphicData>
        </a:graphic>
      </p:graphicFrame>
    </p:spTree>
    <p:extLst>
      <p:ext uri="{BB962C8B-B14F-4D97-AF65-F5344CB8AC3E}">
        <p14:creationId xmlns:p14="http://schemas.microsoft.com/office/powerpoint/2010/main" val="2625899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6D4-BAB8-4804-BC4A-DDE5D5FFD7EB}"/>
              </a:ext>
            </a:extLst>
          </p:cNvPr>
          <p:cNvSpPr>
            <a:spLocks noGrp="1"/>
          </p:cNvSpPr>
          <p:nvPr>
            <p:ph type="title"/>
          </p:nvPr>
        </p:nvSpPr>
        <p:spPr/>
        <p:txBody>
          <a:bodyPr/>
          <a:lstStyle/>
          <a:p>
            <a:r>
              <a:rPr lang="en-US" dirty="0"/>
              <a:t>MATP Updates</a:t>
            </a:r>
          </a:p>
        </p:txBody>
      </p:sp>
      <p:sp>
        <p:nvSpPr>
          <p:cNvPr id="3" name="Content Placeholder 2">
            <a:extLst>
              <a:ext uri="{FF2B5EF4-FFF2-40B4-BE49-F238E27FC236}">
                <a16:creationId xmlns:a16="http://schemas.microsoft.com/office/drawing/2014/main" id="{0587B982-2C89-4884-AAEF-1566BB0C4C09}"/>
              </a:ext>
            </a:extLst>
          </p:cNvPr>
          <p:cNvSpPr>
            <a:spLocks noGrp="1"/>
          </p:cNvSpPr>
          <p:nvPr>
            <p:ph sz="quarter" idx="13"/>
          </p:nvPr>
        </p:nvSpPr>
        <p:spPr>
          <a:xfrm>
            <a:off x="2286000" y="1066800"/>
            <a:ext cx="7543800" cy="4800600"/>
          </a:xfrm>
        </p:spPr>
        <p:txBody>
          <a:bodyPr/>
          <a:lstStyle/>
          <a:p>
            <a:pPr eaLnBrk="0" hangingPunct="0"/>
            <a:r>
              <a:rPr lang="en-US" sz="2000" b="1" dirty="0"/>
              <a:t>June 22, 2018</a:t>
            </a:r>
            <a:r>
              <a:rPr lang="en-US" sz="2000" dirty="0"/>
              <a:t>: Legislature enacted changes to the Human Services Code that required DHS to issue a solicitation for a regional or statewide full risk broker to administer the MATP.</a:t>
            </a:r>
          </a:p>
          <a:p>
            <a:pPr eaLnBrk="0" hangingPunct="0"/>
            <a:endParaRPr lang="en-US" sz="2000" dirty="0"/>
          </a:p>
          <a:p>
            <a:pPr eaLnBrk="0" hangingPunct="0"/>
            <a:r>
              <a:rPr lang="en-US" sz="2000" b="1" dirty="0"/>
              <a:t>December 21, 2018: </a:t>
            </a:r>
            <a:r>
              <a:rPr lang="en-US" sz="2000" dirty="0"/>
              <a:t>DHS released a Request for Application (RFA) to comply with legislative requirement. </a:t>
            </a:r>
          </a:p>
          <a:p>
            <a:pPr marL="0" indent="0" eaLnBrk="0" hangingPunct="0">
              <a:buNone/>
            </a:pPr>
            <a:endParaRPr lang="en-US" sz="2000" dirty="0"/>
          </a:p>
          <a:p>
            <a:pPr eaLnBrk="0" hangingPunct="0"/>
            <a:r>
              <a:rPr lang="en-US" sz="2000" b="1" dirty="0"/>
              <a:t>June 28, 2019:</a:t>
            </a:r>
            <a:r>
              <a:rPr lang="en-US" sz="2000" dirty="0"/>
              <a:t> Act 19 of 2019 was signed into law, which, required DHS to coordinate with the Departments of Transportation and Aging to commission an analysis of the impact of a brokered MATP model prior to entering into a contract for a full risk brokered model.</a:t>
            </a:r>
          </a:p>
          <a:p>
            <a:pPr eaLnBrk="0" hangingPunct="0"/>
            <a:endParaRPr lang="en-US" sz="2000" b="1" dirty="0"/>
          </a:p>
          <a:p>
            <a:pPr eaLnBrk="0" hangingPunct="0"/>
            <a:endParaRPr lang="en-US" sz="2000" b="1" dirty="0"/>
          </a:p>
          <a:p>
            <a:pPr lvl="0" eaLnBrk="0" hangingPunct="0"/>
            <a:endParaRPr lang="en-US" sz="2000" dirty="0"/>
          </a:p>
          <a:p>
            <a:pPr lvl="0" eaLnBrk="0" hangingPunct="0"/>
            <a:endParaRPr lang="en-US" sz="2000" dirty="0"/>
          </a:p>
          <a:p>
            <a:pPr lvl="0" eaLnBrk="0" hangingPunct="0"/>
            <a:endParaRPr lang="en-US" sz="2000" dirty="0"/>
          </a:p>
          <a:p>
            <a:pPr lvl="0" eaLnBrk="0" hangingPunct="0"/>
            <a:endParaRPr lang="en-US" sz="2000" dirty="0"/>
          </a:p>
          <a:p>
            <a:pPr lvl="0" eaLnBrk="0" hangingPunct="0"/>
            <a:endParaRPr lang="en-US" sz="2000" dirty="0"/>
          </a:p>
          <a:p>
            <a:pPr lvl="0" eaLnBrk="0" hangingPunct="0"/>
            <a:endParaRPr lang="en-US" sz="2000" dirty="0"/>
          </a:p>
          <a:p>
            <a:pPr lvl="0" eaLnBrk="0" hangingPunct="0"/>
            <a:endParaRPr lang="en-US" sz="2000" dirty="0"/>
          </a:p>
          <a:p>
            <a:pPr lvl="0" eaLnBrk="0" hangingPunct="0"/>
            <a:endParaRPr lang="en-US" sz="2000" dirty="0"/>
          </a:p>
          <a:p>
            <a:pPr lvl="0" eaLnBrk="0" hangingPunct="0"/>
            <a:endParaRPr lang="en-US" sz="2000" dirty="0"/>
          </a:p>
          <a:p>
            <a:pPr lvl="0" eaLnBrk="0" hangingPunct="0"/>
            <a:endParaRPr lang="en-US" sz="2000" dirty="0"/>
          </a:p>
          <a:p>
            <a:pPr lvl="0" eaLnBrk="0" hangingPunct="0"/>
            <a:r>
              <a:rPr lang="en-US" sz="2000" dirty="0"/>
              <a:t>Any further information will be shared by the Department when it is available</a:t>
            </a:r>
            <a:r>
              <a:rPr lang="en-US" sz="2200" dirty="0"/>
              <a:t>.</a:t>
            </a:r>
          </a:p>
          <a:p>
            <a:endParaRPr lang="en-US" sz="2000" dirty="0"/>
          </a:p>
        </p:txBody>
      </p:sp>
      <p:sp>
        <p:nvSpPr>
          <p:cNvPr id="4" name="Date Placeholder 3">
            <a:extLst>
              <a:ext uri="{FF2B5EF4-FFF2-40B4-BE49-F238E27FC236}">
                <a16:creationId xmlns:a16="http://schemas.microsoft.com/office/drawing/2014/main" id="{E921520D-BC34-45E2-8925-3F003EB8AB92}"/>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3025386F-CB85-4967-BA1D-4F65FD134085}"/>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62</a:t>
            </a:fld>
            <a:endParaRPr lang="en-US">
              <a:solidFill>
                <a:srgbClr val="000000"/>
              </a:solidFill>
              <a:latin typeface="Arial" charset="0"/>
            </a:endParaRPr>
          </a:p>
        </p:txBody>
      </p:sp>
    </p:spTree>
    <p:extLst>
      <p:ext uri="{BB962C8B-B14F-4D97-AF65-F5344CB8AC3E}">
        <p14:creationId xmlns:p14="http://schemas.microsoft.com/office/powerpoint/2010/main" val="1723657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DEB2-7E8D-42DE-A3BE-4B779BD36814}"/>
              </a:ext>
            </a:extLst>
          </p:cNvPr>
          <p:cNvSpPr>
            <a:spLocks noGrp="1"/>
          </p:cNvSpPr>
          <p:nvPr>
            <p:ph type="title"/>
          </p:nvPr>
        </p:nvSpPr>
        <p:spPr/>
        <p:txBody>
          <a:bodyPr/>
          <a:lstStyle/>
          <a:p>
            <a:r>
              <a:rPr lang="en-US" dirty="0"/>
              <a:t>MATP Updates Continued</a:t>
            </a:r>
          </a:p>
        </p:txBody>
      </p:sp>
      <p:sp>
        <p:nvSpPr>
          <p:cNvPr id="3" name="Content Placeholder 2">
            <a:extLst>
              <a:ext uri="{FF2B5EF4-FFF2-40B4-BE49-F238E27FC236}">
                <a16:creationId xmlns:a16="http://schemas.microsoft.com/office/drawing/2014/main" id="{A2521A85-1F84-420C-94E7-111E88E1375A}"/>
              </a:ext>
            </a:extLst>
          </p:cNvPr>
          <p:cNvSpPr>
            <a:spLocks noGrp="1"/>
          </p:cNvSpPr>
          <p:nvPr>
            <p:ph sz="quarter" idx="13"/>
          </p:nvPr>
        </p:nvSpPr>
        <p:spPr/>
        <p:txBody>
          <a:bodyPr/>
          <a:lstStyle/>
          <a:p>
            <a:pPr eaLnBrk="0" hangingPunct="0"/>
            <a:r>
              <a:rPr lang="en-US" sz="2000" b="1" dirty="0"/>
              <a:t>The MATP Broker procurement is currently on hold as DHS works to fulfill its statutory obligation to complete an analysis. DHS cannot move forward with the procurement until the analysis is completed.</a:t>
            </a:r>
          </a:p>
          <a:p>
            <a:pPr marL="0" indent="0" eaLnBrk="0" hangingPunct="0">
              <a:buNone/>
            </a:pPr>
            <a:endParaRPr lang="en-US" sz="2000" dirty="0"/>
          </a:p>
          <a:p>
            <a:pPr lvl="0"/>
            <a:r>
              <a:rPr lang="en-US" sz="2000" dirty="0"/>
              <a:t>The act gave the agencies 180 days in which to have the analysis completed. A preliminary report is due to the legislature on October 28, 2019, and the final analysis is due on December 28, 2019.</a:t>
            </a:r>
          </a:p>
          <a:p>
            <a:r>
              <a:rPr lang="en-US" b="1" dirty="0"/>
              <a:t> </a:t>
            </a:r>
            <a:endParaRPr lang="en-US" dirty="0"/>
          </a:p>
          <a:p>
            <a:pPr eaLnBrk="0" hangingPunct="0"/>
            <a:endParaRPr lang="en-US" dirty="0"/>
          </a:p>
          <a:p>
            <a:endParaRPr lang="en-US" dirty="0"/>
          </a:p>
        </p:txBody>
      </p:sp>
      <p:sp>
        <p:nvSpPr>
          <p:cNvPr id="4" name="Date Placeholder 3">
            <a:extLst>
              <a:ext uri="{FF2B5EF4-FFF2-40B4-BE49-F238E27FC236}">
                <a16:creationId xmlns:a16="http://schemas.microsoft.com/office/drawing/2014/main" id="{9EDA12CC-13DE-4165-AB21-0680DB099DF4}"/>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AACBCC2E-1964-4E43-8205-3FD6857EEEAE}"/>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63</a:t>
            </a:fld>
            <a:endParaRPr lang="en-US">
              <a:solidFill>
                <a:srgbClr val="000000"/>
              </a:solidFill>
              <a:latin typeface="Arial" charset="0"/>
            </a:endParaRPr>
          </a:p>
        </p:txBody>
      </p:sp>
    </p:spTree>
    <p:extLst>
      <p:ext uri="{BB962C8B-B14F-4D97-AF65-F5344CB8AC3E}">
        <p14:creationId xmlns:p14="http://schemas.microsoft.com/office/powerpoint/2010/main" val="3028780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A91A-DFED-4F02-B7F6-11B924424AEE}"/>
              </a:ext>
            </a:extLst>
          </p:cNvPr>
          <p:cNvSpPr>
            <a:spLocks noGrp="1"/>
          </p:cNvSpPr>
          <p:nvPr>
            <p:ph type="title"/>
          </p:nvPr>
        </p:nvSpPr>
        <p:spPr/>
        <p:txBody>
          <a:bodyPr/>
          <a:lstStyle/>
          <a:p>
            <a:r>
              <a:rPr lang="en-US" dirty="0"/>
              <a:t>Program Staff Assignments</a:t>
            </a:r>
          </a:p>
        </p:txBody>
      </p:sp>
      <p:sp>
        <p:nvSpPr>
          <p:cNvPr id="4" name="Date Placeholder 3">
            <a:extLst>
              <a:ext uri="{FF2B5EF4-FFF2-40B4-BE49-F238E27FC236}">
                <a16:creationId xmlns:a16="http://schemas.microsoft.com/office/drawing/2014/main" id="{18E74AE4-9003-4458-A2CB-A8A7AC1CC551}"/>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16B679CB-4DDA-46C9-828C-A453F1102F34}"/>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64</a:t>
            </a:fld>
            <a:endParaRPr lang="en-US">
              <a:solidFill>
                <a:srgbClr val="000000"/>
              </a:solidFill>
              <a:latin typeface="Arial" charset="0"/>
            </a:endParaRPr>
          </a:p>
        </p:txBody>
      </p:sp>
      <p:sp>
        <p:nvSpPr>
          <p:cNvPr id="6" name="Content Placeholder 4">
            <a:extLst>
              <a:ext uri="{FF2B5EF4-FFF2-40B4-BE49-F238E27FC236}">
                <a16:creationId xmlns:a16="http://schemas.microsoft.com/office/drawing/2014/main" id="{9461C6C5-A08C-482B-8EE4-C4C71CBD720F}"/>
              </a:ext>
            </a:extLst>
          </p:cNvPr>
          <p:cNvSpPr txBox="1">
            <a:spLocks/>
          </p:cNvSpPr>
          <p:nvPr/>
        </p:nvSpPr>
        <p:spPr>
          <a:xfrm>
            <a:off x="2057400" y="828518"/>
            <a:ext cx="8229600" cy="4525963"/>
          </a:xfrm>
          <a:prstGeom prst="rect">
            <a:avLst/>
          </a:prstGeom>
        </p:spPr>
        <p:txBody>
          <a:bodyPr/>
          <a:lst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marL="0" indent="0" algn="ctr">
              <a:buNone/>
            </a:pPr>
            <a:endParaRPr lang="en-US" kern="0" dirty="0">
              <a:solidFill>
                <a:srgbClr val="000000"/>
              </a:solidFill>
              <a:latin typeface="Arial"/>
            </a:endParaRPr>
          </a:p>
        </p:txBody>
      </p:sp>
      <p:sp>
        <p:nvSpPr>
          <p:cNvPr id="7" name="Freeform 3">
            <a:extLst>
              <a:ext uri="{FF2B5EF4-FFF2-40B4-BE49-F238E27FC236}">
                <a16:creationId xmlns:a16="http://schemas.microsoft.com/office/drawing/2014/main" id="{8CCC0F55-DBA0-4E7D-A72A-ACE59E170772}"/>
              </a:ext>
            </a:extLst>
          </p:cNvPr>
          <p:cNvSpPr>
            <a:spLocks/>
          </p:cNvSpPr>
          <p:nvPr/>
        </p:nvSpPr>
        <p:spPr bwMode="auto">
          <a:xfrm>
            <a:off x="2159000" y="1065213"/>
            <a:ext cx="1201738" cy="715962"/>
          </a:xfrm>
          <a:custGeom>
            <a:avLst/>
            <a:gdLst/>
            <a:ahLst/>
            <a:cxnLst>
              <a:cxn ang="0">
                <a:pos x="294" y="182"/>
              </a:cxn>
              <a:cxn ang="0">
                <a:pos x="296" y="119"/>
              </a:cxn>
              <a:cxn ang="0">
                <a:pos x="250" y="119"/>
              </a:cxn>
              <a:cxn ang="0">
                <a:pos x="251" y="0"/>
              </a:cxn>
              <a:cxn ang="0">
                <a:pos x="194" y="27"/>
              </a:cxn>
              <a:cxn ang="0">
                <a:pos x="169" y="44"/>
              </a:cxn>
              <a:cxn ang="0">
                <a:pos x="127" y="65"/>
              </a:cxn>
              <a:cxn ang="0">
                <a:pos x="129" y="58"/>
              </a:cxn>
              <a:cxn ang="0">
                <a:pos x="134" y="50"/>
              </a:cxn>
              <a:cxn ang="0">
                <a:pos x="144" y="44"/>
              </a:cxn>
              <a:cxn ang="0">
                <a:pos x="152" y="42"/>
              </a:cxn>
              <a:cxn ang="0">
                <a:pos x="152" y="36"/>
              </a:cxn>
              <a:cxn ang="0">
                <a:pos x="138" y="40"/>
              </a:cxn>
              <a:cxn ang="0">
                <a:pos x="127" y="46"/>
              </a:cxn>
              <a:cxn ang="0">
                <a:pos x="123" y="56"/>
              </a:cxn>
              <a:cxn ang="0">
                <a:pos x="117" y="71"/>
              </a:cxn>
              <a:cxn ang="0">
                <a:pos x="75" y="90"/>
              </a:cxn>
              <a:cxn ang="0">
                <a:pos x="40" y="106"/>
              </a:cxn>
              <a:cxn ang="0">
                <a:pos x="12" y="117"/>
              </a:cxn>
              <a:cxn ang="0">
                <a:pos x="0" y="119"/>
              </a:cxn>
              <a:cxn ang="0">
                <a:pos x="0" y="175"/>
              </a:cxn>
              <a:cxn ang="0">
                <a:pos x="294" y="182"/>
              </a:cxn>
            </a:cxnLst>
            <a:rect l="0" t="0" r="r" b="b"/>
            <a:pathLst>
              <a:path w="296" h="182">
                <a:moveTo>
                  <a:pt x="294" y="182"/>
                </a:moveTo>
                <a:lnTo>
                  <a:pt x="296" y="119"/>
                </a:lnTo>
                <a:lnTo>
                  <a:pt x="250" y="119"/>
                </a:lnTo>
                <a:lnTo>
                  <a:pt x="251" y="0"/>
                </a:lnTo>
                <a:lnTo>
                  <a:pt x="194" y="27"/>
                </a:lnTo>
                <a:lnTo>
                  <a:pt x="169" y="44"/>
                </a:lnTo>
                <a:lnTo>
                  <a:pt x="127" y="65"/>
                </a:lnTo>
                <a:lnTo>
                  <a:pt x="129" y="58"/>
                </a:lnTo>
                <a:lnTo>
                  <a:pt x="134" y="50"/>
                </a:lnTo>
                <a:lnTo>
                  <a:pt x="144" y="44"/>
                </a:lnTo>
                <a:lnTo>
                  <a:pt x="152" y="42"/>
                </a:lnTo>
                <a:lnTo>
                  <a:pt x="152" y="36"/>
                </a:lnTo>
                <a:lnTo>
                  <a:pt x="138" y="40"/>
                </a:lnTo>
                <a:lnTo>
                  <a:pt x="127" y="46"/>
                </a:lnTo>
                <a:lnTo>
                  <a:pt x="123" y="56"/>
                </a:lnTo>
                <a:lnTo>
                  <a:pt x="117" y="71"/>
                </a:lnTo>
                <a:lnTo>
                  <a:pt x="75" y="90"/>
                </a:lnTo>
                <a:lnTo>
                  <a:pt x="40" y="106"/>
                </a:lnTo>
                <a:lnTo>
                  <a:pt x="12" y="117"/>
                </a:lnTo>
                <a:lnTo>
                  <a:pt x="0" y="119"/>
                </a:lnTo>
                <a:lnTo>
                  <a:pt x="0" y="175"/>
                </a:lnTo>
                <a:lnTo>
                  <a:pt x="294" y="182"/>
                </a:lnTo>
                <a:close/>
              </a:path>
            </a:pathLst>
          </a:custGeom>
          <a:solidFill>
            <a:schemeClr val="accent3">
              <a:lumMod val="60000"/>
              <a:lumOff val="40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a typeface="ＭＳ Ｐゴシック" pitchFamily="-106" charset="-128"/>
              <a:cs typeface="Arial" charset="0"/>
            </a:endParaRPr>
          </a:p>
        </p:txBody>
      </p:sp>
      <p:sp>
        <p:nvSpPr>
          <p:cNvPr id="8" name="Freeform 4">
            <a:extLst>
              <a:ext uri="{FF2B5EF4-FFF2-40B4-BE49-F238E27FC236}">
                <a16:creationId xmlns:a16="http://schemas.microsoft.com/office/drawing/2014/main" id="{A4A587D0-47F8-4060-8571-39CF66F3842B}"/>
              </a:ext>
            </a:extLst>
          </p:cNvPr>
          <p:cNvSpPr>
            <a:spLocks/>
          </p:cNvSpPr>
          <p:nvPr/>
        </p:nvSpPr>
        <p:spPr bwMode="auto">
          <a:xfrm>
            <a:off x="2143125" y="1754189"/>
            <a:ext cx="1208088" cy="611187"/>
          </a:xfrm>
          <a:custGeom>
            <a:avLst/>
            <a:gdLst/>
            <a:ahLst/>
            <a:cxnLst>
              <a:cxn ang="0">
                <a:pos x="298" y="7"/>
              </a:cxn>
              <a:cxn ang="0">
                <a:pos x="4" y="0"/>
              </a:cxn>
              <a:cxn ang="0">
                <a:pos x="0" y="153"/>
              </a:cxn>
              <a:cxn ang="0">
                <a:pos x="165" y="155"/>
              </a:cxn>
              <a:cxn ang="0">
                <a:pos x="169" y="153"/>
              </a:cxn>
              <a:cxn ang="0">
                <a:pos x="231" y="105"/>
              </a:cxn>
              <a:cxn ang="0">
                <a:pos x="296" y="107"/>
              </a:cxn>
              <a:cxn ang="0">
                <a:pos x="298" y="7"/>
              </a:cxn>
            </a:cxnLst>
            <a:rect l="0" t="0" r="r" b="b"/>
            <a:pathLst>
              <a:path w="298" h="155">
                <a:moveTo>
                  <a:pt x="298" y="7"/>
                </a:moveTo>
                <a:lnTo>
                  <a:pt x="4" y="0"/>
                </a:lnTo>
                <a:lnTo>
                  <a:pt x="0" y="153"/>
                </a:lnTo>
                <a:lnTo>
                  <a:pt x="165" y="155"/>
                </a:lnTo>
                <a:lnTo>
                  <a:pt x="169" y="153"/>
                </a:lnTo>
                <a:lnTo>
                  <a:pt x="231" y="105"/>
                </a:lnTo>
                <a:lnTo>
                  <a:pt x="296" y="107"/>
                </a:lnTo>
                <a:lnTo>
                  <a:pt x="298" y="7"/>
                </a:lnTo>
                <a:close/>
              </a:path>
            </a:pathLst>
          </a:custGeom>
          <a:solidFill>
            <a:schemeClr val="accent3">
              <a:lumMod val="60000"/>
              <a:lumOff val="40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9" name="Freeform 5">
            <a:extLst>
              <a:ext uri="{FF2B5EF4-FFF2-40B4-BE49-F238E27FC236}">
                <a16:creationId xmlns:a16="http://schemas.microsoft.com/office/drawing/2014/main" id="{91DD7FB6-111F-4A1A-B478-978249C27A1C}"/>
              </a:ext>
            </a:extLst>
          </p:cNvPr>
          <p:cNvSpPr>
            <a:spLocks/>
          </p:cNvSpPr>
          <p:nvPr/>
        </p:nvSpPr>
        <p:spPr bwMode="auto">
          <a:xfrm>
            <a:off x="3343276" y="1535114"/>
            <a:ext cx="917575" cy="655637"/>
          </a:xfrm>
          <a:custGeom>
            <a:avLst/>
            <a:gdLst/>
            <a:ahLst/>
            <a:cxnLst>
              <a:cxn ang="0">
                <a:pos x="2" y="63"/>
              </a:cxn>
              <a:cxn ang="0">
                <a:pos x="0" y="163"/>
              </a:cxn>
              <a:cxn ang="0">
                <a:pos x="30" y="165"/>
              </a:cxn>
              <a:cxn ang="0">
                <a:pos x="211" y="167"/>
              </a:cxn>
              <a:cxn ang="0">
                <a:pos x="211" y="88"/>
              </a:cxn>
              <a:cxn ang="0">
                <a:pos x="215" y="83"/>
              </a:cxn>
              <a:cxn ang="0">
                <a:pos x="221" y="75"/>
              </a:cxn>
              <a:cxn ang="0">
                <a:pos x="224" y="67"/>
              </a:cxn>
              <a:cxn ang="0">
                <a:pos x="226" y="58"/>
              </a:cxn>
              <a:cxn ang="0">
                <a:pos x="226" y="46"/>
              </a:cxn>
              <a:cxn ang="0">
                <a:pos x="224" y="35"/>
              </a:cxn>
              <a:cxn ang="0">
                <a:pos x="224" y="4"/>
              </a:cxn>
              <a:cxn ang="0">
                <a:pos x="4" y="0"/>
              </a:cxn>
              <a:cxn ang="0">
                <a:pos x="2" y="63"/>
              </a:cxn>
            </a:cxnLst>
            <a:rect l="0" t="0" r="r" b="b"/>
            <a:pathLst>
              <a:path w="226" h="167">
                <a:moveTo>
                  <a:pt x="2" y="63"/>
                </a:moveTo>
                <a:lnTo>
                  <a:pt x="0" y="163"/>
                </a:lnTo>
                <a:lnTo>
                  <a:pt x="30" y="165"/>
                </a:lnTo>
                <a:lnTo>
                  <a:pt x="211" y="167"/>
                </a:lnTo>
                <a:lnTo>
                  <a:pt x="211" y="88"/>
                </a:lnTo>
                <a:lnTo>
                  <a:pt x="215" y="83"/>
                </a:lnTo>
                <a:lnTo>
                  <a:pt x="221" y="75"/>
                </a:lnTo>
                <a:lnTo>
                  <a:pt x="224" y="67"/>
                </a:lnTo>
                <a:lnTo>
                  <a:pt x="226" y="58"/>
                </a:lnTo>
                <a:lnTo>
                  <a:pt x="226" y="46"/>
                </a:lnTo>
                <a:lnTo>
                  <a:pt x="224" y="35"/>
                </a:lnTo>
                <a:lnTo>
                  <a:pt x="224" y="4"/>
                </a:lnTo>
                <a:lnTo>
                  <a:pt x="4" y="0"/>
                </a:lnTo>
                <a:lnTo>
                  <a:pt x="2" y="63"/>
                </a:lnTo>
                <a:close/>
              </a:path>
            </a:pathLst>
          </a:custGeom>
          <a:solidFill>
            <a:schemeClr val="accent3">
              <a:lumMod val="60000"/>
              <a:lumOff val="40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0" name="Freeform 6">
            <a:extLst>
              <a:ext uri="{FF2B5EF4-FFF2-40B4-BE49-F238E27FC236}">
                <a16:creationId xmlns:a16="http://schemas.microsoft.com/office/drawing/2014/main" id="{6A22C126-ECDF-4CC2-8691-C97FCF42D651}"/>
              </a:ext>
            </a:extLst>
          </p:cNvPr>
          <p:cNvSpPr>
            <a:spLocks/>
          </p:cNvSpPr>
          <p:nvPr/>
        </p:nvSpPr>
        <p:spPr bwMode="auto">
          <a:xfrm>
            <a:off x="4200526" y="1550989"/>
            <a:ext cx="982663" cy="687387"/>
          </a:xfrm>
          <a:custGeom>
            <a:avLst/>
            <a:gdLst/>
            <a:ahLst/>
            <a:cxnLst>
              <a:cxn ang="0">
                <a:pos x="13" y="0"/>
              </a:cxn>
              <a:cxn ang="0">
                <a:pos x="13" y="31"/>
              </a:cxn>
              <a:cxn ang="0">
                <a:pos x="15" y="42"/>
              </a:cxn>
              <a:cxn ang="0">
                <a:pos x="15" y="54"/>
              </a:cxn>
              <a:cxn ang="0">
                <a:pos x="13" y="63"/>
              </a:cxn>
              <a:cxn ang="0">
                <a:pos x="10" y="71"/>
              </a:cxn>
              <a:cxn ang="0">
                <a:pos x="4" y="79"/>
              </a:cxn>
              <a:cxn ang="0">
                <a:pos x="0" y="84"/>
              </a:cxn>
              <a:cxn ang="0">
                <a:pos x="0" y="163"/>
              </a:cxn>
              <a:cxn ang="0">
                <a:pos x="23" y="161"/>
              </a:cxn>
              <a:cxn ang="0">
                <a:pos x="152" y="161"/>
              </a:cxn>
              <a:cxn ang="0">
                <a:pos x="152" y="175"/>
              </a:cxn>
              <a:cxn ang="0">
                <a:pos x="173" y="175"/>
              </a:cxn>
              <a:cxn ang="0">
                <a:pos x="173" y="169"/>
              </a:cxn>
              <a:cxn ang="0">
                <a:pos x="242" y="169"/>
              </a:cxn>
              <a:cxn ang="0">
                <a:pos x="242" y="4"/>
              </a:cxn>
              <a:cxn ang="0">
                <a:pos x="129" y="4"/>
              </a:cxn>
              <a:cxn ang="0">
                <a:pos x="105" y="0"/>
              </a:cxn>
              <a:cxn ang="0">
                <a:pos x="13" y="0"/>
              </a:cxn>
            </a:cxnLst>
            <a:rect l="0" t="0" r="r" b="b"/>
            <a:pathLst>
              <a:path w="242" h="175">
                <a:moveTo>
                  <a:pt x="13" y="0"/>
                </a:moveTo>
                <a:lnTo>
                  <a:pt x="13" y="31"/>
                </a:lnTo>
                <a:lnTo>
                  <a:pt x="15" y="42"/>
                </a:lnTo>
                <a:lnTo>
                  <a:pt x="15" y="54"/>
                </a:lnTo>
                <a:lnTo>
                  <a:pt x="13" y="63"/>
                </a:lnTo>
                <a:lnTo>
                  <a:pt x="10" y="71"/>
                </a:lnTo>
                <a:lnTo>
                  <a:pt x="4" y="79"/>
                </a:lnTo>
                <a:lnTo>
                  <a:pt x="0" y="84"/>
                </a:lnTo>
                <a:lnTo>
                  <a:pt x="0" y="163"/>
                </a:lnTo>
                <a:lnTo>
                  <a:pt x="23" y="161"/>
                </a:lnTo>
                <a:lnTo>
                  <a:pt x="152" y="161"/>
                </a:lnTo>
                <a:lnTo>
                  <a:pt x="152" y="175"/>
                </a:lnTo>
                <a:lnTo>
                  <a:pt x="173" y="175"/>
                </a:lnTo>
                <a:lnTo>
                  <a:pt x="173" y="169"/>
                </a:lnTo>
                <a:lnTo>
                  <a:pt x="242" y="169"/>
                </a:lnTo>
                <a:lnTo>
                  <a:pt x="242" y="4"/>
                </a:lnTo>
                <a:lnTo>
                  <a:pt x="129" y="4"/>
                </a:lnTo>
                <a:lnTo>
                  <a:pt x="105" y="0"/>
                </a:lnTo>
                <a:lnTo>
                  <a:pt x="13" y="0"/>
                </a:lnTo>
                <a:close/>
              </a:path>
            </a:pathLst>
          </a:custGeom>
          <a:solidFill>
            <a:schemeClr val="accent3">
              <a:lumMod val="60000"/>
              <a:lumOff val="40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1" name="Freeform 7">
            <a:extLst>
              <a:ext uri="{FF2B5EF4-FFF2-40B4-BE49-F238E27FC236}">
                <a16:creationId xmlns:a16="http://schemas.microsoft.com/office/drawing/2014/main" id="{D9ABABFC-4382-4F6E-8E4E-8F55210BA30B}"/>
              </a:ext>
            </a:extLst>
          </p:cNvPr>
          <p:cNvSpPr>
            <a:spLocks/>
          </p:cNvSpPr>
          <p:nvPr/>
        </p:nvSpPr>
        <p:spPr bwMode="auto">
          <a:xfrm>
            <a:off x="5183189" y="1550988"/>
            <a:ext cx="795337" cy="895350"/>
          </a:xfrm>
          <a:custGeom>
            <a:avLst/>
            <a:gdLst/>
            <a:ahLst/>
            <a:cxnLst>
              <a:cxn ang="0">
                <a:pos x="0" y="169"/>
              </a:cxn>
              <a:cxn ang="0">
                <a:pos x="55" y="228"/>
              </a:cxn>
              <a:cxn ang="0">
                <a:pos x="196" y="228"/>
              </a:cxn>
              <a:cxn ang="0">
                <a:pos x="196" y="0"/>
              </a:cxn>
              <a:cxn ang="0">
                <a:pos x="144" y="0"/>
              </a:cxn>
              <a:cxn ang="0">
                <a:pos x="0" y="4"/>
              </a:cxn>
              <a:cxn ang="0">
                <a:pos x="0" y="169"/>
              </a:cxn>
            </a:cxnLst>
            <a:rect l="0" t="0" r="r" b="b"/>
            <a:pathLst>
              <a:path w="196" h="228">
                <a:moveTo>
                  <a:pt x="0" y="169"/>
                </a:moveTo>
                <a:lnTo>
                  <a:pt x="55" y="228"/>
                </a:lnTo>
                <a:lnTo>
                  <a:pt x="196" y="228"/>
                </a:lnTo>
                <a:lnTo>
                  <a:pt x="196" y="0"/>
                </a:lnTo>
                <a:lnTo>
                  <a:pt x="144" y="0"/>
                </a:lnTo>
                <a:lnTo>
                  <a:pt x="0" y="4"/>
                </a:lnTo>
                <a:lnTo>
                  <a:pt x="0" y="169"/>
                </a:lnTo>
                <a:close/>
              </a:path>
            </a:pathLst>
          </a:custGeom>
          <a:solidFill>
            <a:schemeClr val="accent3">
              <a:lumMod val="60000"/>
              <a:lumOff val="4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2" name="Freeform 8">
            <a:extLst>
              <a:ext uri="{FF2B5EF4-FFF2-40B4-BE49-F238E27FC236}">
                <a16:creationId xmlns:a16="http://schemas.microsoft.com/office/drawing/2014/main" id="{AE291940-C54F-41F9-B0F6-736287EF8751}"/>
              </a:ext>
            </a:extLst>
          </p:cNvPr>
          <p:cNvSpPr>
            <a:spLocks/>
          </p:cNvSpPr>
          <p:nvPr/>
        </p:nvSpPr>
        <p:spPr bwMode="auto">
          <a:xfrm>
            <a:off x="5978526" y="1550988"/>
            <a:ext cx="1019175" cy="804862"/>
          </a:xfrm>
          <a:custGeom>
            <a:avLst/>
            <a:gdLst/>
            <a:ahLst/>
            <a:cxnLst>
              <a:cxn ang="0">
                <a:pos x="0" y="205"/>
              </a:cxn>
              <a:cxn ang="0">
                <a:pos x="184" y="205"/>
              </a:cxn>
              <a:cxn ang="0">
                <a:pos x="251" y="176"/>
              </a:cxn>
              <a:cxn ang="0">
                <a:pos x="241" y="175"/>
              </a:cxn>
              <a:cxn ang="0">
                <a:pos x="222" y="2"/>
              </a:cxn>
              <a:cxn ang="0">
                <a:pos x="0" y="0"/>
              </a:cxn>
              <a:cxn ang="0">
                <a:pos x="0" y="205"/>
              </a:cxn>
            </a:cxnLst>
            <a:rect l="0" t="0" r="r" b="b"/>
            <a:pathLst>
              <a:path w="251" h="205">
                <a:moveTo>
                  <a:pt x="0" y="205"/>
                </a:moveTo>
                <a:lnTo>
                  <a:pt x="184" y="205"/>
                </a:lnTo>
                <a:lnTo>
                  <a:pt x="251" y="176"/>
                </a:lnTo>
                <a:lnTo>
                  <a:pt x="241" y="175"/>
                </a:lnTo>
                <a:lnTo>
                  <a:pt x="222" y="2"/>
                </a:lnTo>
                <a:lnTo>
                  <a:pt x="0" y="0"/>
                </a:lnTo>
                <a:lnTo>
                  <a:pt x="0" y="205"/>
                </a:lnTo>
                <a:close/>
              </a:path>
            </a:pathLst>
          </a:custGeom>
          <a:solidFill>
            <a:schemeClr val="accent3">
              <a:lumMod val="60000"/>
              <a:lumOff val="4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3" name="Freeform 9">
            <a:extLst>
              <a:ext uri="{FF2B5EF4-FFF2-40B4-BE49-F238E27FC236}">
                <a16:creationId xmlns:a16="http://schemas.microsoft.com/office/drawing/2014/main" id="{79360486-6280-43C4-A390-1166F41420E9}"/>
              </a:ext>
            </a:extLst>
          </p:cNvPr>
          <p:cNvSpPr>
            <a:spLocks/>
          </p:cNvSpPr>
          <p:nvPr/>
        </p:nvSpPr>
        <p:spPr bwMode="auto">
          <a:xfrm>
            <a:off x="6880225" y="1541463"/>
            <a:ext cx="1042988" cy="773112"/>
          </a:xfrm>
          <a:custGeom>
            <a:avLst/>
            <a:gdLst/>
            <a:ahLst/>
            <a:cxnLst>
              <a:cxn ang="0">
                <a:pos x="0" y="4"/>
              </a:cxn>
              <a:cxn ang="0">
                <a:pos x="19" y="177"/>
              </a:cxn>
              <a:cxn ang="0">
                <a:pos x="29" y="178"/>
              </a:cxn>
              <a:cxn ang="0">
                <a:pos x="37" y="180"/>
              </a:cxn>
              <a:cxn ang="0">
                <a:pos x="211" y="196"/>
              </a:cxn>
              <a:cxn ang="0">
                <a:pos x="217" y="196"/>
              </a:cxn>
              <a:cxn ang="0">
                <a:pos x="229" y="150"/>
              </a:cxn>
              <a:cxn ang="0">
                <a:pos x="257" y="152"/>
              </a:cxn>
              <a:cxn ang="0">
                <a:pos x="240" y="0"/>
              </a:cxn>
              <a:cxn ang="0">
                <a:pos x="0" y="4"/>
              </a:cxn>
            </a:cxnLst>
            <a:rect l="0" t="0" r="r" b="b"/>
            <a:pathLst>
              <a:path w="257" h="196">
                <a:moveTo>
                  <a:pt x="0" y="4"/>
                </a:moveTo>
                <a:lnTo>
                  <a:pt x="19" y="177"/>
                </a:lnTo>
                <a:lnTo>
                  <a:pt x="29" y="178"/>
                </a:lnTo>
                <a:lnTo>
                  <a:pt x="37" y="180"/>
                </a:lnTo>
                <a:lnTo>
                  <a:pt x="211" y="196"/>
                </a:lnTo>
                <a:lnTo>
                  <a:pt x="217" y="196"/>
                </a:lnTo>
                <a:lnTo>
                  <a:pt x="229" y="150"/>
                </a:lnTo>
                <a:lnTo>
                  <a:pt x="257" y="152"/>
                </a:lnTo>
                <a:lnTo>
                  <a:pt x="240" y="0"/>
                </a:lnTo>
                <a:lnTo>
                  <a:pt x="0" y="4"/>
                </a:lnTo>
                <a:close/>
              </a:path>
            </a:pathLst>
          </a:custGeom>
          <a:solidFill>
            <a:schemeClr val="accent3">
              <a:lumMod val="60000"/>
              <a:lumOff val="4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4" name="Freeform 10">
            <a:extLst>
              <a:ext uri="{FF2B5EF4-FFF2-40B4-BE49-F238E27FC236}">
                <a16:creationId xmlns:a16="http://schemas.microsoft.com/office/drawing/2014/main" id="{BF087E40-2A97-4EBB-BE5B-4D00E2BD6FCB}"/>
              </a:ext>
            </a:extLst>
          </p:cNvPr>
          <p:cNvSpPr>
            <a:spLocks/>
          </p:cNvSpPr>
          <p:nvPr/>
        </p:nvSpPr>
        <p:spPr bwMode="auto">
          <a:xfrm>
            <a:off x="7854950" y="1527175"/>
            <a:ext cx="927100" cy="617538"/>
          </a:xfrm>
          <a:custGeom>
            <a:avLst/>
            <a:gdLst/>
            <a:ahLst/>
            <a:cxnLst>
              <a:cxn ang="0">
                <a:pos x="0" y="4"/>
              </a:cxn>
              <a:cxn ang="0">
                <a:pos x="17" y="156"/>
              </a:cxn>
              <a:cxn ang="0">
                <a:pos x="19" y="157"/>
              </a:cxn>
              <a:cxn ang="0">
                <a:pos x="148" y="156"/>
              </a:cxn>
              <a:cxn ang="0">
                <a:pos x="229" y="154"/>
              </a:cxn>
              <a:cxn ang="0">
                <a:pos x="219" y="0"/>
              </a:cxn>
              <a:cxn ang="0">
                <a:pos x="0" y="4"/>
              </a:cxn>
            </a:cxnLst>
            <a:rect l="0" t="0" r="r" b="b"/>
            <a:pathLst>
              <a:path w="229" h="157">
                <a:moveTo>
                  <a:pt x="0" y="4"/>
                </a:moveTo>
                <a:lnTo>
                  <a:pt x="17" y="156"/>
                </a:lnTo>
                <a:lnTo>
                  <a:pt x="19" y="157"/>
                </a:lnTo>
                <a:lnTo>
                  <a:pt x="148" y="156"/>
                </a:lnTo>
                <a:lnTo>
                  <a:pt x="229" y="154"/>
                </a:lnTo>
                <a:lnTo>
                  <a:pt x="219" y="0"/>
                </a:lnTo>
                <a:lnTo>
                  <a:pt x="0" y="4"/>
                </a:lnTo>
                <a:close/>
              </a:path>
            </a:pathLst>
          </a:custGeom>
          <a:solidFill>
            <a:schemeClr val="accent1">
              <a:lumMod val="40000"/>
              <a:lumOff val="6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5" name="Freeform 11">
            <a:extLst>
              <a:ext uri="{FF2B5EF4-FFF2-40B4-BE49-F238E27FC236}">
                <a16:creationId xmlns:a16="http://schemas.microsoft.com/office/drawing/2014/main" id="{CE647582-350C-4A98-AEE0-64D6CF46D406}"/>
              </a:ext>
            </a:extLst>
          </p:cNvPr>
          <p:cNvSpPr>
            <a:spLocks/>
          </p:cNvSpPr>
          <p:nvPr/>
        </p:nvSpPr>
        <p:spPr bwMode="auto">
          <a:xfrm>
            <a:off x="8717759" y="1510589"/>
            <a:ext cx="592137" cy="1322388"/>
          </a:xfrm>
          <a:custGeom>
            <a:avLst/>
            <a:gdLst/>
            <a:ahLst/>
            <a:cxnLst>
              <a:cxn ang="0">
                <a:pos x="0" y="4"/>
              </a:cxn>
              <a:cxn ang="0">
                <a:pos x="10" y="158"/>
              </a:cxn>
              <a:cxn ang="0">
                <a:pos x="25" y="336"/>
              </a:cxn>
              <a:cxn ang="0">
                <a:pos x="48" y="334"/>
              </a:cxn>
              <a:cxn ang="0">
                <a:pos x="61" y="300"/>
              </a:cxn>
              <a:cxn ang="0">
                <a:pos x="54" y="288"/>
              </a:cxn>
              <a:cxn ang="0">
                <a:pos x="54" y="275"/>
              </a:cxn>
              <a:cxn ang="0">
                <a:pos x="65" y="271"/>
              </a:cxn>
              <a:cxn ang="0">
                <a:pos x="77" y="271"/>
              </a:cxn>
              <a:cxn ang="0">
                <a:pos x="86" y="248"/>
              </a:cxn>
              <a:cxn ang="0">
                <a:pos x="105" y="236"/>
              </a:cxn>
              <a:cxn ang="0">
                <a:pos x="115" y="219"/>
              </a:cxn>
              <a:cxn ang="0">
                <a:pos x="144" y="167"/>
              </a:cxn>
              <a:cxn ang="0">
                <a:pos x="146" y="121"/>
              </a:cxn>
              <a:cxn ang="0">
                <a:pos x="140" y="102"/>
              </a:cxn>
              <a:cxn ang="0">
                <a:pos x="129" y="102"/>
              </a:cxn>
              <a:cxn ang="0">
                <a:pos x="123" y="92"/>
              </a:cxn>
              <a:cxn ang="0">
                <a:pos x="125" y="87"/>
              </a:cxn>
              <a:cxn ang="0">
                <a:pos x="130" y="83"/>
              </a:cxn>
              <a:cxn ang="0">
                <a:pos x="125" y="73"/>
              </a:cxn>
              <a:cxn ang="0">
                <a:pos x="117" y="67"/>
              </a:cxn>
              <a:cxn ang="0">
                <a:pos x="105" y="62"/>
              </a:cxn>
              <a:cxn ang="0">
                <a:pos x="102" y="56"/>
              </a:cxn>
              <a:cxn ang="0">
                <a:pos x="96" y="54"/>
              </a:cxn>
              <a:cxn ang="0">
                <a:pos x="94" y="58"/>
              </a:cxn>
              <a:cxn ang="0">
                <a:pos x="75" y="58"/>
              </a:cxn>
              <a:cxn ang="0">
                <a:pos x="67" y="35"/>
              </a:cxn>
              <a:cxn ang="0">
                <a:pos x="59" y="14"/>
              </a:cxn>
              <a:cxn ang="0">
                <a:pos x="54" y="16"/>
              </a:cxn>
              <a:cxn ang="0">
                <a:pos x="40" y="0"/>
              </a:cxn>
              <a:cxn ang="0">
                <a:pos x="38" y="4"/>
              </a:cxn>
              <a:cxn ang="0">
                <a:pos x="0" y="4"/>
              </a:cxn>
            </a:cxnLst>
            <a:rect l="0" t="0" r="r" b="b"/>
            <a:pathLst>
              <a:path w="146" h="336">
                <a:moveTo>
                  <a:pt x="0" y="4"/>
                </a:moveTo>
                <a:lnTo>
                  <a:pt x="10" y="158"/>
                </a:lnTo>
                <a:lnTo>
                  <a:pt x="25" y="336"/>
                </a:lnTo>
                <a:lnTo>
                  <a:pt x="48" y="334"/>
                </a:lnTo>
                <a:lnTo>
                  <a:pt x="61" y="300"/>
                </a:lnTo>
                <a:lnTo>
                  <a:pt x="54" y="288"/>
                </a:lnTo>
                <a:lnTo>
                  <a:pt x="54" y="275"/>
                </a:lnTo>
                <a:lnTo>
                  <a:pt x="65" y="271"/>
                </a:lnTo>
                <a:lnTo>
                  <a:pt x="77" y="271"/>
                </a:lnTo>
                <a:lnTo>
                  <a:pt x="86" y="248"/>
                </a:lnTo>
                <a:lnTo>
                  <a:pt x="105" y="236"/>
                </a:lnTo>
                <a:lnTo>
                  <a:pt x="115" y="219"/>
                </a:lnTo>
                <a:lnTo>
                  <a:pt x="144" y="167"/>
                </a:lnTo>
                <a:lnTo>
                  <a:pt x="146" y="121"/>
                </a:lnTo>
                <a:lnTo>
                  <a:pt x="140" y="102"/>
                </a:lnTo>
                <a:lnTo>
                  <a:pt x="129" y="102"/>
                </a:lnTo>
                <a:lnTo>
                  <a:pt x="123" y="92"/>
                </a:lnTo>
                <a:lnTo>
                  <a:pt x="125" y="87"/>
                </a:lnTo>
                <a:lnTo>
                  <a:pt x="130" y="83"/>
                </a:lnTo>
                <a:lnTo>
                  <a:pt x="125" y="73"/>
                </a:lnTo>
                <a:lnTo>
                  <a:pt x="117" y="67"/>
                </a:lnTo>
                <a:lnTo>
                  <a:pt x="105" y="62"/>
                </a:lnTo>
                <a:lnTo>
                  <a:pt x="102" y="56"/>
                </a:lnTo>
                <a:lnTo>
                  <a:pt x="96" y="54"/>
                </a:lnTo>
                <a:lnTo>
                  <a:pt x="94" y="58"/>
                </a:lnTo>
                <a:lnTo>
                  <a:pt x="75" y="58"/>
                </a:lnTo>
                <a:lnTo>
                  <a:pt x="67" y="35"/>
                </a:lnTo>
                <a:lnTo>
                  <a:pt x="59" y="14"/>
                </a:lnTo>
                <a:lnTo>
                  <a:pt x="54" y="16"/>
                </a:lnTo>
                <a:lnTo>
                  <a:pt x="40" y="0"/>
                </a:lnTo>
                <a:lnTo>
                  <a:pt x="38" y="4"/>
                </a:lnTo>
                <a:lnTo>
                  <a:pt x="0" y="4"/>
                </a:lnTo>
                <a:close/>
              </a:path>
            </a:pathLst>
          </a:custGeom>
          <a:solidFill>
            <a:schemeClr val="accent1">
              <a:lumMod val="40000"/>
              <a:lumOff val="6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6" name="Freeform 12">
            <a:extLst>
              <a:ext uri="{FF2B5EF4-FFF2-40B4-BE49-F238E27FC236}">
                <a16:creationId xmlns:a16="http://schemas.microsoft.com/office/drawing/2014/main" id="{9BD7CFCD-E1C8-4EDF-BBB2-01F8279B81E3}"/>
              </a:ext>
            </a:extLst>
          </p:cNvPr>
          <p:cNvSpPr>
            <a:spLocks/>
          </p:cNvSpPr>
          <p:nvPr/>
        </p:nvSpPr>
        <p:spPr bwMode="auto">
          <a:xfrm>
            <a:off x="2127251" y="2355851"/>
            <a:ext cx="701675" cy="722313"/>
          </a:xfrm>
          <a:custGeom>
            <a:avLst/>
            <a:gdLst/>
            <a:ahLst/>
            <a:cxnLst>
              <a:cxn ang="0">
                <a:pos x="4" y="0"/>
              </a:cxn>
              <a:cxn ang="0">
                <a:pos x="0" y="158"/>
              </a:cxn>
              <a:cxn ang="0">
                <a:pos x="116" y="162"/>
              </a:cxn>
              <a:cxn ang="0">
                <a:pos x="139" y="183"/>
              </a:cxn>
              <a:cxn ang="0">
                <a:pos x="171" y="142"/>
              </a:cxn>
              <a:cxn ang="0">
                <a:pos x="173" y="0"/>
              </a:cxn>
              <a:cxn ang="0">
                <a:pos x="169" y="2"/>
              </a:cxn>
              <a:cxn ang="0">
                <a:pos x="4" y="0"/>
              </a:cxn>
            </a:cxnLst>
            <a:rect l="0" t="0" r="r" b="b"/>
            <a:pathLst>
              <a:path w="173" h="183">
                <a:moveTo>
                  <a:pt x="4" y="0"/>
                </a:moveTo>
                <a:lnTo>
                  <a:pt x="0" y="158"/>
                </a:lnTo>
                <a:lnTo>
                  <a:pt x="116" y="162"/>
                </a:lnTo>
                <a:lnTo>
                  <a:pt x="139" y="183"/>
                </a:lnTo>
                <a:lnTo>
                  <a:pt x="171" y="142"/>
                </a:lnTo>
                <a:lnTo>
                  <a:pt x="173" y="0"/>
                </a:lnTo>
                <a:lnTo>
                  <a:pt x="169" y="2"/>
                </a:lnTo>
                <a:lnTo>
                  <a:pt x="4" y="0"/>
                </a:lnTo>
                <a:close/>
              </a:path>
            </a:pathLst>
          </a:custGeom>
          <a:solidFill>
            <a:schemeClr val="accent3">
              <a:lumMod val="60000"/>
              <a:lumOff val="40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dirty="0">
              <a:solidFill>
                <a:srgbClr val="000000"/>
              </a:solidFill>
              <a:latin typeface="Arial" charset="0"/>
              <a:ea typeface="ＭＳ Ｐゴシック" pitchFamily="-106" charset="-128"/>
              <a:cs typeface="Arial" charset="0"/>
            </a:endParaRPr>
          </a:p>
        </p:txBody>
      </p:sp>
      <p:sp>
        <p:nvSpPr>
          <p:cNvPr id="17" name="Freeform 13">
            <a:extLst>
              <a:ext uri="{FF2B5EF4-FFF2-40B4-BE49-F238E27FC236}">
                <a16:creationId xmlns:a16="http://schemas.microsoft.com/office/drawing/2014/main" id="{B23E9BE9-4943-422E-AF7B-EE543AD8FB36}"/>
              </a:ext>
            </a:extLst>
          </p:cNvPr>
          <p:cNvSpPr>
            <a:spLocks/>
          </p:cNvSpPr>
          <p:nvPr/>
        </p:nvSpPr>
        <p:spPr bwMode="auto">
          <a:xfrm>
            <a:off x="2820988" y="2166938"/>
            <a:ext cx="685800" cy="749300"/>
          </a:xfrm>
          <a:custGeom>
            <a:avLst/>
            <a:gdLst/>
            <a:ahLst/>
            <a:cxnLst>
              <a:cxn ang="0">
                <a:pos x="2" y="48"/>
              </a:cxn>
              <a:cxn ang="0">
                <a:pos x="0" y="190"/>
              </a:cxn>
              <a:cxn ang="0">
                <a:pos x="100" y="190"/>
              </a:cxn>
              <a:cxn ang="0">
                <a:pos x="108" y="179"/>
              </a:cxn>
              <a:cxn ang="0">
                <a:pos x="112" y="167"/>
              </a:cxn>
              <a:cxn ang="0">
                <a:pos x="110" y="154"/>
              </a:cxn>
              <a:cxn ang="0">
                <a:pos x="121" y="154"/>
              </a:cxn>
              <a:cxn ang="0">
                <a:pos x="121" y="148"/>
              </a:cxn>
              <a:cxn ang="0">
                <a:pos x="129" y="148"/>
              </a:cxn>
              <a:cxn ang="0">
                <a:pos x="131" y="137"/>
              </a:cxn>
              <a:cxn ang="0">
                <a:pos x="131" y="127"/>
              </a:cxn>
              <a:cxn ang="0">
                <a:pos x="148" y="127"/>
              </a:cxn>
              <a:cxn ang="0">
                <a:pos x="148" y="121"/>
              </a:cxn>
              <a:cxn ang="0">
                <a:pos x="161" y="125"/>
              </a:cxn>
              <a:cxn ang="0">
                <a:pos x="169" y="123"/>
              </a:cxn>
              <a:cxn ang="0">
                <a:pos x="169" y="77"/>
              </a:cxn>
              <a:cxn ang="0">
                <a:pos x="159" y="77"/>
              </a:cxn>
              <a:cxn ang="0">
                <a:pos x="159" y="4"/>
              </a:cxn>
              <a:cxn ang="0">
                <a:pos x="129" y="2"/>
              </a:cxn>
              <a:cxn ang="0">
                <a:pos x="64" y="0"/>
              </a:cxn>
              <a:cxn ang="0">
                <a:pos x="2" y="48"/>
              </a:cxn>
            </a:cxnLst>
            <a:rect l="0" t="0" r="r" b="b"/>
            <a:pathLst>
              <a:path w="169" h="190">
                <a:moveTo>
                  <a:pt x="2" y="48"/>
                </a:moveTo>
                <a:lnTo>
                  <a:pt x="0" y="190"/>
                </a:lnTo>
                <a:lnTo>
                  <a:pt x="100" y="190"/>
                </a:lnTo>
                <a:lnTo>
                  <a:pt x="108" y="179"/>
                </a:lnTo>
                <a:lnTo>
                  <a:pt x="112" y="167"/>
                </a:lnTo>
                <a:lnTo>
                  <a:pt x="110" y="154"/>
                </a:lnTo>
                <a:lnTo>
                  <a:pt x="121" y="154"/>
                </a:lnTo>
                <a:lnTo>
                  <a:pt x="121" y="148"/>
                </a:lnTo>
                <a:lnTo>
                  <a:pt x="129" y="148"/>
                </a:lnTo>
                <a:lnTo>
                  <a:pt x="131" y="137"/>
                </a:lnTo>
                <a:lnTo>
                  <a:pt x="131" y="127"/>
                </a:lnTo>
                <a:lnTo>
                  <a:pt x="148" y="127"/>
                </a:lnTo>
                <a:lnTo>
                  <a:pt x="148" y="121"/>
                </a:lnTo>
                <a:lnTo>
                  <a:pt x="161" y="125"/>
                </a:lnTo>
                <a:lnTo>
                  <a:pt x="169" y="123"/>
                </a:lnTo>
                <a:lnTo>
                  <a:pt x="169" y="77"/>
                </a:lnTo>
                <a:lnTo>
                  <a:pt x="159" y="77"/>
                </a:lnTo>
                <a:lnTo>
                  <a:pt x="159" y="4"/>
                </a:lnTo>
                <a:lnTo>
                  <a:pt x="129" y="2"/>
                </a:lnTo>
                <a:lnTo>
                  <a:pt x="64" y="0"/>
                </a:lnTo>
                <a:lnTo>
                  <a:pt x="2" y="48"/>
                </a:lnTo>
                <a:close/>
              </a:path>
            </a:pathLst>
          </a:custGeom>
          <a:solidFill>
            <a:schemeClr val="accent3">
              <a:lumMod val="60000"/>
              <a:lumOff val="40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8" name="Freeform 14">
            <a:extLst>
              <a:ext uri="{FF2B5EF4-FFF2-40B4-BE49-F238E27FC236}">
                <a16:creationId xmlns:a16="http://schemas.microsoft.com/office/drawing/2014/main" id="{F2FF10E2-7737-4A4D-B061-AF407099589B}"/>
              </a:ext>
            </a:extLst>
          </p:cNvPr>
          <p:cNvSpPr>
            <a:spLocks/>
          </p:cNvSpPr>
          <p:nvPr/>
        </p:nvSpPr>
        <p:spPr bwMode="auto">
          <a:xfrm>
            <a:off x="3465513" y="2182814"/>
            <a:ext cx="735012" cy="509587"/>
          </a:xfrm>
          <a:custGeom>
            <a:avLst/>
            <a:gdLst/>
            <a:ahLst/>
            <a:cxnLst>
              <a:cxn ang="0">
                <a:pos x="181" y="2"/>
              </a:cxn>
              <a:cxn ang="0">
                <a:pos x="0" y="0"/>
              </a:cxn>
              <a:cxn ang="0">
                <a:pos x="0" y="73"/>
              </a:cxn>
              <a:cxn ang="0">
                <a:pos x="10" y="73"/>
              </a:cxn>
              <a:cxn ang="0">
                <a:pos x="10" y="96"/>
              </a:cxn>
              <a:cxn ang="0">
                <a:pos x="35" y="96"/>
              </a:cxn>
              <a:cxn ang="0">
                <a:pos x="35" y="77"/>
              </a:cxn>
              <a:cxn ang="0">
                <a:pos x="96" y="79"/>
              </a:cxn>
              <a:cxn ang="0">
                <a:pos x="96" y="129"/>
              </a:cxn>
              <a:cxn ang="0">
                <a:pos x="106" y="125"/>
              </a:cxn>
              <a:cxn ang="0">
                <a:pos x="116" y="121"/>
              </a:cxn>
              <a:cxn ang="0">
                <a:pos x="127" y="123"/>
              </a:cxn>
              <a:cxn ang="0">
                <a:pos x="139" y="119"/>
              </a:cxn>
              <a:cxn ang="0">
                <a:pos x="139" y="85"/>
              </a:cxn>
              <a:cxn ang="0">
                <a:pos x="146" y="85"/>
              </a:cxn>
              <a:cxn ang="0">
                <a:pos x="150" y="75"/>
              </a:cxn>
              <a:cxn ang="0">
                <a:pos x="175" y="75"/>
              </a:cxn>
              <a:cxn ang="0">
                <a:pos x="177" y="83"/>
              </a:cxn>
              <a:cxn ang="0">
                <a:pos x="181" y="83"/>
              </a:cxn>
              <a:cxn ang="0">
                <a:pos x="181" y="2"/>
              </a:cxn>
            </a:cxnLst>
            <a:rect l="0" t="0" r="r" b="b"/>
            <a:pathLst>
              <a:path w="181" h="129">
                <a:moveTo>
                  <a:pt x="181" y="2"/>
                </a:moveTo>
                <a:lnTo>
                  <a:pt x="0" y="0"/>
                </a:lnTo>
                <a:lnTo>
                  <a:pt x="0" y="73"/>
                </a:lnTo>
                <a:lnTo>
                  <a:pt x="10" y="73"/>
                </a:lnTo>
                <a:lnTo>
                  <a:pt x="10" y="96"/>
                </a:lnTo>
                <a:lnTo>
                  <a:pt x="35" y="96"/>
                </a:lnTo>
                <a:lnTo>
                  <a:pt x="35" y="77"/>
                </a:lnTo>
                <a:lnTo>
                  <a:pt x="96" y="79"/>
                </a:lnTo>
                <a:lnTo>
                  <a:pt x="96" y="129"/>
                </a:lnTo>
                <a:lnTo>
                  <a:pt x="106" y="125"/>
                </a:lnTo>
                <a:lnTo>
                  <a:pt x="116" y="121"/>
                </a:lnTo>
                <a:lnTo>
                  <a:pt x="127" y="123"/>
                </a:lnTo>
                <a:lnTo>
                  <a:pt x="139" y="119"/>
                </a:lnTo>
                <a:lnTo>
                  <a:pt x="139" y="85"/>
                </a:lnTo>
                <a:lnTo>
                  <a:pt x="146" y="85"/>
                </a:lnTo>
                <a:lnTo>
                  <a:pt x="150" y="75"/>
                </a:lnTo>
                <a:lnTo>
                  <a:pt x="175" y="75"/>
                </a:lnTo>
                <a:lnTo>
                  <a:pt x="177" y="83"/>
                </a:lnTo>
                <a:lnTo>
                  <a:pt x="181" y="83"/>
                </a:lnTo>
                <a:lnTo>
                  <a:pt x="181" y="2"/>
                </a:lnTo>
                <a:close/>
              </a:path>
            </a:pathLst>
          </a:custGeom>
          <a:solidFill>
            <a:schemeClr val="accent3">
              <a:lumMod val="60000"/>
              <a:lumOff val="40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9" name="Freeform 15">
            <a:extLst>
              <a:ext uri="{FF2B5EF4-FFF2-40B4-BE49-F238E27FC236}">
                <a16:creationId xmlns:a16="http://schemas.microsoft.com/office/drawing/2014/main" id="{D1D70930-DE6E-4A4D-802D-49E940ED21AF}"/>
              </a:ext>
            </a:extLst>
          </p:cNvPr>
          <p:cNvSpPr>
            <a:spLocks/>
          </p:cNvSpPr>
          <p:nvPr/>
        </p:nvSpPr>
        <p:spPr bwMode="auto">
          <a:xfrm>
            <a:off x="4030664" y="2182814"/>
            <a:ext cx="1119187" cy="725487"/>
          </a:xfrm>
          <a:custGeom>
            <a:avLst/>
            <a:gdLst/>
            <a:ahLst/>
            <a:cxnLst>
              <a:cxn ang="0">
                <a:pos x="42" y="2"/>
              </a:cxn>
              <a:cxn ang="0">
                <a:pos x="42" y="83"/>
              </a:cxn>
              <a:cxn ang="0">
                <a:pos x="38" y="83"/>
              </a:cxn>
              <a:cxn ang="0">
                <a:pos x="36" y="75"/>
              </a:cxn>
              <a:cxn ang="0">
                <a:pos x="11" y="75"/>
              </a:cxn>
              <a:cxn ang="0">
                <a:pos x="7" y="85"/>
              </a:cxn>
              <a:cxn ang="0">
                <a:pos x="0" y="85"/>
              </a:cxn>
              <a:cxn ang="0">
                <a:pos x="0" y="119"/>
              </a:cxn>
              <a:cxn ang="0">
                <a:pos x="9" y="117"/>
              </a:cxn>
              <a:cxn ang="0">
                <a:pos x="28" y="117"/>
              </a:cxn>
              <a:cxn ang="0">
                <a:pos x="48" y="110"/>
              </a:cxn>
              <a:cxn ang="0">
                <a:pos x="113" y="159"/>
              </a:cxn>
              <a:cxn ang="0">
                <a:pos x="109" y="173"/>
              </a:cxn>
              <a:cxn ang="0">
                <a:pos x="124" y="173"/>
              </a:cxn>
              <a:cxn ang="0">
                <a:pos x="124" y="184"/>
              </a:cxn>
              <a:cxn ang="0">
                <a:pos x="136" y="181"/>
              </a:cxn>
              <a:cxn ang="0">
                <a:pos x="146" y="173"/>
              </a:cxn>
              <a:cxn ang="0">
                <a:pos x="144" y="163"/>
              </a:cxn>
              <a:cxn ang="0">
                <a:pos x="276" y="175"/>
              </a:cxn>
              <a:cxn ang="0">
                <a:pos x="276" y="131"/>
              </a:cxn>
              <a:cxn ang="0">
                <a:pos x="270" y="129"/>
              </a:cxn>
              <a:cxn ang="0">
                <a:pos x="268" y="96"/>
              </a:cxn>
              <a:cxn ang="0">
                <a:pos x="215" y="94"/>
              </a:cxn>
              <a:cxn ang="0">
                <a:pos x="215" y="14"/>
              </a:cxn>
              <a:cxn ang="0">
                <a:pos x="194" y="14"/>
              </a:cxn>
              <a:cxn ang="0">
                <a:pos x="194" y="0"/>
              </a:cxn>
              <a:cxn ang="0">
                <a:pos x="65" y="0"/>
              </a:cxn>
              <a:cxn ang="0">
                <a:pos x="42" y="2"/>
              </a:cxn>
            </a:cxnLst>
            <a:rect l="0" t="0" r="r" b="b"/>
            <a:pathLst>
              <a:path w="276" h="184">
                <a:moveTo>
                  <a:pt x="42" y="2"/>
                </a:moveTo>
                <a:lnTo>
                  <a:pt x="42" y="83"/>
                </a:lnTo>
                <a:lnTo>
                  <a:pt x="38" y="83"/>
                </a:lnTo>
                <a:lnTo>
                  <a:pt x="36" y="75"/>
                </a:lnTo>
                <a:lnTo>
                  <a:pt x="11" y="75"/>
                </a:lnTo>
                <a:lnTo>
                  <a:pt x="7" y="85"/>
                </a:lnTo>
                <a:lnTo>
                  <a:pt x="0" y="85"/>
                </a:lnTo>
                <a:lnTo>
                  <a:pt x="0" y="119"/>
                </a:lnTo>
                <a:lnTo>
                  <a:pt x="9" y="117"/>
                </a:lnTo>
                <a:lnTo>
                  <a:pt x="28" y="117"/>
                </a:lnTo>
                <a:lnTo>
                  <a:pt x="48" y="110"/>
                </a:lnTo>
                <a:lnTo>
                  <a:pt x="113" y="159"/>
                </a:lnTo>
                <a:lnTo>
                  <a:pt x="109" y="173"/>
                </a:lnTo>
                <a:lnTo>
                  <a:pt x="124" y="173"/>
                </a:lnTo>
                <a:lnTo>
                  <a:pt x="124" y="184"/>
                </a:lnTo>
                <a:lnTo>
                  <a:pt x="136" y="181"/>
                </a:lnTo>
                <a:lnTo>
                  <a:pt x="146" y="173"/>
                </a:lnTo>
                <a:lnTo>
                  <a:pt x="144" y="163"/>
                </a:lnTo>
                <a:lnTo>
                  <a:pt x="276" y="175"/>
                </a:lnTo>
                <a:lnTo>
                  <a:pt x="276" y="131"/>
                </a:lnTo>
                <a:lnTo>
                  <a:pt x="270" y="129"/>
                </a:lnTo>
                <a:lnTo>
                  <a:pt x="268" y="96"/>
                </a:lnTo>
                <a:lnTo>
                  <a:pt x="215" y="94"/>
                </a:lnTo>
                <a:lnTo>
                  <a:pt x="215" y="14"/>
                </a:lnTo>
                <a:lnTo>
                  <a:pt x="194" y="14"/>
                </a:lnTo>
                <a:lnTo>
                  <a:pt x="194" y="0"/>
                </a:lnTo>
                <a:lnTo>
                  <a:pt x="65" y="0"/>
                </a:lnTo>
                <a:lnTo>
                  <a:pt x="42" y="2"/>
                </a:lnTo>
                <a:close/>
              </a:path>
            </a:pathLst>
          </a:custGeom>
          <a:solidFill>
            <a:schemeClr val="accent3">
              <a:lumMod val="60000"/>
              <a:lumOff val="40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20" name="Freeform 16">
            <a:extLst>
              <a:ext uri="{FF2B5EF4-FFF2-40B4-BE49-F238E27FC236}">
                <a16:creationId xmlns:a16="http://schemas.microsoft.com/office/drawing/2014/main" id="{078ABF1B-108B-444D-A588-F110A5E6A6D1}"/>
              </a:ext>
            </a:extLst>
          </p:cNvPr>
          <p:cNvSpPr>
            <a:spLocks/>
          </p:cNvSpPr>
          <p:nvPr/>
        </p:nvSpPr>
        <p:spPr bwMode="auto">
          <a:xfrm>
            <a:off x="4902200" y="2214564"/>
            <a:ext cx="584200" cy="674687"/>
          </a:xfrm>
          <a:custGeom>
            <a:avLst/>
            <a:gdLst/>
            <a:ahLst/>
            <a:cxnLst>
              <a:cxn ang="0">
                <a:pos x="0" y="6"/>
              </a:cxn>
              <a:cxn ang="0">
                <a:pos x="0" y="86"/>
              </a:cxn>
              <a:cxn ang="0">
                <a:pos x="53" y="88"/>
              </a:cxn>
              <a:cxn ang="0">
                <a:pos x="55" y="121"/>
              </a:cxn>
              <a:cxn ang="0">
                <a:pos x="61" y="123"/>
              </a:cxn>
              <a:cxn ang="0">
                <a:pos x="61" y="167"/>
              </a:cxn>
              <a:cxn ang="0">
                <a:pos x="107" y="171"/>
              </a:cxn>
              <a:cxn ang="0">
                <a:pos x="144" y="98"/>
              </a:cxn>
              <a:cxn ang="0">
                <a:pos x="144" y="59"/>
              </a:cxn>
              <a:cxn ang="0">
                <a:pos x="124" y="59"/>
              </a:cxn>
              <a:cxn ang="0">
                <a:pos x="69" y="0"/>
              </a:cxn>
              <a:cxn ang="0">
                <a:pos x="0" y="0"/>
              </a:cxn>
              <a:cxn ang="0">
                <a:pos x="0" y="6"/>
              </a:cxn>
            </a:cxnLst>
            <a:rect l="0" t="0" r="r" b="b"/>
            <a:pathLst>
              <a:path w="144" h="171">
                <a:moveTo>
                  <a:pt x="0" y="6"/>
                </a:moveTo>
                <a:lnTo>
                  <a:pt x="0" y="86"/>
                </a:lnTo>
                <a:lnTo>
                  <a:pt x="53" y="88"/>
                </a:lnTo>
                <a:lnTo>
                  <a:pt x="55" y="121"/>
                </a:lnTo>
                <a:lnTo>
                  <a:pt x="61" y="123"/>
                </a:lnTo>
                <a:lnTo>
                  <a:pt x="61" y="167"/>
                </a:lnTo>
                <a:lnTo>
                  <a:pt x="107" y="171"/>
                </a:lnTo>
                <a:lnTo>
                  <a:pt x="144" y="98"/>
                </a:lnTo>
                <a:lnTo>
                  <a:pt x="144" y="59"/>
                </a:lnTo>
                <a:lnTo>
                  <a:pt x="124" y="59"/>
                </a:lnTo>
                <a:lnTo>
                  <a:pt x="69" y="0"/>
                </a:lnTo>
                <a:lnTo>
                  <a:pt x="0" y="0"/>
                </a:lnTo>
                <a:lnTo>
                  <a:pt x="0" y="6"/>
                </a:lnTo>
                <a:close/>
              </a:path>
            </a:pathLst>
          </a:custGeom>
          <a:solidFill>
            <a:schemeClr val="accent3">
              <a:lumMod val="60000"/>
              <a:lumOff val="40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21" name="Freeform 17">
            <a:extLst>
              <a:ext uri="{FF2B5EF4-FFF2-40B4-BE49-F238E27FC236}">
                <a16:creationId xmlns:a16="http://schemas.microsoft.com/office/drawing/2014/main" id="{270D1478-72E6-4449-960C-9028DABA68B7}"/>
              </a:ext>
            </a:extLst>
          </p:cNvPr>
          <p:cNvSpPr>
            <a:spLocks/>
          </p:cNvSpPr>
          <p:nvPr/>
        </p:nvSpPr>
        <p:spPr bwMode="auto">
          <a:xfrm>
            <a:off x="5338764" y="2446338"/>
            <a:ext cx="1277937" cy="900112"/>
          </a:xfrm>
          <a:custGeom>
            <a:avLst/>
            <a:gdLst/>
            <a:ahLst/>
            <a:cxnLst>
              <a:cxn ang="0">
                <a:pos x="37" y="0"/>
              </a:cxn>
              <a:cxn ang="0">
                <a:pos x="37" y="39"/>
              </a:cxn>
              <a:cxn ang="0">
                <a:pos x="0" y="112"/>
              </a:cxn>
              <a:cxn ang="0">
                <a:pos x="12" y="146"/>
              </a:cxn>
              <a:cxn ang="0">
                <a:pos x="44" y="129"/>
              </a:cxn>
              <a:cxn ang="0">
                <a:pos x="35" y="119"/>
              </a:cxn>
              <a:cxn ang="0">
                <a:pos x="48" y="110"/>
              </a:cxn>
              <a:cxn ang="0">
                <a:pos x="65" y="89"/>
              </a:cxn>
              <a:cxn ang="0">
                <a:pos x="63" y="129"/>
              </a:cxn>
              <a:cxn ang="0">
                <a:pos x="98" y="129"/>
              </a:cxn>
              <a:cxn ang="0">
                <a:pos x="100" y="154"/>
              </a:cxn>
              <a:cxn ang="0">
                <a:pos x="106" y="142"/>
              </a:cxn>
              <a:cxn ang="0">
                <a:pos x="115" y="158"/>
              </a:cxn>
              <a:cxn ang="0">
                <a:pos x="135" y="158"/>
              </a:cxn>
              <a:cxn ang="0">
                <a:pos x="142" y="160"/>
              </a:cxn>
              <a:cxn ang="0">
                <a:pos x="150" y="163"/>
              </a:cxn>
              <a:cxn ang="0">
                <a:pos x="158" y="169"/>
              </a:cxn>
              <a:cxn ang="0">
                <a:pos x="194" y="229"/>
              </a:cxn>
              <a:cxn ang="0">
                <a:pos x="307" y="188"/>
              </a:cxn>
              <a:cxn ang="0">
                <a:pos x="315" y="188"/>
              </a:cxn>
              <a:cxn ang="0">
                <a:pos x="307" y="179"/>
              </a:cxn>
              <a:cxn ang="0">
                <a:pos x="261" y="123"/>
              </a:cxn>
              <a:cxn ang="0">
                <a:pos x="259" y="117"/>
              </a:cxn>
              <a:cxn ang="0">
                <a:pos x="250" y="114"/>
              </a:cxn>
              <a:cxn ang="0">
                <a:pos x="244" y="110"/>
              </a:cxn>
              <a:cxn ang="0">
                <a:pos x="240" y="104"/>
              </a:cxn>
              <a:cxn ang="0">
                <a:pos x="227" y="104"/>
              </a:cxn>
              <a:cxn ang="0">
                <a:pos x="202" y="77"/>
              </a:cxn>
              <a:cxn ang="0">
                <a:pos x="200" y="62"/>
              </a:cxn>
              <a:cxn ang="0">
                <a:pos x="184" y="56"/>
              </a:cxn>
              <a:cxn ang="0">
                <a:pos x="182" y="43"/>
              </a:cxn>
              <a:cxn ang="0">
                <a:pos x="179" y="29"/>
              </a:cxn>
              <a:cxn ang="0">
                <a:pos x="169" y="29"/>
              </a:cxn>
              <a:cxn ang="0">
                <a:pos x="169" y="14"/>
              </a:cxn>
              <a:cxn ang="0">
                <a:pos x="158" y="14"/>
              </a:cxn>
              <a:cxn ang="0">
                <a:pos x="158" y="0"/>
              </a:cxn>
              <a:cxn ang="0">
                <a:pos x="37" y="0"/>
              </a:cxn>
            </a:cxnLst>
            <a:rect l="0" t="0" r="r" b="b"/>
            <a:pathLst>
              <a:path w="315" h="229">
                <a:moveTo>
                  <a:pt x="37" y="0"/>
                </a:moveTo>
                <a:lnTo>
                  <a:pt x="37" y="39"/>
                </a:lnTo>
                <a:lnTo>
                  <a:pt x="0" y="112"/>
                </a:lnTo>
                <a:lnTo>
                  <a:pt x="12" y="146"/>
                </a:lnTo>
                <a:lnTo>
                  <a:pt x="44" y="129"/>
                </a:lnTo>
                <a:lnTo>
                  <a:pt x="35" y="119"/>
                </a:lnTo>
                <a:lnTo>
                  <a:pt x="48" y="110"/>
                </a:lnTo>
                <a:lnTo>
                  <a:pt x="65" y="89"/>
                </a:lnTo>
                <a:lnTo>
                  <a:pt x="63" y="129"/>
                </a:lnTo>
                <a:lnTo>
                  <a:pt x="98" y="129"/>
                </a:lnTo>
                <a:lnTo>
                  <a:pt x="100" y="154"/>
                </a:lnTo>
                <a:lnTo>
                  <a:pt x="106" y="142"/>
                </a:lnTo>
                <a:lnTo>
                  <a:pt x="115" y="158"/>
                </a:lnTo>
                <a:lnTo>
                  <a:pt x="135" y="158"/>
                </a:lnTo>
                <a:lnTo>
                  <a:pt x="142" y="160"/>
                </a:lnTo>
                <a:lnTo>
                  <a:pt x="150" y="163"/>
                </a:lnTo>
                <a:lnTo>
                  <a:pt x="158" y="169"/>
                </a:lnTo>
                <a:lnTo>
                  <a:pt x="194" y="229"/>
                </a:lnTo>
                <a:lnTo>
                  <a:pt x="307" y="188"/>
                </a:lnTo>
                <a:lnTo>
                  <a:pt x="315" y="188"/>
                </a:lnTo>
                <a:lnTo>
                  <a:pt x="307" y="179"/>
                </a:lnTo>
                <a:lnTo>
                  <a:pt x="261" y="123"/>
                </a:lnTo>
                <a:lnTo>
                  <a:pt x="259" y="117"/>
                </a:lnTo>
                <a:lnTo>
                  <a:pt x="250" y="114"/>
                </a:lnTo>
                <a:lnTo>
                  <a:pt x="244" y="110"/>
                </a:lnTo>
                <a:lnTo>
                  <a:pt x="240" y="104"/>
                </a:lnTo>
                <a:lnTo>
                  <a:pt x="227" y="104"/>
                </a:lnTo>
                <a:lnTo>
                  <a:pt x="202" y="77"/>
                </a:lnTo>
                <a:lnTo>
                  <a:pt x="200" y="62"/>
                </a:lnTo>
                <a:lnTo>
                  <a:pt x="184" y="56"/>
                </a:lnTo>
                <a:lnTo>
                  <a:pt x="182" y="43"/>
                </a:lnTo>
                <a:lnTo>
                  <a:pt x="179" y="29"/>
                </a:lnTo>
                <a:lnTo>
                  <a:pt x="169" y="29"/>
                </a:lnTo>
                <a:lnTo>
                  <a:pt x="169" y="14"/>
                </a:lnTo>
                <a:lnTo>
                  <a:pt x="158" y="14"/>
                </a:lnTo>
                <a:lnTo>
                  <a:pt x="158" y="0"/>
                </a:lnTo>
                <a:lnTo>
                  <a:pt x="37" y="0"/>
                </a:lnTo>
                <a:close/>
              </a:path>
            </a:pathLst>
          </a:custGeom>
          <a:solidFill>
            <a:schemeClr val="accent3">
              <a:lumMod val="60000"/>
              <a:lumOff val="4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22" name="Freeform 18">
            <a:extLst>
              <a:ext uri="{FF2B5EF4-FFF2-40B4-BE49-F238E27FC236}">
                <a16:creationId xmlns:a16="http://schemas.microsoft.com/office/drawing/2014/main" id="{216967A4-9814-403C-8E5C-39ABB612BA5B}"/>
              </a:ext>
            </a:extLst>
          </p:cNvPr>
          <p:cNvSpPr>
            <a:spLocks/>
          </p:cNvSpPr>
          <p:nvPr/>
        </p:nvSpPr>
        <p:spPr bwMode="auto">
          <a:xfrm>
            <a:off x="5978526" y="2243139"/>
            <a:ext cx="1552575" cy="909637"/>
          </a:xfrm>
          <a:custGeom>
            <a:avLst/>
            <a:gdLst/>
            <a:ahLst/>
            <a:cxnLst>
              <a:cxn ang="0">
                <a:pos x="0" y="52"/>
              </a:cxn>
              <a:cxn ang="0">
                <a:pos x="0" y="66"/>
              </a:cxn>
              <a:cxn ang="0">
                <a:pos x="11" y="66"/>
              </a:cxn>
              <a:cxn ang="0">
                <a:pos x="11" y="81"/>
              </a:cxn>
              <a:cxn ang="0">
                <a:pos x="21" y="81"/>
              </a:cxn>
              <a:cxn ang="0">
                <a:pos x="24" y="95"/>
              </a:cxn>
              <a:cxn ang="0">
                <a:pos x="26" y="108"/>
              </a:cxn>
              <a:cxn ang="0">
                <a:pos x="42" y="114"/>
              </a:cxn>
              <a:cxn ang="0">
                <a:pos x="44" y="129"/>
              </a:cxn>
              <a:cxn ang="0">
                <a:pos x="69" y="156"/>
              </a:cxn>
              <a:cxn ang="0">
                <a:pos x="82" y="156"/>
              </a:cxn>
              <a:cxn ang="0">
                <a:pos x="86" y="162"/>
              </a:cxn>
              <a:cxn ang="0">
                <a:pos x="92" y="166"/>
              </a:cxn>
              <a:cxn ang="0">
                <a:pos x="101" y="169"/>
              </a:cxn>
              <a:cxn ang="0">
                <a:pos x="103" y="175"/>
              </a:cxn>
              <a:cxn ang="0">
                <a:pos x="149" y="231"/>
              </a:cxn>
              <a:cxn ang="0">
                <a:pos x="168" y="229"/>
              </a:cxn>
              <a:cxn ang="0">
                <a:pos x="168" y="225"/>
              </a:cxn>
              <a:cxn ang="0">
                <a:pos x="174" y="223"/>
              </a:cxn>
              <a:cxn ang="0">
                <a:pos x="207" y="223"/>
              </a:cxn>
              <a:cxn ang="0">
                <a:pos x="218" y="191"/>
              </a:cxn>
              <a:cxn ang="0">
                <a:pos x="234" y="194"/>
              </a:cxn>
              <a:cxn ang="0">
                <a:pos x="270" y="185"/>
              </a:cxn>
              <a:cxn ang="0">
                <a:pos x="280" y="183"/>
              </a:cxn>
              <a:cxn ang="0">
                <a:pos x="291" y="185"/>
              </a:cxn>
              <a:cxn ang="0">
                <a:pos x="310" y="192"/>
              </a:cxn>
              <a:cxn ang="0">
                <a:pos x="320" y="191"/>
              </a:cxn>
              <a:cxn ang="0">
                <a:pos x="337" y="189"/>
              </a:cxn>
              <a:cxn ang="0">
                <a:pos x="382" y="141"/>
              </a:cxn>
              <a:cxn ang="0">
                <a:pos x="322" y="119"/>
              </a:cxn>
              <a:cxn ang="0">
                <a:pos x="276" y="75"/>
              </a:cxn>
              <a:cxn ang="0">
                <a:pos x="259" y="2"/>
              </a:cxn>
              <a:cxn ang="0">
                <a:pos x="251" y="0"/>
              </a:cxn>
              <a:cxn ang="0">
                <a:pos x="184" y="29"/>
              </a:cxn>
              <a:cxn ang="0">
                <a:pos x="0" y="29"/>
              </a:cxn>
              <a:cxn ang="0">
                <a:pos x="0" y="52"/>
              </a:cxn>
            </a:cxnLst>
            <a:rect l="0" t="0" r="r" b="b"/>
            <a:pathLst>
              <a:path w="382" h="231">
                <a:moveTo>
                  <a:pt x="0" y="52"/>
                </a:moveTo>
                <a:lnTo>
                  <a:pt x="0" y="66"/>
                </a:lnTo>
                <a:lnTo>
                  <a:pt x="11" y="66"/>
                </a:lnTo>
                <a:lnTo>
                  <a:pt x="11" y="81"/>
                </a:lnTo>
                <a:lnTo>
                  <a:pt x="21" y="81"/>
                </a:lnTo>
                <a:lnTo>
                  <a:pt x="24" y="95"/>
                </a:lnTo>
                <a:lnTo>
                  <a:pt x="26" y="108"/>
                </a:lnTo>
                <a:lnTo>
                  <a:pt x="42" y="114"/>
                </a:lnTo>
                <a:lnTo>
                  <a:pt x="44" y="129"/>
                </a:lnTo>
                <a:lnTo>
                  <a:pt x="69" y="156"/>
                </a:lnTo>
                <a:lnTo>
                  <a:pt x="82" y="156"/>
                </a:lnTo>
                <a:lnTo>
                  <a:pt x="86" y="162"/>
                </a:lnTo>
                <a:lnTo>
                  <a:pt x="92" y="166"/>
                </a:lnTo>
                <a:lnTo>
                  <a:pt x="101" y="169"/>
                </a:lnTo>
                <a:lnTo>
                  <a:pt x="103" y="175"/>
                </a:lnTo>
                <a:lnTo>
                  <a:pt x="149" y="231"/>
                </a:lnTo>
                <a:lnTo>
                  <a:pt x="168" y="229"/>
                </a:lnTo>
                <a:lnTo>
                  <a:pt x="168" y="225"/>
                </a:lnTo>
                <a:lnTo>
                  <a:pt x="174" y="223"/>
                </a:lnTo>
                <a:lnTo>
                  <a:pt x="207" y="223"/>
                </a:lnTo>
                <a:lnTo>
                  <a:pt x="218" y="191"/>
                </a:lnTo>
                <a:lnTo>
                  <a:pt x="234" y="194"/>
                </a:lnTo>
                <a:lnTo>
                  <a:pt x="270" y="185"/>
                </a:lnTo>
                <a:lnTo>
                  <a:pt x="280" y="183"/>
                </a:lnTo>
                <a:lnTo>
                  <a:pt x="291" y="185"/>
                </a:lnTo>
                <a:lnTo>
                  <a:pt x="310" y="192"/>
                </a:lnTo>
                <a:lnTo>
                  <a:pt x="320" y="191"/>
                </a:lnTo>
                <a:lnTo>
                  <a:pt x="337" y="189"/>
                </a:lnTo>
                <a:lnTo>
                  <a:pt x="382" y="141"/>
                </a:lnTo>
                <a:lnTo>
                  <a:pt x="322" y="119"/>
                </a:lnTo>
                <a:lnTo>
                  <a:pt x="276" y="75"/>
                </a:lnTo>
                <a:lnTo>
                  <a:pt x="259" y="2"/>
                </a:lnTo>
                <a:lnTo>
                  <a:pt x="251" y="0"/>
                </a:lnTo>
                <a:lnTo>
                  <a:pt x="184" y="29"/>
                </a:lnTo>
                <a:lnTo>
                  <a:pt x="0" y="29"/>
                </a:lnTo>
                <a:lnTo>
                  <a:pt x="0" y="52"/>
                </a:lnTo>
                <a:close/>
              </a:path>
            </a:pathLst>
          </a:custGeom>
          <a:solidFill>
            <a:schemeClr val="accent3">
              <a:lumMod val="60000"/>
              <a:lumOff val="4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23" name="Freeform 19">
            <a:extLst>
              <a:ext uri="{FF2B5EF4-FFF2-40B4-BE49-F238E27FC236}">
                <a16:creationId xmlns:a16="http://schemas.microsoft.com/office/drawing/2014/main" id="{F1AAF2EE-4B3F-4C39-B82B-C1296CF548AF}"/>
              </a:ext>
            </a:extLst>
          </p:cNvPr>
          <p:cNvSpPr>
            <a:spLocks/>
          </p:cNvSpPr>
          <p:nvPr/>
        </p:nvSpPr>
        <p:spPr bwMode="auto">
          <a:xfrm>
            <a:off x="7029450" y="2251075"/>
            <a:ext cx="723900" cy="546100"/>
          </a:xfrm>
          <a:custGeom>
            <a:avLst/>
            <a:gdLst/>
            <a:ahLst/>
            <a:cxnLst>
              <a:cxn ang="0">
                <a:pos x="174" y="16"/>
              </a:cxn>
              <a:cxn ang="0">
                <a:pos x="0" y="0"/>
              </a:cxn>
              <a:cxn ang="0">
                <a:pos x="17" y="73"/>
              </a:cxn>
              <a:cxn ang="0">
                <a:pos x="63" y="117"/>
              </a:cxn>
              <a:cxn ang="0">
                <a:pos x="123" y="139"/>
              </a:cxn>
              <a:cxn ang="0">
                <a:pos x="134" y="123"/>
              </a:cxn>
              <a:cxn ang="0">
                <a:pos x="167" y="121"/>
              </a:cxn>
              <a:cxn ang="0">
                <a:pos x="178" y="87"/>
              </a:cxn>
              <a:cxn ang="0">
                <a:pos x="174" y="50"/>
              </a:cxn>
              <a:cxn ang="0">
                <a:pos x="174" y="16"/>
              </a:cxn>
            </a:cxnLst>
            <a:rect l="0" t="0" r="r" b="b"/>
            <a:pathLst>
              <a:path w="178" h="139">
                <a:moveTo>
                  <a:pt x="174" y="16"/>
                </a:moveTo>
                <a:lnTo>
                  <a:pt x="0" y="0"/>
                </a:lnTo>
                <a:lnTo>
                  <a:pt x="17" y="73"/>
                </a:lnTo>
                <a:lnTo>
                  <a:pt x="63" y="117"/>
                </a:lnTo>
                <a:lnTo>
                  <a:pt x="123" y="139"/>
                </a:lnTo>
                <a:lnTo>
                  <a:pt x="134" y="123"/>
                </a:lnTo>
                <a:lnTo>
                  <a:pt x="167" y="121"/>
                </a:lnTo>
                <a:lnTo>
                  <a:pt x="178" y="87"/>
                </a:lnTo>
                <a:lnTo>
                  <a:pt x="174" y="50"/>
                </a:lnTo>
                <a:lnTo>
                  <a:pt x="174" y="16"/>
                </a:lnTo>
                <a:close/>
              </a:path>
            </a:pathLst>
          </a:custGeom>
          <a:solidFill>
            <a:schemeClr val="accent3">
              <a:lumMod val="60000"/>
              <a:lumOff val="4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24" name="Freeform 20">
            <a:extLst>
              <a:ext uri="{FF2B5EF4-FFF2-40B4-BE49-F238E27FC236}">
                <a16:creationId xmlns:a16="http://schemas.microsoft.com/office/drawing/2014/main" id="{671799B8-094E-49DE-B62E-49B23FE71593}"/>
              </a:ext>
            </a:extLst>
          </p:cNvPr>
          <p:cNvSpPr>
            <a:spLocks/>
          </p:cNvSpPr>
          <p:nvPr/>
        </p:nvSpPr>
        <p:spPr bwMode="auto">
          <a:xfrm>
            <a:off x="7735889" y="2132013"/>
            <a:ext cx="719137" cy="468312"/>
          </a:xfrm>
          <a:custGeom>
            <a:avLst/>
            <a:gdLst/>
            <a:ahLst/>
            <a:cxnLst>
              <a:cxn ang="0">
                <a:pos x="46" y="2"/>
              </a:cxn>
              <a:cxn ang="0">
                <a:pos x="18" y="0"/>
              </a:cxn>
              <a:cxn ang="0">
                <a:pos x="6" y="46"/>
              </a:cxn>
              <a:cxn ang="0">
                <a:pos x="0" y="46"/>
              </a:cxn>
              <a:cxn ang="0">
                <a:pos x="0" y="80"/>
              </a:cxn>
              <a:cxn ang="0">
                <a:pos x="4" y="117"/>
              </a:cxn>
              <a:cxn ang="0">
                <a:pos x="68" y="119"/>
              </a:cxn>
              <a:cxn ang="0">
                <a:pos x="129" y="98"/>
              </a:cxn>
              <a:cxn ang="0">
                <a:pos x="142" y="94"/>
              </a:cxn>
              <a:cxn ang="0">
                <a:pos x="158" y="61"/>
              </a:cxn>
              <a:cxn ang="0">
                <a:pos x="152" y="59"/>
              </a:cxn>
              <a:cxn ang="0">
                <a:pos x="177" y="2"/>
              </a:cxn>
              <a:cxn ang="0">
                <a:pos x="48" y="3"/>
              </a:cxn>
              <a:cxn ang="0">
                <a:pos x="46" y="2"/>
              </a:cxn>
            </a:cxnLst>
            <a:rect l="0" t="0" r="r" b="b"/>
            <a:pathLst>
              <a:path w="177" h="119">
                <a:moveTo>
                  <a:pt x="46" y="2"/>
                </a:moveTo>
                <a:lnTo>
                  <a:pt x="18" y="0"/>
                </a:lnTo>
                <a:lnTo>
                  <a:pt x="6" y="46"/>
                </a:lnTo>
                <a:lnTo>
                  <a:pt x="0" y="46"/>
                </a:lnTo>
                <a:lnTo>
                  <a:pt x="0" y="80"/>
                </a:lnTo>
                <a:lnTo>
                  <a:pt x="4" y="117"/>
                </a:lnTo>
                <a:lnTo>
                  <a:pt x="68" y="119"/>
                </a:lnTo>
                <a:lnTo>
                  <a:pt x="129" y="98"/>
                </a:lnTo>
                <a:lnTo>
                  <a:pt x="142" y="94"/>
                </a:lnTo>
                <a:lnTo>
                  <a:pt x="158" y="61"/>
                </a:lnTo>
                <a:lnTo>
                  <a:pt x="152" y="59"/>
                </a:lnTo>
                <a:lnTo>
                  <a:pt x="177" y="2"/>
                </a:lnTo>
                <a:lnTo>
                  <a:pt x="48" y="3"/>
                </a:lnTo>
                <a:lnTo>
                  <a:pt x="46" y="2"/>
                </a:lnTo>
                <a:close/>
              </a:path>
            </a:pathLst>
          </a:custGeom>
          <a:solidFill>
            <a:schemeClr val="accent1">
              <a:lumMod val="40000"/>
              <a:lumOff val="60000"/>
            </a:schemeClr>
          </a:solidFill>
          <a:ln w="19050"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25" name="Freeform 21">
            <a:extLst>
              <a:ext uri="{FF2B5EF4-FFF2-40B4-BE49-F238E27FC236}">
                <a16:creationId xmlns:a16="http://schemas.microsoft.com/office/drawing/2014/main" id="{0E332597-489E-44A5-92ED-144C5D4D822B}"/>
              </a:ext>
            </a:extLst>
          </p:cNvPr>
          <p:cNvSpPr>
            <a:spLocks/>
          </p:cNvSpPr>
          <p:nvPr/>
        </p:nvSpPr>
        <p:spPr bwMode="auto">
          <a:xfrm>
            <a:off x="8261351" y="2132014"/>
            <a:ext cx="582613" cy="846137"/>
          </a:xfrm>
          <a:custGeom>
            <a:avLst/>
            <a:gdLst/>
            <a:ahLst/>
            <a:cxnLst>
              <a:cxn ang="0">
                <a:pos x="129" y="0"/>
              </a:cxn>
              <a:cxn ang="0">
                <a:pos x="48" y="2"/>
              </a:cxn>
              <a:cxn ang="0">
                <a:pos x="23" y="59"/>
              </a:cxn>
              <a:cxn ang="0">
                <a:pos x="29" y="61"/>
              </a:cxn>
              <a:cxn ang="0">
                <a:pos x="13" y="94"/>
              </a:cxn>
              <a:cxn ang="0">
                <a:pos x="0" y="98"/>
              </a:cxn>
              <a:cxn ang="0">
                <a:pos x="56" y="136"/>
              </a:cxn>
              <a:cxn ang="0">
                <a:pos x="58" y="155"/>
              </a:cxn>
              <a:cxn ang="0">
                <a:pos x="63" y="161"/>
              </a:cxn>
              <a:cxn ang="0">
                <a:pos x="67" y="171"/>
              </a:cxn>
              <a:cxn ang="0">
                <a:pos x="75" y="171"/>
              </a:cxn>
              <a:cxn ang="0">
                <a:pos x="71" y="186"/>
              </a:cxn>
              <a:cxn ang="0">
                <a:pos x="73" y="192"/>
              </a:cxn>
              <a:cxn ang="0">
                <a:pos x="81" y="192"/>
              </a:cxn>
              <a:cxn ang="0">
                <a:pos x="81" y="207"/>
              </a:cxn>
              <a:cxn ang="0">
                <a:pos x="84" y="215"/>
              </a:cxn>
              <a:cxn ang="0">
                <a:pos x="96" y="199"/>
              </a:cxn>
              <a:cxn ang="0">
                <a:pos x="105" y="186"/>
              </a:cxn>
              <a:cxn ang="0">
                <a:pos x="107" y="182"/>
              </a:cxn>
              <a:cxn ang="0">
                <a:pos x="115" y="184"/>
              </a:cxn>
              <a:cxn ang="0">
                <a:pos x="119" y="182"/>
              </a:cxn>
              <a:cxn ang="0">
                <a:pos x="144" y="178"/>
              </a:cxn>
              <a:cxn ang="0">
                <a:pos x="129" y="0"/>
              </a:cxn>
            </a:cxnLst>
            <a:rect l="0" t="0" r="r" b="b"/>
            <a:pathLst>
              <a:path w="144" h="215">
                <a:moveTo>
                  <a:pt x="129" y="0"/>
                </a:moveTo>
                <a:lnTo>
                  <a:pt x="48" y="2"/>
                </a:lnTo>
                <a:lnTo>
                  <a:pt x="23" y="59"/>
                </a:lnTo>
                <a:lnTo>
                  <a:pt x="29" y="61"/>
                </a:lnTo>
                <a:lnTo>
                  <a:pt x="13" y="94"/>
                </a:lnTo>
                <a:lnTo>
                  <a:pt x="0" y="98"/>
                </a:lnTo>
                <a:lnTo>
                  <a:pt x="56" y="136"/>
                </a:lnTo>
                <a:lnTo>
                  <a:pt x="58" y="155"/>
                </a:lnTo>
                <a:lnTo>
                  <a:pt x="63" y="161"/>
                </a:lnTo>
                <a:lnTo>
                  <a:pt x="67" y="171"/>
                </a:lnTo>
                <a:lnTo>
                  <a:pt x="75" y="171"/>
                </a:lnTo>
                <a:lnTo>
                  <a:pt x="71" y="186"/>
                </a:lnTo>
                <a:lnTo>
                  <a:pt x="73" y="192"/>
                </a:lnTo>
                <a:lnTo>
                  <a:pt x="81" y="192"/>
                </a:lnTo>
                <a:lnTo>
                  <a:pt x="81" y="207"/>
                </a:lnTo>
                <a:lnTo>
                  <a:pt x="84" y="215"/>
                </a:lnTo>
                <a:lnTo>
                  <a:pt x="96" y="199"/>
                </a:lnTo>
                <a:lnTo>
                  <a:pt x="105" y="186"/>
                </a:lnTo>
                <a:lnTo>
                  <a:pt x="107" y="182"/>
                </a:lnTo>
                <a:lnTo>
                  <a:pt x="115" y="184"/>
                </a:lnTo>
                <a:lnTo>
                  <a:pt x="119" y="182"/>
                </a:lnTo>
                <a:lnTo>
                  <a:pt x="144" y="178"/>
                </a:lnTo>
                <a:lnTo>
                  <a:pt x="129" y="0"/>
                </a:lnTo>
                <a:close/>
              </a:path>
            </a:pathLst>
          </a:custGeom>
          <a:solidFill>
            <a:schemeClr val="accent1">
              <a:lumMod val="40000"/>
              <a:lumOff val="6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26" name="Freeform 22">
            <a:extLst>
              <a:ext uri="{FF2B5EF4-FFF2-40B4-BE49-F238E27FC236}">
                <a16:creationId xmlns:a16="http://schemas.microsoft.com/office/drawing/2014/main" id="{FB72DE4F-B73B-48B7-9133-3A3E5A8847BA}"/>
              </a:ext>
            </a:extLst>
          </p:cNvPr>
          <p:cNvSpPr>
            <a:spLocks/>
          </p:cNvSpPr>
          <p:nvPr/>
        </p:nvSpPr>
        <p:spPr bwMode="auto">
          <a:xfrm>
            <a:off x="8937626" y="2166939"/>
            <a:ext cx="923925" cy="962025"/>
          </a:xfrm>
          <a:custGeom>
            <a:avLst/>
            <a:gdLst/>
            <a:ahLst/>
            <a:cxnLst>
              <a:cxn ang="0">
                <a:pos x="0" y="167"/>
              </a:cxn>
              <a:cxn ang="0">
                <a:pos x="73" y="160"/>
              </a:cxn>
              <a:cxn ang="0">
                <a:pos x="69" y="204"/>
              </a:cxn>
              <a:cxn ang="0">
                <a:pos x="98" y="206"/>
              </a:cxn>
              <a:cxn ang="0">
                <a:pos x="115" y="244"/>
              </a:cxn>
              <a:cxn ang="0">
                <a:pos x="123" y="236"/>
              </a:cxn>
              <a:cxn ang="0">
                <a:pos x="132" y="231"/>
              </a:cxn>
              <a:cxn ang="0">
                <a:pos x="132" y="221"/>
              </a:cxn>
              <a:cxn ang="0">
                <a:pos x="121" y="227"/>
              </a:cxn>
              <a:cxn ang="0">
                <a:pos x="155" y="190"/>
              </a:cxn>
              <a:cxn ang="0">
                <a:pos x="159" y="177"/>
              </a:cxn>
              <a:cxn ang="0">
                <a:pos x="169" y="152"/>
              </a:cxn>
              <a:cxn ang="0">
                <a:pos x="180" y="138"/>
              </a:cxn>
              <a:cxn ang="0">
                <a:pos x="201" y="117"/>
              </a:cxn>
              <a:cxn ang="0">
                <a:pos x="228" y="108"/>
              </a:cxn>
              <a:cxn ang="0">
                <a:pos x="205" y="87"/>
              </a:cxn>
              <a:cxn ang="0">
                <a:pos x="188" y="81"/>
              </a:cxn>
              <a:cxn ang="0">
                <a:pos x="182" y="71"/>
              </a:cxn>
              <a:cxn ang="0">
                <a:pos x="175" y="79"/>
              </a:cxn>
              <a:cxn ang="0">
                <a:pos x="161" y="77"/>
              </a:cxn>
              <a:cxn ang="0">
                <a:pos x="159" y="71"/>
              </a:cxn>
              <a:cxn ang="0">
                <a:pos x="134" y="56"/>
              </a:cxn>
              <a:cxn ang="0">
                <a:pos x="125" y="60"/>
              </a:cxn>
              <a:cxn ang="0">
                <a:pos x="119" y="54"/>
              </a:cxn>
              <a:cxn ang="0">
                <a:pos x="98" y="12"/>
              </a:cxn>
              <a:cxn ang="0">
                <a:pos x="96" y="0"/>
              </a:cxn>
              <a:cxn ang="0">
                <a:pos x="67" y="52"/>
              </a:cxn>
              <a:cxn ang="0">
                <a:pos x="57" y="69"/>
              </a:cxn>
              <a:cxn ang="0">
                <a:pos x="38" y="81"/>
              </a:cxn>
              <a:cxn ang="0">
                <a:pos x="29" y="104"/>
              </a:cxn>
              <a:cxn ang="0">
                <a:pos x="17" y="104"/>
              </a:cxn>
              <a:cxn ang="0">
                <a:pos x="6" y="108"/>
              </a:cxn>
              <a:cxn ang="0">
                <a:pos x="6" y="121"/>
              </a:cxn>
              <a:cxn ang="0">
                <a:pos x="13" y="133"/>
              </a:cxn>
              <a:cxn ang="0">
                <a:pos x="0" y="167"/>
              </a:cxn>
            </a:cxnLst>
            <a:rect l="0" t="0" r="r" b="b"/>
            <a:pathLst>
              <a:path w="228" h="244">
                <a:moveTo>
                  <a:pt x="0" y="167"/>
                </a:moveTo>
                <a:lnTo>
                  <a:pt x="73" y="160"/>
                </a:lnTo>
                <a:lnTo>
                  <a:pt x="69" y="204"/>
                </a:lnTo>
                <a:lnTo>
                  <a:pt x="98" y="206"/>
                </a:lnTo>
                <a:lnTo>
                  <a:pt x="115" y="244"/>
                </a:lnTo>
                <a:lnTo>
                  <a:pt x="123" y="236"/>
                </a:lnTo>
                <a:lnTo>
                  <a:pt x="132" y="231"/>
                </a:lnTo>
                <a:lnTo>
                  <a:pt x="132" y="221"/>
                </a:lnTo>
                <a:lnTo>
                  <a:pt x="121" y="227"/>
                </a:lnTo>
                <a:lnTo>
                  <a:pt x="155" y="190"/>
                </a:lnTo>
                <a:lnTo>
                  <a:pt x="159" y="177"/>
                </a:lnTo>
                <a:lnTo>
                  <a:pt x="169" y="152"/>
                </a:lnTo>
                <a:lnTo>
                  <a:pt x="180" y="138"/>
                </a:lnTo>
                <a:lnTo>
                  <a:pt x="201" y="117"/>
                </a:lnTo>
                <a:lnTo>
                  <a:pt x="228" y="108"/>
                </a:lnTo>
                <a:lnTo>
                  <a:pt x="205" y="87"/>
                </a:lnTo>
                <a:lnTo>
                  <a:pt x="188" y="81"/>
                </a:lnTo>
                <a:lnTo>
                  <a:pt x="182" y="71"/>
                </a:lnTo>
                <a:lnTo>
                  <a:pt x="175" y="79"/>
                </a:lnTo>
                <a:lnTo>
                  <a:pt x="161" y="77"/>
                </a:lnTo>
                <a:lnTo>
                  <a:pt x="159" y="71"/>
                </a:lnTo>
                <a:lnTo>
                  <a:pt x="134" y="56"/>
                </a:lnTo>
                <a:lnTo>
                  <a:pt x="125" y="60"/>
                </a:lnTo>
                <a:lnTo>
                  <a:pt x="119" y="54"/>
                </a:lnTo>
                <a:lnTo>
                  <a:pt x="98" y="12"/>
                </a:lnTo>
                <a:lnTo>
                  <a:pt x="96" y="0"/>
                </a:lnTo>
                <a:lnTo>
                  <a:pt x="67" y="52"/>
                </a:lnTo>
                <a:lnTo>
                  <a:pt x="57" y="69"/>
                </a:lnTo>
                <a:lnTo>
                  <a:pt x="38" y="81"/>
                </a:lnTo>
                <a:lnTo>
                  <a:pt x="29" y="104"/>
                </a:lnTo>
                <a:lnTo>
                  <a:pt x="17" y="104"/>
                </a:lnTo>
                <a:lnTo>
                  <a:pt x="6" y="108"/>
                </a:lnTo>
                <a:lnTo>
                  <a:pt x="6" y="121"/>
                </a:lnTo>
                <a:lnTo>
                  <a:pt x="13" y="133"/>
                </a:lnTo>
                <a:lnTo>
                  <a:pt x="0" y="167"/>
                </a:lnTo>
                <a:close/>
              </a:path>
            </a:pathLst>
          </a:custGeom>
          <a:solidFill>
            <a:schemeClr val="accent1">
              <a:lumMod val="40000"/>
              <a:lumOff val="6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27" name="Freeform 23">
            <a:extLst>
              <a:ext uri="{FF2B5EF4-FFF2-40B4-BE49-F238E27FC236}">
                <a16:creationId xmlns:a16="http://schemas.microsoft.com/office/drawing/2014/main" id="{24EADB0D-9F80-4EFE-B709-4CAD6B1BE268}"/>
              </a:ext>
            </a:extLst>
          </p:cNvPr>
          <p:cNvSpPr>
            <a:spLocks/>
          </p:cNvSpPr>
          <p:nvPr/>
        </p:nvSpPr>
        <p:spPr bwMode="auto">
          <a:xfrm>
            <a:off x="2117725" y="2978151"/>
            <a:ext cx="573088" cy="485775"/>
          </a:xfrm>
          <a:custGeom>
            <a:avLst/>
            <a:gdLst/>
            <a:ahLst/>
            <a:cxnLst>
              <a:cxn ang="0">
                <a:pos x="141" y="25"/>
              </a:cxn>
              <a:cxn ang="0">
                <a:pos x="118" y="4"/>
              </a:cxn>
              <a:cxn ang="0">
                <a:pos x="2" y="0"/>
              </a:cxn>
              <a:cxn ang="0">
                <a:pos x="0" y="123"/>
              </a:cxn>
              <a:cxn ang="0">
                <a:pos x="118" y="123"/>
              </a:cxn>
              <a:cxn ang="0">
                <a:pos x="118" y="59"/>
              </a:cxn>
              <a:cxn ang="0">
                <a:pos x="141" y="25"/>
              </a:cxn>
            </a:cxnLst>
            <a:rect l="0" t="0" r="r" b="b"/>
            <a:pathLst>
              <a:path w="141" h="123">
                <a:moveTo>
                  <a:pt x="141" y="25"/>
                </a:moveTo>
                <a:lnTo>
                  <a:pt x="118" y="4"/>
                </a:lnTo>
                <a:lnTo>
                  <a:pt x="2" y="0"/>
                </a:lnTo>
                <a:lnTo>
                  <a:pt x="0" y="123"/>
                </a:lnTo>
                <a:lnTo>
                  <a:pt x="118" y="123"/>
                </a:lnTo>
                <a:lnTo>
                  <a:pt x="118" y="59"/>
                </a:lnTo>
                <a:lnTo>
                  <a:pt x="141" y="25"/>
                </a:lnTo>
                <a:close/>
              </a:path>
            </a:pathLst>
          </a:custGeom>
          <a:solidFill>
            <a:schemeClr val="accent5">
              <a:lumMod val="75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28" name="Freeform 24">
            <a:extLst>
              <a:ext uri="{FF2B5EF4-FFF2-40B4-BE49-F238E27FC236}">
                <a16:creationId xmlns:a16="http://schemas.microsoft.com/office/drawing/2014/main" id="{7F4EFDD9-2162-4EBA-A53F-4C3ED094D9D4}"/>
              </a:ext>
            </a:extLst>
          </p:cNvPr>
          <p:cNvSpPr>
            <a:spLocks/>
          </p:cNvSpPr>
          <p:nvPr/>
        </p:nvSpPr>
        <p:spPr bwMode="auto">
          <a:xfrm>
            <a:off x="2597150" y="2916238"/>
            <a:ext cx="630238" cy="868362"/>
          </a:xfrm>
          <a:custGeom>
            <a:avLst/>
            <a:gdLst/>
            <a:ahLst/>
            <a:cxnLst>
              <a:cxn ang="0">
                <a:pos x="55" y="0"/>
              </a:cxn>
              <a:cxn ang="0">
                <a:pos x="23" y="41"/>
              </a:cxn>
              <a:cxn ang="0">
                <a:pos x="0" y="75"/>
              </a:cxn>
              <a:cxn ang="0">
                <a:pos x="0" y="217"/>
              </a:cxn>
              <a:cxn ang="0">
                <a:pos x="145" y="221"/>
              </a:cxn>
              <a:cxn ang="0">
                <a:pos x="149" y="221"/>
              </a:cxn>
              <a:cxn ang="0">
                <a:pos x="153" y="37"/>
              </a:cxn>
              <a:cxn ang="0">
                <a:pos x="155" y="0"/>
              </a:cxn>
              <a:cxn ang="0">
                <a:pos x="55" y="0"/>
              </a:cxn>
            </a:cxnLst>
            <a:rect l="0" t="0" r="r" b="b"/>
            <a:pathLst>
              <a:path w="155" h="221">
                <a:moveTo>
                  <a:pt x="55" y="0"/>
                </a:moveTo>
                <a:lnTo>
                  <a:pt x="23" y="41"/>
                </a:lnTo>
                <a:lnTo>
                  <a:pt x="0" y="75"/>
                </a:lnTo>
                <a:lnTo>
                  <a:pt x="0" y="217"/>
                </a:lnTo>
                <a:lnTo>
                  <a:pt x="145" y="221"/>
                </a:lnTo>
                <a:lnTo>
                  <a:pt x="149" y="221"/>
                </a:lnTo>
                <a:lnTo>
                  <a:pt x="153" y="37"/>
                </a:lnTo>
                <a:lnTo>
                  <a:pt x="155" y="0"/>
                </a:lnTo>
                <a:lnTo>
                  <a:pt x="55" y="0"/>
                </a:lnTo>
                <a:close/>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29" name="Freeform 25">
            <a:extLst>
              <a:ext uri="{FF2B5EF4-FFF2-40B4-BE49-F238E27FC236}">
                <a16:creationId xmlns:a16="http://schemas.microsoft.com/office/drawing/2014/main" id="{6DA22468-8BA4-411B-A7BB-1319EE760B11}"/>
              </a:ext>
            </a:extLst>
          </p:cNvPr>
          <p:cNvSpPr>
            <a:spLocks/>
          </p:cNvSpPr>
          <p:nvPr/>
        </p:nvSpPr>
        <p:spPr bwMode="auto">
          <a:xfrm>
            <a:off x="3219450" y="2487613"/>
            <a:ext cx="636588" cy="787400"/>
          </a:xfrm>
          <a:custGeom>
            <a:avLst/>
            <a:gdLst/>
            <a:ahLst/>
            <a:cxnLst>
              <a:cxn ang="0">
                <a:pos x="2" y="109"/>
              </a:cxn>
              <a:cxn ang="0">
                <a:pos x="0" y="146"/>
              </a:cxn>
              <a:cxn ang="0">
                <a:pos x="6" y="152"/>
              </a:cxn>
              <a:cxn ang="0">
                <a:pos x="8" y="157"/>
              </a:cxn>
              <a:cxn ang="0">
                <a:pos x="12" y="163"/>
              </a:cxn>
              <a:cxn ang="0">
                <a:pos x="12" y="167"/>
              </a:cxn>
              <a:cxn ang="0">
                <a:pos x="14" y="173"/>
              </a:cxn>
              <a:cxn ang="0">
                <a:pos x="17" y="173"/>
              </a:cxn>
              <a:cxn ang="0">
                <a:pos x="25" y="175"/>
              </a:cxn>
              <a:cxn ang="0">
                <a:pos x="25" y="186"/>
              </a:cxn>
              <a:cxn ang="0">
                <a:pos x="23" y="200"/>
              </a:cxn>
              <a:cxn ang="0">
                <a:pos x="42" y="192"/>
              </a:cxn>
              <a:cxn ang="0">
                <a:pos x="56" y="196"/>
              </a:cxn>
              <a:cxn ang="0">
                <a:pos x="113" y="186"/>
              </a:cxn>
              <a:cxn ang="0">
                <a:pos x="127" y="182"/>
              </a:cxn>
              <a:cxn ang="0">
                <a:pos x="138" y="177"/>
              </a:cxn>
              <a:cxn ang="0">
                <a:pos x="157" y="171"/>
              </a:cxn>
              <a:cxn ang="0">
                <a:pos x="157" y="2"/>
              </a:cxn>
              <a:cxn ang="0">
                <a:pos x="96" y="0"/>
              </a:cxn>
              <a:cxn ang="0">
                <a:pos x="96" y="19"/>
              </a:cxn>
              <a:cxn ang="0">
                <a:pos x="71" y="19"/>
              </a:cxn>
              <a:cxn ang="0">
                <a:pos x="71" y="42"/>
              </a:cxn>
              <a:cxn ang="0">
                <a:pos x="63" y="44"/>
              </a:cxn>
              <a:cxn ang="0">
                <a:pos x="50" y="40"/>
              </a:cxn>
              <a:cxn ang="0">
                <a:pos x="50" y="46"/>
              </a:cxn>
              <a:cxn ang="0">
                <a:pos x="33" y="46"/>
              </a:cxn>
              <a:cxn ang="0">
                <a:pos x="33" y="56"/>
              </a:cxn>
              <a:cxn ang="0">
                <a:pos x="31" y="67"/>
              </a:cxn>
              <a:cxn ang="0">
                <a:pos x="23" y="67"/>
              </a:cxn>
              <a:cxn ang="0">
                <a:pos x="23" y="73"/>
              </a:cxn>
              <a:cxn ang="0">
                <a:pos x="12" y="73"/>
              </a:cxn>
              <a:cxn ang="0">
                <a:pos x="14" y="86"/>
              </a:cxn>
              <a:cxn ang="0">
                <a:pos x="10" y="98"/>
              </a:cxn>
              <a:cxn ang="0">
                <a:pos x="2" y="109"/>
              </a:cxn>
            </a:cxnLst>
            <a:rect l="0" t="0" r="r" b="b"/>
            <a:pathLst>
              <a:path w="157" h="200">
                <a:moveTo>
                  <a:pt x="2" y="109"/>
                </a:moveTo>
                <a:lnTo>
                  <a:pt x="0" y="146"/>
                </a:lnTo>
                <a:lnTo>
                  <a:pt x="6" y="152"/>
                </a:lnTo>
                <a:lnTo>
                  <a:pt x="8" y="157"/>
                </a:lnTo>
                <a:lnTo>
                  <a:pt x="12" y="163"/>
                </a:lnTo>
                <a:lnTo>
                  <a:pt x="12" y="167"/>
                </a:lnTo>
                <a:lnTo>
                  <a:pt x="14" y="173"/>
                </a:lnTo>
                <a:lnTo>
                  <a:pt x="17" y="173"/>
                </a:lnTo>
                <a:lnTo>
                  <a:pt x="25" y="175"/>
                </a:lnTo>
                <a:lnTo>
                  <a:pt x="25" y="186"/>
                </a:lnTo>
                <a:lnTo>
                  <a:pt x="23" y="200"/>
                </a:lnTo>
                <a:lnTo>
                  <a:pt x="42" y="192"/>
                </a:lnTo>
                <a:lnTo>
                  <a:pt x="56" y="196"/>
                </a:lnTo>
                <a:lnTo>
                  <a:pt x="113" y="186"/>
                </a:lnTo>
                <a:lnTo>
                  <a:pt x="127" y="182"/>
                </a:lnTo>
                <a:lnTo>
                  <a:pt x="138" y="177"/>
                </a:lnTo>
                <a:lnTo>
                  <a:pt x="157" y="171"/>
                </a:lnTo>
                <a:lnTo>
                  <a:pt x="157" y="2"/>
                </a:lnTo>
                <a:lnTo>
                  <a:pt x="96" y="0"/>
                </a:lnTo>
                <a:lnTo>
                  <a:pt x="96" y="19"/>
                </a:lnTo>
                <a:lnTo>
                  <a:pt x="71" y="19"/>
                </a:lnTo>
                <a:lnTo>
                  <a:pt x="71" y="42"/>
                </a:lnTo>
                <a:lnTo>
                  <a:pt x="63" y="44"/>
                </a:lnTo>
                <a:lnTo>
                  <a:pt x="50" y="40"/>
                </a:lnTo>
                <a:lnTo>
                  <a:pt x="50" y="46"/>
                </a:lnTo>
                <a:lnTo>
                  <a:pt x="33" y="46"/>
                </a:lnTo>
                <a:lnTo>
                  <a:pt x="33" y="56"/>
                </a:lnTo>
                <a:lnTo>
                  <a:pt x="31" y="67"/>
                </a:lnTo>
                <a:lnTo>
                  <a:pt x="23" y="67"/>
                </a:lnTo>
                <a:lnTo>
                  <a:pt x="23" y="73"/>
                </a:lnTo>
                <a:lnTo>
                  <a:pt x="12" y="73"/>
                </a:lnTo>
                <a:lnTo>
                  <a:pt x="14" y="86"/>
                </a:lnTo>
                <a:lnTo>
                  <a:pt x="10" y="98"/>
                </a:lnTo>
                <a:lnTo>
                  <a:pt x="2" y="109"/>
                </a:lnTo>
                <a:close/>
              </a:path>
            </a:pathLst>
          </a:custGeom>
          <a:solidFill>
            <a:schemeClr val="accent3">
              <a:lumMod val="60000"/>
              <a:lumOff val="40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30" name="Freeform 26">
            <a:extLst>
              <a:ext uri="{FF2B5EF4-FFF2-40B4-BE49-F238E27FC236}">
                <a16:creationId xmlns:a16="http://schemas.microsoft.com/office/drawing/2014/main" id="{68F01C39-BE4A-4164-9FB4-24B724D8D850}"/>
              </a:ext>
            </a:extLst>
          </p:cNvPr>
          <p:cNvSpPr>
            <a:spLocks/>
          </p:cNvSpPr>
          <p:nvPr/>
        </p:nvSpPr>
        <p:spPr bwMode="auto">
          <a:xfrm>
            <a:off x="3203576" y="3060700"/>
            <a:ext cx="652463" cy="977900"/>
          </a:xfrm>
          <a:custGeom>
            <a:avLst/>
            <a:gdLst/>
            <a:ahLst/>
            <a:cxnLst>
              <a:cxn ang="0">
                <a:pos x="161" y="25"/>
              </a:cxn>
              <a:cxn ang="0">
                <a:pos x="142" y="31"/>
              </a:cxn>
              <a:cxn ang="0">
                <a:pos x="131" y="36"/>
              </a:cxn>
              <a:cxn ang="0">
                <a:pos x="117" y="40"/>
              </a:cxn>
              <a:cxn ang="0">
                <a:pos x="60" y="50"/>
              </a:cxn>
              <a:cxn ang="0">
                <a:pos x="46" y="46"/>
              </a:cxn>
              <a:cxn ang="0">
                <a:pos x="27" y="54"/>
              </a:cxn>
              <a:cxn ang="0">
                <a:pos x="29" y="40"/>
              </a:cxn>
              <a:cxn ang="0">
                <a:pos x="29" y="29"/>
              </a:cxn>
              <a:cxn ang="0">
                <a:pos x="21" y="27"/>
              </a:cxn>
              <a:cxn ang="0">
                <a:pos x="18" y="27"/>
              </a:cxn>
              <a:cxn ang="0">
                <a:pos x="16" y="21"/>
              </a:cxn>
              <a:cxn ang="0">
                <a:pos x="16" y="17"/>
              </a:cxn>
              <a:cxn ang="0">
                <a:pos x="12" y="11"/>
              </a:cxn>
              <a:cxn ang="0">
                <a:pos x="10" y="6"/>
              </a:cxn>
              <a:cxn ang="0">
                <a:pos x="4" y="0"/>
              </a:cxn>
              <a:cxn ang="0">
                <a:pos x="0" y="184"/>
              </a:cxn>
              <a:cxn ang="0">
                <a:pos x="18" y="180"/>
              </a:cxn>
              <a:cxn ang="0">
                <a:pos x="23" y="198"/>
              </a:cxn>
              <a:cxn ang="0">
                <a:pos x="37" y="198"/>
              </a:cxn>
              <a:cxn ang="0">
                <a:pos x="41" y="207"/>
              </a:cxn>
              <a:cxn ang="0">
                <a:pos x="46" y="217"/>
              </a:cxn>
              <a:cxn ang="0">
                <a:pos x="42" y="230"/>
              </a:cxn>
              <a:cxn ang="0">
                <a:pos x="52" y="240"/>
              </a:cxn>
              <a:cxn ang="0">
                <a:pos x="58" y="240"/>
              </a:cxn>
              <a:cxn ang="0">
                <a:pos x="81" y="249"/>
              </a:cxn>
              <a:cxn ang="0">
                <a:pos x="161" y="136"/>
              </a:cxn>
              <a:cxn ang="0">
                <a:pos x="161" y="25"/>
              </a:cxn>
            </a:cxnLst>
            <a:rect l="0" t="0" r="r" b="b"/>
            <a:pathLst>
              <a:path w="161" h="249">
                <a:moveTo>
                  <a:pt x="161" y="25"/>
                </a:moveTo>
                <a:lnTo>
                  <a:pt x="142" y="31"/>
                </a:lnTo>
                <a:lnTo>
                  <a:pt x="131" y="36"/>
                </a:lnTo>
                <a:lnTo>
                  <a:pt x="117" y="40"/>
                </a:lnTo>
                <a:lnTo>
                  <a:pt x="60" y="50"/>
                </a:lnTo>
                <a:lnTo>
                  <a:pt x="46" y="46"/>
                </a:lnTo>
                <a:lnTo>
                  <a:pt x="27" y="54"/>
                </a:lnTo>
                <a:lnTo>
                  <a:pt x="29" y="40"/>
                </a:lnTo>
                <a:lnTo>
                  <a:pt x="29" y="29"/>
                </a:lnTo>
                <a:lnTo>
                  <a:pt x="21" y="27"/>
                </a:lnTo>
                <a:lnTo>
                  <a:pt x="18" y="27"/>
                </a:lnTo>
                <a:lnTo>
                  <a:pt x="16" y="21"/>
                </a:lnTo>
                <a:lnTo>
                  <a:pt x="16" y="17"/>
                </a:lnTo>
                <a:lnTo>
                  <a:pt x="12" y="11"/>
                </a:lnTo>
                <a:lnTo>
                  <a:pt x="10" y="6"/>
                </a:lnTo>
                <a:lnTo>
                  <a:pt x="4" y="0"/>
                </a:lnTo>
                <a:lnTo>
                  <a:pt x="0" y="184"/>
                </a:lnTo>
                <a:lnTo>
                  <a:pt x="18" y="180"/>
                </a:lnTo>
                <a:lnTo>
                  <a:pt x="23" y="198"/>
                </a:lnTo>
                <a:lnTo>
                  <a:pt x="37" y="198"/>
                </a:lnTo>
                <a:lnTo>
                  <a:pt x="41" y="207"/>
                </a:lnTo>
                <a:lnTo>
                  <a:pt x="46" y="217"/>
                </a:lnTo>
                <a:lnTo>
                  <a:pt x="42" y="230"/>
                </a:lnTo>
                <a:lnTo>
                  <a:pt x="52" y="240"/>
                </a:lnTo>
                <a:lnTo>
                  <a:pt x="58" y="240"/>
                </a:lnTo>
                <a:lnTo>
                  <a:pt x="81" y="249"/>
                </a:lnTo>
                <a:lnTo>
                  <a:pt x="161" y="136"/>
                </a:lnTo>
                <a:lnTo>
                  <a:pt x="161" y="25"/>
                </a:lnTo>
                <a:close/>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31" name="Freeform 27">
            <a:extLst>
              <a:ext uri="{FF2B5EF4-FFF2-40B4-BE49-F238E27FC236}">
                <a16:creationId xmlns:a16="http://schemas.microsoft.com/office/drawing/2014/main" id="{E1E96B2B-FFBB-4BCB-AE7F-B37F73EE59DF}"/>
              </a:ext>
            </a:extLst>
          </p:cNvPr>
          <p:cNvSpPr>
            <a:spLocks/>
          </p:cNvSpPr>
          <p:nvPr/>
        </p:nvSpPr>
        <p:spPr bwMode="auto">
          <a:xfrm>
            <a:off x="3856038" y="2616200"/>
            <a:ext cx="677862" cy="768350"/>
          </a:xfrm>
          <a:custGeom>
            <a:avLst/>
            <a:gdLst/>
            <a:ahLst/>
            <a:cxnLst>
              <a:cxn ang="0">
                <a:pos x="43" y="9"/>
              </a:cxn>
              <a:cxn ang="0">
                <a:pos x="31" y="13"/>
              </a:cxn>
              <a:cxn ang="0">
                <a:pos x="20" y="11"/>
              </a:cxn>
              <a:cxn ang="0">
                <a:pos x="10" y="15"/>
              </a:cxn>
              <a:cxn ang="0">
                <a:pos x="0" y="19"/>
              </a:cxn>
              <a:cxn ang="0">
                <a:pos x="0" y="195"/>
              </a:cxn>
              <a:cxn ang="0">
                <a:pos x="133" y="195"/>
              </a:cxn>
              <a:cxn ang="0">
                <a:pos x="133" y="97"/>
              </a:cxn>
              <a:cxn ang="0">
                <a:pos x="148" y="76"/>
              </a:cxn>
              <a:cxn ang="0">
                <a:pos x="158" y="76"/>
              </a:cxn>
              <a:cxn ang="0">
                <a:pos x="167" y="74"/>
              </a:cxn>
              <a:cxn ang="0">
                <a:pos x="167" y="63"/>
              </a:cxn>
              <a:cxn ang="0">
                <a:pos x="152" y="63"/>
              </a:cxn>
              <a:cxn ang="0">
                <a:pos x="156" y="49"/>
              </a:cxn>
              <a:cxn ang="0">
                <a:pos x="91" y="0"/>
              </a:cxn>
              <a:cxn ang="0">
                <a:pos x="71" y="7"/>
              </a:cxn>
              <a:cxn ang="0">
                <a:pos x="52" y="7"/>
              </a:cxn>
              <a:cxn ang="0">
                <a:pos x="43" y="9"/>
              </a:cxn>
            </a:cxnLst>
            <a:rect l="0" t="0" r="r" b="b"/>
            <a:pathLst>
              <a:path w="167" h="195">
                <a:moveTo>
                  <a:pt x="43" y="9"/>
                </a:moveTo>
                <a:lnTo>
                  <a:pt x="31" y="13"/>
                </a:lnTo>
                <a:lnTo>
                  <a:pt x="20" y="11"/>
                </a:lnTo>
                <a:lnTo>
                  <a:pt x="10" y="15"/>
                </a:lnTo>
                <a:lnTo>
                  <a:pt x="0" y="19"/>
                </a:lnTo>
                <a:lnTo>
                  <a:pt x="0" y="195"/>
                </a:lnTo>
                <a:lnTo>
                  <a:pt x="133" y="195"/>
                </a:lnTo>
                <a:lnTo>
                  <a:pt x="133" y="97"/>
                </a:lnTo>
                <a:lnTo>
                  <a:pt x="148" y="76"/>
                </a:lnTo>
                <a:lnTo>
                  <a:pt x="158" y="76"/>
                </a:lnTo>
                <a:lnTo>
                  <a:pt x="167" y="74"/>
                </a:lnTo>
                <a:lnTo>
                  <a:pt x="167" y="63"/>
                </a:lnTo>
                <a:lnTo>
                  <a:pt x="152" y="63"/>
                </a:lnTo>
                <a:lnTo>
                  <a:pt x="156" y="49"/>
                </a:lnTo>
                <a:lnTo>
                  <a:pt x="91" y="0"/>
                </a:lnTo>
                <a:lnTo>
                  <a:pt x="71" y="7"/>
                </a:lnTo>
                <a:lnTo>
                  <a:pt x="52" y="7"/>
                </a:lnTo>
                <a:lnTo>
                  <a:pt x="43" y="9"/>
                </a:lnTo>
                <a:close/>
              </a:path>
            </a:pathLst>
          </a:custGeom>
          <a:solidFill>
            <a:schemeClr val="accent5">
              <a:lumMod val="75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32" name="Freeform 28">
            <a:extLst>
              <a:ext uri="{FF2B5EF4-FFF2-40B4-BE49-F238E27FC236}">
                <a16:creationId xmlns:a16="http://schemas.microsoft.com/office/drawing/2014/main" id="{FDC88BC1-55DA-4FB9-9771-5DFEB8A60EC6}"/>
              </a:ext>
            </a:extLst>
          </p:cNvPr>
          <p:cNvSpPr>
            <a:spLocks/>
          </p:cNvSpPr>
          <p:nvPr/>
        </p:nvSpPr>
        <p:spPr bwMode="auto">
          <a:xfrm>
            <a:off x="3530600" y="3384550"/>
            <a:ext cx="865188" cy="941388"/>
          </a:xfrm>
          <a:custGeom>
            <a:avLst/>
            <a:gdLst/>
            <a:ahLst/>
            <a:cxnLst>
              <a:cxn ang="0">
                <a:pos x="213" y="0"/>
              </a:cxn>
              <a:cxn ang="0">
                <a:pos x="80" y="0"/>
              </a:cxn>
              <a:cxn ang="0">
                <a:pos x="80" y="54"/>
              </a:cxn>
              <a:cxn ang="0">
                <a:pos x="0" y="167"/>
              </a:cxn>
              <a:cxn ang="0">
                <a:pos x="6" y="188"/>
              </a:cxn>
              <a:cxn ang="0">
                <a:pos x="9" y="188"/>
              </a:cxn>
              <a:cxn ang="0">
                <a:pos x="9" y="194"/>
              </a:cxn>
              <a:cxn ang="0">
                <a:pos x="63" y="213"/>
              </a:cxn>
              <a:cxn ang="0">
                <a:pos x="73" y="223"/>
              </a:cxn>
              <a:cxn ang="0">
                <a:pos x="79" y="223"/>
              </a:cxn>
              <a:cxn ang="0">
                <a:pos x="84" y="221"/>
              </a:cxn>
              <a:cxn ang="0">
                <a:pos x="107" y="229"/>
              </a:cxn>
              <a:cxn ang="0">
                <a:pos x="111" y="235"/>
              </a:cxn>
              <a:cxn ang="0">
                <a:pos x="109" y="240"/>
              </a:cxn>
              <a:cxn ang="0">
                <a:pos x="127" y="236"/>
              </a:cxn>
              <a:cxn ang="0">
                <a:pos x="138" y="231"/>
              </a:cxn>
              <a:cxn ang="0">
                <a:pos x="146" y="225"/>
              </a:cxn>
              <a:cxn ang="0">
                <a:pos x="155" y="223"/>
              </a:cxn>
              <a:cxn ang="0">
                <a:pos x="213" y="85"/>
              </a:cxn>
              <a:cxn ang="0">
                <a:pos x="213" y="0"/>
              </a:cxn>
            </a:cxnLst>
            <a:rect l="0" t="0" r="r" b="b"/>
            <a:pathLst>
              <a:path w="213" h="240">
                <a:moveTo>
                  <a:pt x="213" y="0"/>
                </a:moveTo>
                <a:lnTo>
                  <a:pt x="80" y="0"/>
                </a:lnTo>
                <a:lnTo>
                  <a:pt x="80" y="54"/>
                </a:lnTo>
                <a:lnTo>
                  <a:pt x="0" y="167"/>
                </a:lnTo>
                <a:lnTo>
                  <a:pt x="6" y="188"/>
                </a:lnTo>
                <a:lnTo>
                  <a:pt x="9" y="188"/>
                </a:lnTo>
                <a:lnTo>
                  <a:pt x="9" y="194"/>
                </a:lnTo>
                <a:lnTo>
                  <a:pt x="63" y="213"/>
                </a:lnTo>
                <a:lnTo>
                  <a:pt x="73" y="223"/>
                </a:lnTo>
                <a:lnTo>
                  <a:pt x="79" y="223"/>
                </a:lnTo>
                <a:lnTo>
                  <a:pt x="84" y="221"/>
                </a:lnTo>
                <a:lnTo>
                  <a:pt x="107" y="229"/>
                </a:lnTo>
                <a:lnTo>
                  <a:pt x="111" y="235"/>
                </a:lnTo>
                <a:lnTo>
                  <a:pt x="109" y="240"/>
                </a:lnTo>
                <a:lnTo>
                  <a:pt x="127" y="236"/>
                </a:lnTo>
                <a:lnTo>
                  <a:pt x="138" y="231"/>
                </a:lnTo>
                <a:lnTo>
                  <a:pt x="146" y="225"/>
                </a:lnTo>
                <a:lnTo>
                  <a:pt x="155" y="223"/>
                </a:lnTo>
                <a:lnTo>
                  <a:pt x="213" y="85"/>
                </a:lnTo>
                <a:lnTo>
                  <a:pt x="213" y="0"/>
                </a:lnTo>
                <a:close/>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33" name="Freeform 29">
            <a:extLst>
              <a:ext uri="{FF2B5EF4-FFF2-40B4-BE49-F238E27FC236}">
                <a16:creationId xmlns:a16="http://schemas.microsoft.com/office/drawing/2014/main" id="{3369EEEA-71ED-4182-850A-2F8AD1962866}"/>
              </a:ext>
            </a:extLst>
          </p:cNvPr>
          <p:cNvSpPr>
            <a:spLocks/>
          </p:cNvSpPr>
          <p:nvPr/>
        </p:nvSpPr>
        <p:spPr bwMode="auto">
          <a:xfrm>
            <a:off x="4400552" y="2831314"/>
            <a:ext cx="987425" cy="893762"/>
          </a:xfrm>
          <a:custGeom>
            <a:avLst/>
            <a:gdLst/>
            <a:ahLst/>
            <a:cxnLst>
              <a:cxn ang="0">
                <a:pos x="186" y="12"/>
              </a:cxn>
              <a:cxn ang="0">
                <a:pos x="54" y="0"/>
              </a:cxn>
              <a:cxn ang="0">
                <a:pos x="56" y="10"/>
              </a:cxn>
              <a:cxn ang="0">
                <a:pos x="46" y="18"/>
              </a:cxn>
              <a:cxn ang="0">
                <a:pos x="34" y="21"/>
              </a:cxn>
              <a:cxn ang="0">
                <a:pos x="25" y="23"/>
              </a:cxn>
              <a:cxn ang="0">
                <a:pos x="15" y="23"/>
              </a:cxn>
              <a:cxn ang="0">
                <a:pos x="0" y="44"/>
              </a:cxn>
              <a:cxn ang="0">
                <a:pos x="0" y="227"/>
              </a:cxn>
              <a:cxn ang="0">
                <a:pos x="140" y="225"/>
              </a:cxn>
              <a:cxn ang="0">
                <a:pos x="140" y="221"/>
              </a:cxn>
              <a:cxn ang="0">
                <a:pos x="175" y="171"/>
              </a:cxn>
              <a:cxn ang="0">
                <a:pos x="180" y="167"/>
              </a:cxn>
              <a:cxn ang="0">
                <a:pos x="184" y="163"/>
              </a:cxn>
              <a:cxn ang="0">
                <a:pos x="186" y="154"/>
              </a:cxn>
              <a:cxn ang="0">
                <a:pos x="194" y="148"/>
              </a:cxn>
              <a:cxn ang="0">
                <a:pos x="230" y="127"/>
              </a:cxn>
              <a:cxn ang="0">
                <a:pos x="236" y="121"/>
              </a:cxn>
              <a:cxn ang="0">
                <a:pos x="240" y="96"/>
              </a:cxn>
              <a:cxn ang="0">
                <a:pos x="238" y="91"/>
              </a:cxn>
              <a:cxn ang="0">
                <a:pos x="226" y="62"/>
              </a:cxn>
              <a:cxn ang="0">
                <a:pos x="240" y="54"/>
              </a:cxn>
              <a:cxn ang="0">
                <a:pos x="244" y="50"/>
              </a:cxn>
              <a:cxn ang="0">
                <a:pos x="232" y="16"/>
              </a:cxn>
              <a:cxn ang="0">
                <a:pos x="186" y="12"/>
              </a:cxn>
            </a:cxnLst>
            <a:rect l="0" t="0" r="r" b="b"/>
            <a:pathLst>
              <a:path w="244" h="227">
                <a:moveTo>
                  <a:pt x="186" y="12"/>
                </a:moveTo>
                <a:lnTo>
                  <a:pt x="54" y="0"/>
                </a:lnTo>
                <a:lnTo>
                  <a:pt x="56" y="10"/>
                </a:lnTo>
                <a:lnTo>
                  <a:pt x="46" y="18"/>
                </a:lnTo>
                <a:lnTo>
                  <a:pt x="34" y="21"/>
                </a:lnTo>
                <a:lnTo>
                  <a:pt x="25" y="23"/>
                </a:lnTo>
                <a:lnTo>
                  <a:pt x="15" y="23"/>
                </a:lnTo>
                <a:lnTo>
                  <a:pt x="0" y="44"/>
                </a:lnTo>
                <a:lnTo>
                  <a:pt x="0" y="227"/>
                </a:lnTo>
                <a:lnTo>
                  <a:pt x="140" y="225"/>
                </a:lnTo>
                <a:lnTo>
                  <a:pt x="140" y="221"/>
                </a:lnTo>
                <a:lnTo>
                  <a:pt x="175" y="171"/>
                </a:lnTo>
                <a:lnTo>
                  <a:pt x="180" y="167"/>
                </a:lnTo>
                <a:lnTo>
                  <a:pt x="184" y="163"/>
                </a:lnTo>
                <a:lnTo>
                  <a:pt x="186" y="154"/>
                </a:lnTo>
                <a:lnTo>
                  <a:pt x="194" y="148"/>
                </a:lnTo>
                <a:lnTo>
                  <a:pt x="230" y="127"/>
                </a:lnTo>
                <a:lnTo>
                  <a:pt x="236" y="121"/>
                </a:lnTo>
                <a:lnTo>
                  <a:pt x="240" y="96"/>
                </a:lnTo>
                <a:lnTo>
                  <a:pt x="238" y="91"/>
                </a:lnTo>
                <a:lnTo>
                  <a:pt x="226" y="62"/>
                </a:lnTo>
                <a:lnTo>
                  <a:pt x="240" y="54"/>
                </a:lnTo>
                <a:lnTo>
                  <a:pt x="244" y="50"/>
                </a:lnTo>
                <a:lnTo>
                  <a:pt x="232" y="16"/>
                </a:lnTo>
                <a:lnTo>
                  <a:pt x="186" y="12"/>
                </a:lnTo>
                <a:close/>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34" name="Freeform 30">
            <a:extLst>
              <a:ext uri="{FF2B5EF4-FFF2-40B4-BE49-F238E27FC236}">
                <a16:creationId xmlns:a16="http://schemas.microsoft.com/office/drawing/2014/main" id="{7A13F3C3-B723-4746-BB2B-8E46101A8E40}"/>
              </a:ext>
            </a:extLst>
          </p:cNvPr>
          <p:cNvSpPr>
            <a:spLocks/>
          </p:cNvSpPr>
          <p:nvPr/>
        </p:nvSpPr>
        <p:spPr bwMode="auto">
          <a:xfrm>
            <a:off x="4964112" y="2789165"/>
            <a:ext cx="1619250" cy="996950"/>
          </a:xfrm>
          <a:custGeom>
            <a:avLst/>
            <a:gdLst/>
            <a:ahLst/>
            <a:cxnLst>
              <a:cxn ang="0">
                <a:pos x="399" y="99"/>
              </a:cxn>
              <a:cxn ang="0">
                <a:pos x="286" y="140"/>
              </a:cxn>
              <a:cxn ang="0">
                <a:pos x="250" y="80"/>
              </a:cxn>
              <a:cxn ang="0">
                <a:pos x="242" y="74"/>
              </a:cxn>
              <a:cxn ang="0">
                <a:pos x="234" y="71"/>
              </a:cxn>
              <a:cxn ang="0">
                <a:pos x="227" y="69"/>
              </a:cxn>
              <a:cxn ang="0">
                <a:pos x="207" y="69"/>
              </a:cxn>
              <a:cxn ang="0">
                <a:pos x="198" y="53"/>
              </a:cxn>
              <a:cxn ang="0">
                <a:pos x="192" y="65"/>
              </a:cxn>
              <a:cxn ang="0">
                <a:pos x="190" y="40"/>
              </a:cxn>
              <a:cxn ang="0">
                <a:pos x="155" y="40"/>
              </a:cxn>
              <a:cxn ang="0">
                <a:pos x="157" y="0"/>
              </a:cxn>
              <a:cxn ang="0">
                <a:pos x="140" y="21"/>
              </a:cxn>
              <a:cxn ang="0">
                <a:pos x="127" y="30"/>
              </a:cxn>
              <a:cxn ang="0">
                <a:pos x="136" y="40"/>
              </a:cxn>
              <a:cxn ang="0">
                <a:pos x="104" y="57"/>
              </a:cxn>
              <a:cxn ang="0">
                <a:pos x="100" y="61"/>
              </a:cxn>
              <a:cxn ang="0">
                <a:pos x="86" y="69"/>
              </a:cxn>
              <a:cxn ang="0">
                <a:pos x="98" y="98"/>
              </a:cxn>
              <a:cxn ang="0">
                <a:pos x="100" y="103"/>
              </a:cxn>
              <a:cxn ang="0">
                <a:pos x="96" y="128"/>
              </a:cxn>
              <a:cxn ang="0">
                <a:pos x="90" y="134"/>
              </a:cxn>
              <a:cxn ang="0">
                <a:pos x="54" y="155"/>
              </a:cxn>
              <a:cxn ang="0">
                <a:pos x="46" y="161"/>
              </a:cxn>
              <a:cxn ang="0">
                <a:pos x="44" y="170"/>
              </a:cxn>
              <a:cxn ang="0">
                <a:pos x="40" y="174"/>
              </a:cxn>
              <a:cxn ang="0">
                <a:pos x="35" y="178"/>
              </a:cxn>
              <a:cxn ang="0">
                <a:pos x="0" y="228"/>
              </a:cxn>
              <a:cxn ang="0">
                <a:pos x="0" y="232"/>
              </a:cxn>
              <a:cxn ang="0">
                <a:pos x="83" y="232"/>
              </a:cxn>
              <a:cxn ang="0">
                <a:pos x="144" y="253"/>
              </a:cxn>
              <a:cxn ang="0">
                <a:pos x="182" y="230"/>
              </a:cxn>
              <a:cxn ang="0">
                <a:pos x="188" y="234"/>
              </a:cxn>
              <a:cxn ang="0">
                <a:pos x="194" y="240"/>
              </a:cxn>
              <a:cxn ang="0">
                <a:pos x="202" y="243"/>
              </a:cxn>
              <a:cxn ang="0">
                <a:pos x="217" y="238"/>
              </a:cxn>
              <a:cxn ang="0">
                <a:pos x="223" y="249"/>
              </a:cxn>
              <a:cxn ang="0">
                <a:pos x="238" y="240"/>
              </a:cxn>
              <a:cxn ang="0">
                <a:pos x="236" y="232"/>
              </a:cxn>
              <a:cxn ang="0">
                <a:pos x="322" y="193"/>
              </a:cxn>
              <a:cxn ang="0">
                <a:pos x="336" y="188"/>
              </a:cxn>
              <a:cxn ang="0">
                <a:pos x="351" y="176"/>
              </a:cxn>
              <a:cxn ang="0">
                <a:pos x="367" y="157"/>
              </a:cxn>
              <a:cxn ang="0">
                <a:pos x="399" y="99"/>
              </a:cxn>
            </a:cxnLst>
            <a:rect l="0" t="0" r="r" b="b"/>
            <a:pathLst>
              <a:path w="399" h="253">
                <a:moveTo>
                  <a:pt x="399" y="99"/>
                </a:moveTo>
                <a:lnTo>
                  <a:pt x="286" y="140"/>
                </a:lnTo>
                <a:lnTo>
                  <a:pt x="250" y="80"/>
                </a:lnTo>
                <a:lnTo>
                  <a:pt x="242" y="74"/>
                </a:lnTo>
                <a:lnTo>
                  <a:pt x="234" y="71"/>
                </a:lnTo>
                <a:lnTo>
                  <a:pt x="227" y="69"/>
                </a:lnTo>
                <a:lnTo>
                  <a:pt x="207" y="69"/>
                </a:lnTo>
                <a:lnTo>
                  <a:pt x="198" y="53"/>
                </a:lnTo>
                <a:lnTo>
                  <a:pt x="192" y="65"/>
                </a:lnTo>
                <a:lnTo>
                  <a:pt x="190" y="40"/>
                </a:lnTo>
                <a:lnTo>
                  <a:pt x="155" y="40"/>
                </a:lnTo>
                <a:lnTo>
                  <a:pt x="157" y="0"/>
                </a:lnTo>
                <a:lnTo>
                  <a:pt x="140" y="21"/>
                </a:lnTo>
                <a:lnTo>
                  <a:pt x="127" y="30"/>
                </a:lnTo>
                <a:lnTo>
                  <a:pt x="136" y="40"/>
                </a:lnTo>
                <a:lnTo>
                  <a:pt x="104" y="57"/>
                </a:lnTo>
                <a:lnTo>
                  <a:pt x="100" y="61"/>
                </a:lnTo>
                <a:lnTo>
                  <a:pt x="86" y="69"/>
                </a:lnTo>
                <a:lnTo>
                  <a:pt x="98" y="98"/>
                </a:lnTo>
                <a:lnTo>
                  <a:pt x="100" y="103"/>
                </a:lnTo>
                <a:lnTo>
                  <a:pt x="96" y="128"/>
                </a:lnTo>
                <a:lnTo>
                  <a:pt x="90" y="134"/>
                </a:lnTo>
                <a:lnTo>
                  <a:pt x="54" y="155"/>
                </a:lnTo>
                <a:lnTo>
                  <a:pt x="46" y="161"/>
                </a:lnTo>
                <a:lnTo>
                  <a:pt x="44" y="170"/>
                </a:lnTo>
                <a:lnTo>
                  <a:pt x="40" y="174"/>
                </a:lnTo>
                <a:lnTo>
                  <a:pt x="35" y="178"/>
                </a:lnTo>
                <a:lnTo>
                  <a:pt x="0" y="228"/>
                </a:lnTo>
                <a:lnTo>
                  <a:pt x="0" y="232"/>
                </a:lnTo>
                <a:lnTo>
                  <a:pt x="83" y="232"/>
                </a:lnTo>
                <a:lnTo>
                  <a:pt x="144" y="253"/>
                </a:lnTo>
                <a:lnTo>
                  <a:pt x="182" y="230"/>
                </a:lnTo>
                <a:lnTo>
                  <a:pt x="188" y="234"/>
                </a:lnTo>
                <a:lnTo>
                  <a:pt x="194" y="240"/>
                </a:lnTo>
                <a:lnTo>
                  <a:pt x="202" y="243"/>
                </a:lnTo>
                <a:lnTo>
                  <a:pt x="217" y="238"/>
                </a:lnTo>
                <a:lnTo>
                  <a:pt x="223" y="249"/>
                </a:lnTo>
                <a:lnTo>
                  <a:pt x="238" y="240"/>
                </a:lnTo>
                <a:lnTo>
                  <a:pt x="236" y="232"/>
                </a:lnTo>
                <a:lnTo>
                  <a:pt x="322" y="193"/>
                </a:lnTo>
                <a:lnTo>
                  <a:pt x="336" y="188"/>
                </a:lnTo>
                <a:lnTo>
                  <a:pt x="351" y="176"/>
                </a:lnTo>
                <a:lnTo>
                  <a:pt x="367" y="157"/>
                </a:lnTo>
                <a:lnTo>
                  <a:pt x="399" y="99"/>
                </a:lnTo>
                <a:close/>
              </a:path>
            </a:pathLst>
          </a:custGeom>
          <a:solidFill>
            <a:srgbClr val="FF99FF"/>
          </a:solidFill>
          <a:ln w="19050" cap="flat" cmpd="sng">
            <a:solidFill>
              <a:srgbClr val="000000"/>
            </a:solidFill>
            <a:prstDash val="solid"/>
            <a:round/>
            <a:headEnd/>
            <a:tailEn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35" name="Freeform 31">
            <a:extLst>
              <a:ext uri="{FF2B5EF4-FFF2-40B4-BE49-F238E27FC236}">
                <a16:creationId xmlns:a16="http://schemas.microsoft.com/office/drawing/2014/main" id="{BD7ED35D-42EE-45E3-B4DB-1B7C8A896DC6}"/>
              </a:ext>
            </a:extLst>
          </p:cNvPr>
          <p:cNvSpPr>
            <a:spLocks/>
          </p:cNvSpPr>
          <p:nvPr/>
        </p:nvSpPr>
        <p:spPr bwMode="auto">
          <a:xfrm>
            <a:off x="6329364" y="2992439"/>
            <a:ext cx="712787" cy="604837"/>
          </a:xfrm>
          <a:custGeom>
            <a:avLst/>
            <a:gdLst/>
            <a:ahLst/>
            <a:cxnLst>
              <a:cxn ang="0">
                <a:pos x="63" y="40"/>
              </a:cxn>
              <a:cxn ang="0">
                <a:pos x="71" y="49"/>
              </a:cxn>
              <a:cxn ang="0">
                <a:pos x="63" y="49"/>
              </a:cxn>
              <a:cxn ang="0">
                <a:pos x="31" y="107"/>
              </a:cxn>
              <a:cxn ang="0">
                <a:pos x="15" y="126"/>
              </a:cxn>
              <a:cxn ang="0">
                <a:pos x="0" y="138"/>
              </a:cxn>
              <a:cxn ang="0">
                <a:pos x="0" y="153"/>
              </a:cxn>
              <a:cxn ang="0">
                <a:pos x="88" y="120"/>
              </a:cxn>
              <a:cxn ang="0">
                <a:pos x="96" y="124"/>
              </a:cxn>
              <a:cxn ang="0">
                <a:pos x="105" y="126"/>
              </a:cxn>
              <a:cxn ang="0">
                <a:pos x="132" y="117"/>
              </a:cxn>
              <a:cxn ang="0">
                <a:pos x="176" y="117"/>
              </a:cxn>
              <a:cxn ang="0">
                <a:pos x="157" y="86"/>
              </a:cxn>
              <a:cxn ang="0">
                <a:pos x="161" y="40"/>
              </a:cxn>
              <a:cxn ang="0">
                <a:pos x="148" y="3"/>
              </a:cxn>
              <a:cxn ang="0">
                <a:pos x="132" y="0"/>
              </a:cxn>
              <a:cxn ang="0">
                <a:pos x="121" y="32"/>
              </a:cxn>
              <a:cxn ang="0">
                <a:pos x="88" y="32"/>
              </a:cxn>
              <a:cxn ang="0">
                <a:pos x="82" y="34"/>
              </a:cxn>
              <a:cxn ang="0">
                <a:pos x="82" y="38"/>
              </a:cxn>
              <a:cxn ang="0">
                <a:pos x="63" y="40"/>
              </a:cxn>
            </a:cxnLst>
            <a:rect l="0" t="0" r="r" b="b"/>
            <a:pathLst>
              <a:path w="176" h="153">
                <a:moveTo>
                  <a:pt x="63" y="40"/>
                </a:moveTo>
                <a:lnTo>
                  <a:pt x="71" y="49"/>
                </a:lnTo>
                <a:lnTo>
                  <a:pt x="63" y="49"/>
                </a:lnTo>
                <a:lnTo>
                  <a:pt x="31" y="107"/>
                </a:lnTo>
                <a:lnTo>
                  <a:pt x="15" y="126"/>
                </a:lnTo>
                <a:lnTo>
                  <a:pt x="0" y="138"/>
                </a:lnTo>
                <a:lnTo>
                  <a:pt x="0" y="153"/>
                </a:lnTo>
                <a:lnTo>
                  <a:pt x="88" y="120"/>
                </a:lnTo>
                <a:lnTo>
                  <a:pt x="96" y="124"/>
                </a:lnTo>
                <a:lnTo>
                  <a:pt x="105" y="126"/>
                </a:lnTo>
                <a:lnTo>
                  <a:pt x="132" y="117"/>
                </a:lnTo>
                <a:lnTo>
                  <a:pt x="176" y="117"/>
                </a:lnTo>
                <a:lnTo>
                  <a:pt x="157" y="86"/>
                </a:lnTo>
                <a:lnTo>
                  <a:pt x="161" y="40"/>
                </a:lnTo>
                <a:lnTo>
                  <a:pt x="148" y="3"/>
                </a:lnTo>
                <a:lnTo>
                  <a:pt x="132" y="0"/>
                </a:lnTo>
                <a:lnTo>
                  <a:pt x="121" y="32"/>
                </a:lnTo>
                <a:lnTo>
                  <a:pt x="88" y="32"/>
                </a:lnTo>
                <a:lnTo>
                  <a:pt x="82" y="34"/>
                </a:lnTo>
                <a:lnTo>
                  <a:pt x="82" y="38"/>
                </a:lnTo>
                <a:lnTo>
                  <a:pt x="63" y="40"/>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36" name="Freeform 32">
            <a:extLst>
              <a:ext uri="{FF2B5EF4-FFF2-40B4-BE49-F238E27FC236}">
                <a16:creationId xmlns:a16="http://schemas.microsoft.com/office/drawing/2014/main" id="{DF5EAD15-9AC1-4C34-A4C7-2AA69FB840D4}"/>
              </a:ext>
            </a:extLst>
          </p:cNvPr>
          <p:cNvSpPr>
            <a:spLocks/>
          </p:cNvSpPr>
          <p:nvPr/>
        </p:nvSpPr>
        <p:spPr bwMode="auto">
          <a:xfrm>
            <a:off x="6858001" y="2971801"/>
            <a:ext cx="758825" cy="957263"/>
          </a:xfrm>
          <a:custGeom>
            <a:avLst/>
            <a:gdLst/>
            <a:ahLst/>
            <a:cxnLst>
              <a:cxn ang="0">
                <a:pos x="16" y="11"/>
              </a:cxn>
              <a:cxn ang="0">
                <a:pos x="29" y="48"/>
              </a:cxn>
              <a:cxn ang="0">
                <a:pos x="25" y="94"/>
              </a:cxn>
              <a:cxn ang="0">
                <a:pos x="44" y="125"/>
              </a:cxn>
              <a:cxn ang="0">
                <a:pos x="50" y="132"/>
              </a:cxn>
              <a:cxn ang="0">
                <a:pos x="33" y="157"/>
              </a:cxn>
              <a:cxn ang="0">
                <a:pos x="37" y="190"/>
              </a:cxn>
              <a:cxn ang="0">
                <a:pos x="0" y="234"/>
              </a:cxn>
              <a:cxn ang="0">
                <a:pos x="0" y="240"/>
              </a:cxn>
              <a:cxn ang="0">
                <a:pos x="29" y="244"/>
              </a:cxn>
              <a:cxn ang="0">
                <a:pos x="29" y="234"/>
              </a:cxn>
              <a:cxn ang="0">
                <a:pos x="81" y="224"/>
              </a:cxn>
              <a:cxn ang="0">
                <a:pos x="187" y="173"/>
              </a:cxn>
              <a:cxn ang="0">
                <a:pos x="179" y="151"/>
              </a:cxn>
              <a:cxn ang="0">
                <a:pos x="154" y="148"/>
              </a:cxn>
              <a:cxn ang="0">
                <a:pos x="156" y="121"/>
              </a:cxn>
              <a:cxn ang="0">
                <a:pos x="135" y="121"/>
              </a:cxn>
              <a:cxn ang="0">
                <a:pos x="129" y="103"/>
              </a:cxn>
              <a:cxn ang="0">
                <a:pos x="110" y="92"/>
              </a:cxn>
              <a:cxn ang="0">
                <a:pos x="83" y="90"/>
              </a:cxn>
              <a:cxn ang="0">
                <a:pos x="54" y="100"/>
              </a:cxn>
              <a:cxn ang="0">
                <a:pos x="62" y="71"/>
              </a:cxn>
              <a:cxn ang="0">
                <a:pos x="73" y="46"/>
              </a:cxn>
              <a:cxn ang="0">
                <a:pos x="73" y="2"/>
              </a:cxn>
              <a:cxn ang="0">
                <a:pos x="62" y="0"/>
              </a:cxn>
              <a:cxn ang="0">
                <a:pos x="52" y="2"/>
              </a:cxn>
              <a:cxn ang="0">
                <a:pos x="16" y="11"/>
              </a:cxn>
            </a:cxnLst>
            <a:rect l="0" t="0" r="r" b="b"/>
            <a:pathLst>
              <a:path w="187" h="244">
                <a:moveTo>
                  <a:pt x="16" y="11"/>
                </a:moveTo>
                <a:lnTo>
                  <a:pt x="29" y="48"/>
                </a:lnTo>
                <a:lnTo>
                  <a:pt x="25" y="94"/>
                </a:lnTo>
                <a:lnTo>
                  <a:pt x="44" y="125"/>
                </a:lnTo>
                <a:lnTo>
                  <a:pt x="50" y="132"/>
                </a:lnTo>
                <a:lnTo>
                  <a:pt x="33" y="157"/>
                </a:lnTo>
                <a:lnTo>
                  <a:pt x="37" y="190"/>
                </a:lnTo>
                <a:lnTo>
                  <a:pt x="0" y="234"/>
                </a:lnTo>
                <a:lnTo>
                  <a:pt x="0" y="240"/>
                </a:lnTo>
                <a:lnTo>
                  <a:pt x="29" y="244"/>
                </a:lnTo>
                <a:lnTo>
                  <a:pt x="29" y="234"/>
                </a:lnTo>
                <a:lnTo>
                  <a:pt x="81" y="224"/>
                </a:lnTo>
                <a:lnTo>
                  <a:pt x="187" y="173"/>
                </a:lnTo>
                <a:lnTo>
                  <a:pt x="179" y="151"/>
                </a:lnTo>
                <a:lnTo>
                  <a:pt x="154" y="148"/>
                </a:lnTo>
                <a:lnTo>
                  <a:pt x="156" y="121"/>
                </a:lnTo>
                <a:lnTo>
                  <a:pt x="135" y="121"/>
                </a:lnTo>
                <a:lnTo>
                  <a:pt x="129" y="103"/>
                </a:lnTo>
                <a:lnTo>
                  <a:pt x="110" y="92"/>
                </a:lnTo>
                <a:lnTo>
                  <a:pt x="83" y="90"/>
                </a:lnTo>
                <a:lnTo>
                  <a:pt x="54" y="100"/>
                </a:lnTo>
                <a:lnTo>
                  <a:pt x="62" y="71"/>
                </a:lnTo>
                <a:lnTo>
                  <a:pt x="73" y="46"/>
                </a:lnTo>
                <a:lnTo>
                  <a:pt x="73" y="2"/>
                </a:lnTo>
                <a:lnTo>
                  <a:pt x="62" y="0"/>
                </a:lnTo>
                <a:lnTo>
                  <a:pt x="52" y="2"/>
                </a:lnTo>
                <a:lnTo>
                  <a:pt x="16" y="11"/>
                </a:lnTo>
                <a:close/>
              </a:path>
            </a:pathLst>
          </a:custGeom>
          <a:solidFill>
            <a:srgbClr val="FF99FF"/>
          </a:solidFill>
          <a:ln w="19050"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37" name="Freeform 33">
            <a:extLst>
              <a:ext uri="{FF2B5EF4-FFF2-40B4-BE49-F238E27FC236}">
                <a16:creationId xmlns:a16="http://schemas.microsoft.com/office/drawing/2014/main" id="{4CFF3AE2-7704-4E21-9DDB-C9A1DD85182D}"/>
              </a:ext>
            </a:extLst>
          </p:cNvPr>
          <p:cNvSpPr>
            <a:spLocks/>
          </p:cNvSpPr>
          <p:nvPr/>
        </p:nvSpPr>
        <p:spPr bwMode="auto">
          <a:xfrm>
            <a:off x="7085014" y="2968625"/>
            <a:ext cx="371475" cy="471488"/>
          </a:xfrm>
          <a:custGeom>
            <a:avLst/>
            <a:gdLst/>
            <a:ahLst/>
            <a:cxnLst>
              <a:cxn ang="0">
                <a:pos x="19" y="0"/>
              </a:cxn>
              <a:cxn ang="0">
                <a:pos x="19" y="44"/>
              </a:cxn>
              <a:cxn ang="0">
                <a:pos x="8" y="69"/>
              </a:cxn>
              <a:cxn ang="0">
                <a:pos x="0" y="98"/>
              </a:cxn>
              <a:cxn ang="0">
                <a:pos x="29" y="88"/>
              </a:cxn>
              <a:cxn ang="0">
                <a:pos x="56" y="90"/>
              </a:cxn>
              <a:cxn ang="0">
                <a:pos x="75" y="101"/>
              </a:cxn>
              <a:cxn ang="0">
                <a:pos x="81" y="119"/>
              </a:cxn>
              <a:cxn ang="0">
                <a:pos x="92" y="119"/>
              </a:cxn>
              <a:cxn ang="0">
                <a:pos x="90" y="92"/>
              </a:cxn>
              <a:cxn ang="0">
                <a:pos x="81" y="84"/>
              </a:cxn>
              <a:cxn ang="0">
                <a:pos x="71" y="52"/>
              </a:cxn>
              <a:cxn ang="0">
                <a:pos x="58" y="46"/>
              </a:cxn>
              <a:cxn ang="0">
                <a:pos x="48" y="6"/>
              </a:cxn>
              <a:cxn ang="0">
                <a:pos x="38" y="7"/>
              </a:cxn>
              <a:cxn ang="0">
                <a:pos x="19" y="0"/>
              </a:cxn>
            </a:cxnLst>
            <a:rect l="0" t="0" r="r" b="b"/>
            <a:pathLst>
              <a:path w="92" h="119">
                <a:moveTo>
                  <a:pt x="19" y="0"/>
                </a:moveTo>
                <a:lnTo>
                  <a:pt x="19" y="44"/>
                </a:lnTo>
                <a:lnTo>
                  <a:pt x="8" y="69"/>
                </a:lnTo>
                <a:lnTo>
                  <a:pt x="0" y="98"/>
                </a:lnTo>
                <a:lnTo>
                  <a:pt x="29" y="88"/>
                </a:lnTo>
                <a:lnTo>
                  <a:pt x="56" y="90"/>
                </a:lnTo>
                <a:lnTo>
                  <a:pt x="75" y="101"/>
                </a:lnTo>
                <a:lnTo>
                  <a:pt x="81" y="119"/>
                </a:lnTo>
                <a:lnTo>
                  <a:pt x="92" y="119"/>
                </a:lnTo>
                <a:lnTo>
                  <a:pt x="90" y="92"/>
                </a:lnTo>
                <a:lnTo>
                  <a:pt x="81" y="84"/>
                </a:lnTo>
                <a:lnTo>
                  <a:pt x="71" y="52"/>
                </a:lnTo>
                <a:lnTo>
                  <a:pt x="58" y="46"/>
                </a:lnTo>
                <a:lnTo>
                  <a:pt x="48" y="6"/>
                </a:lnTo>
                <a:lnTo>
                  <a:pt x="38" y="7"/>
                </a:lnTo>
                <a:lnTo>
                  <a:pt x="19" y="0"/>
                </a:lnTo>
                <a:close/>
              </a:path>
            </a:pathLst>
          </a:custGeom>
          <a:solidFill>
            <a:srgbClr val="FF99FF"/>
          </a:solidFill>
          <a:ln w="19050"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sz="1000" b="1" dirty="0">
              <a:solidFill>
                <a:srgbClr val="000000"/>
              </a:solidFill>
              <a:latin typeface="Arial" charset="0"/>
              <a:ea typeface="ＭＳ Ｐゴシック" pitchFamily="-106" charset="-128"/>
              <a:cs typeface="Arial" charset="0"/>
            </a:endParaRPr>
          </a:p>
        </p:txBody>
      </p:sp>
      <p:sp>
        <p:nvSpPr>
          <p:cNvPr id="38" name="Freeform 34">
            <a:extLst>
              <a:ext uri="{FF2B5EF4-FFF2-40B4-BE49-F238E27FC236}">
                <a16:creationId xmlns:a16="http://schemas.microsoft.com/office/drawing/2014/main" id="{1E94CF8B-F050-41CD-BA69-BC8F586A8984}"/>
              </a:ext>
            </a:extLst>
          </p:cNvPr>
          <p:cNvSpPr>
            <a:spLocks/>
          </p:cNvSpPr>
          <p:nvPr/>
        </p:nvSpPr>
        <p:spPr bwMode="auto">
          <a:xfrm>
            <a:off x="7278688" y="2725739"/>
            <a:ext cx="550862" cy="917575"/>
          </a:xfrm>
          <a:custGeom>
            <a:avLst/>
            <a:gdLst/>
            <a:ahLst/>
            <a:cxnLst>
              <a:cxn ang="0">
                <a:pos x="0" y="68"/>
              </a:cxn>
              <a:cxn ang="0">
                <a:pos x="10" y="108"/>
              </a:cxn>
              <a:cxn ang="0">
                <a:pos x="23" y="114"/>
              </a:cxn>
              <a:cxn ang="0">
                <a:pos x="33" y="146"/>
              </a:cxn>
              <a:cxn ang="0">
                <a:pos x="42" y="154"/>
              </a:cxn>
              <a:cxn ang="0">
                <a:pos x="44" y="181"/>
              </a:cxn>
              <a:cxn ang="0">
                <a:pos x="54" y="181"/>
              </a:cxn>
              <a:cxn ang="0">
                <a:pos x="52" y="208"/>
              </a:cxn>
              <a:cxn ang="0">
                <a:pos x="77" y="211"/>
              </a:cxn>
              <a:cxn ang="0">
                <a:pos x="85" y="233"/>
              </a:cxn>
              <a:cxn ang="0">
                <a:pos x="119" y="213"/>
              </a:cxn>
              <a:cxn ang="0">
                <a:pos x="119" y="169"/>
              </a:cxn>
              <a:cxn ang="0">
                <a:pos x="136" y="160"/>
              </a:cxn>
              <a:cxn ang="0">
                <a:pos x="129" y="117"/>
              </a:cxn>
              <a:cxn ang="0">
                <a:pos x="125" y="73"/>
              </a:cxn>
              <a:cxn ang="0">
                <a:pos x="115" y="71"/>
              </a:cxn>
              <a:cxn ang="0">
                <a:pos x="106" y="48"/>
              </a:cxn>
              <a:cxn ang="0">
                <a:pos x="106" y="0"/>
              </a:cxn>
              <a:cxn ang="0">
                <a:pos x="73" y="2"/>
              </a:cxn>
              <a:cxn ang="0">
                <a:pos x="62" y="18"/>
              </a:cxn>
              <a:cxn ang="0">
                <a:pos x="17" y="66"/>
              </a:cxn>
              <a:cxn ang="0">
                <a:pos x="0" y="68"/>
              </a:cxn>
            </a:cxnLst>
            <a:rect l="0" t="0" r="r" b="b"/>
            <a:pathLst>
              <a:path w="136" h="233">
                <a:moveTo>
                  <a:pt x="0" y="68"/>
                </a:moveTo>
                <a:lnTo>
                  <a:pt x="10" y="108"/>
                </a:lnTo>
                <a:lnTo>
                  <a:pt x="23" y="114"/>
                </a:lnTo>
                <a:lnTo>
                  <a:pt x="33" y="146"/>
                </a:lnTo>
                <a:lnTo>
                  <a:pt x="42" y="154"/>
                </a:lnTo>
                <a:lnTo>
                  <a:pt x="44" y="181"/>
                </a:lnTo>
                <a:lnTo>
                  <a:pt x="54" y="181"/>
                </a:lnTo>
                <a:lnTo>
                  <a:pt x="52" y="208"/>
                </a:lnTo>
                <a:lnTo>
                  <a:pt x="77" y="211"/>
                </a:lnTo>
                <a:lnTo>
                  <a:pt x="85" y="233"/>
                </a:lnTo>
                <a:lnTo>
                  <a:pt x="119" y="213"/>
                </a:lnTo>
                <a:lnTo>
                  <a:pt x="119" y="169"/>
                </a:lnTo>
                <a:lnTo>
                  <a:pt x="136" y="160"/>
                </a:lnTo>
                <a:lnTo>
                  <a:pt x="129" y="117"/>
                </a:lnTo>
                <a:lnTo>
                  <a:pt x="125" y="73"/>
                </a:lnTo>
                <a:lnTo>
                  <a:pt x="115" y="71"/>
                </a:lnTo>
                <a:lnTo>
                  <a:pt x="106" y="48"/>
                </a:lnTo>
                <a:lnTo>
                  <a:pt x="106" y="0"/>
                </a:lnTo>
                <a:lnTo>
                  <a:pt x="73" y="2"/>
                </a:lnTo>
                <a:lnTo>
                  <a:pt x="62" y="18"/>
                </a:lnTo>
                <a:lnTo>
                  <a:pt x="17" y="66"/>
                </a:lnTo>
                <a:lnTo>
                  <a:pt x="0" y="68"/>
                </a:lnTo>
                <a:close/>
              </a:path>
            </a:pathLst>
          </a:custGeom>
          <a:solidFill>
            <a:srgbClr val="FF99FF"/>
          </a:solidFill>
          <a:ln w="19050"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39" name="Freeform 35">
            <a:extLst>
              <a:ext uri="{FF2B5EF4-FFF2-40B4-BE49-F238E27FC236}">
                <a16:creationId xmlns:a16="http://schemas.microsoft.com/office/drawing/2014/main" id="{ACC616B2-8E15-4704-A72E-E5786B7710D9}"/>
              </a:ext>
            </a:extLst>
          </p:cNvPr>
          <p:cNvSpPr>
            <a:spLocks/>
          </p:cNvSpPr>
          <p:nvPr/>
        </p:nvSpPr>
        <p:spPr bwMode="auto">
          <a:xfrm>
            <a:off x="7708901" y="2517776"/>
            <a:ext cx="892175" cy="898525"/>
          </a:xfrm>
          <a:custGeom>
            <a:avLst/>
            <a:gdLst/>
            <a:ahLst/>
            <a:cxnLst>
              <a:cxn ang="0">
                <a:pos x="0" y="53"/>
              </a:cxn>
              <a:cxn ang="0">
                <a:pos x="0" y="101"/>
              </a:cxn>
              <a:cxn ang="0">
                <a:pos x="9" y="124"/>
              </a:cxn>
              <a:cxn ang="0">
                <a:pos x="19" y="126"/>
              </a:cxn>
              <a:cxn ang="0">
                <a:pos x="23" y="170"/>
              </a:cxn>
              <a:cxn ang="0">
                <a:pos x="30" y="213"/>
              </a:cxn>
              <a:cxn ang="0">
                <a:pos x="86" y="228"/>
              </a:cxn>
              <a:cxn ang="0">
                <a:pos x="98" y="224"/>
              </a:cxn>
              <a:cxn ang="0">
                <a:pos x="184" y="180"/>
              </a:cxn>
              <a:cxn ang="0">
                <a:pos x="182" y="169"/>
              </a:cxn>
              <a:cxn ang="0">
                <a:pos x="172" y="169"/>
              </a:cxn>
              <a:cxn ang="0">
                <a:pos x="165" y="142"/>
              </a:cxn>
              <a:cxn ang="0">
                <a:pos x="201" y="121"/>
              </a:cxn>
              <a:cxn ang="0">
                <a:pos x="211" y="126"/>
              </a:cxn>
              <a:cxn ang="0">
                <a:pos x="220" y="117"/>
              </a:cxn>
              <a:cxn ang="0">
                <a:pos x="217" y="109"/>
              </a:cxn>
              <a:cxn ang="0">
                <a:pos x="217" y="94"/>
              </a:cxn>
              <a:cxn ang="0">
                <a:pos x="209" y="94"/>
              </a:cxn>
              <a:cxn ang="0">
                <a:pos x="207" y="88"/>
              </a:cxn>
              <a:cxn ang="0">
                <a:pos x="211" y="73"/>
              </a:cxn>
              <a:cxn ang="0">
                <a:pos x="203" y="73"/>
              </a:cxn>
              <a:cxn ang="0">
                <a:pos x="199" y="63"/>
              </a:cxn>
              <a:cxn ang="0">
                <a:pos x="194" y="57"/>
              </a:cxn>
              <a:cxn ang="0">
                <a:pos x="192" y="38"/>
              </a:cxn>
              <a:cxn ang="0">
                <a:pos x="136" y="0"/>
              </a:cxn>
              <a:cxn ang="0">
                <a:pos x="75" y="21"/>
              </a:cxn>
              <a:cxn ang="0">
                <a:pos x="11" y="19"/>
              </a:cxn>
              <a:cxn ang="0">
                <a:pos x="0" y="53"/>
              </a:cxn>
            </a:cxnLst>
            <a:rect l="0" t="0" r="r" b="b"/>
            <a:pathLst>
              <a:path w="220" h="228">
                <a:moveTo>
                  <a:pt x="0" y="53"/>
                </a:moveTo>
                <a:lnTo>
                  <a:pt x="0" y="101"/>
                </a:lnTo>
                <a:lnTo>
                  <a:pt x="9" y="124"/>
                </a:lnTo>
                <a:lnTo>
                  <a:pt x="19" y="126"/>
                </a:lnTo>
                <a:lnTo>
                  <a:pt x="23" y="170"/>
                </a:lnTo>
                <a:lnTo>
                  <a:pt x="30" y="213"/>
                </a:lnTo>
                <a:lnTo>
                  <a:pt x="86" y="228"/>
                </a:lnTo>
                <a:lnTo>
                  <a:pt x="98" y="224"/>
                </a:lnTo>
                <a:lnTo>
                  <a:pt x="184" y="180"/>
                </a:lnTo>
                <a:lnTo>
                  <a:pt x="182" y="169"/>
                </a:lnTo>
                <a:lnTo>
                  <a:pt x="172" y="169"/>
                </a:lnTo>
                <a:lnTo>
                  <a:pt x="165" y="142"/>
                </a:lnTo>
                <a:lnTo>
                  <a:pt x="201" y="121"/>
                </a:lnTo>
                <a:lnTo>
                  <a:pt x="211" y="126"/>
                </a:lnTo>
                <a:lnTo>
                  <a:pt x="220" y="117"/>
                </a:lnTo>
                <a:lnTo>
                  <a:pt x="217" y="109"/>
                </a:lnTo>
                <a:lnTo>
                  <a:pt x="217" y="94"/>
                </a:lnTo>
                <a:lnTo>
                  <a:pt x="209" y="94"/>
                </a:lnTo>
                <a:lnTo>
                  <a:pt x="207" y="88"/>
                </a:lnTo>
                <a:lnTo>
                  <a:pt x="211" y="73"/>
                </a:lnTo>
                <a:lnTo>
                  <a:pt x="203" y="73"/>
                </a:lnTo>
                <a:lnTo>
                  <a:pt x="199" y="63"/>
                </a:lnTo>
                <a:lnTo>
                  <a:pt x="194" y="57"/>
                </a:lnTo>
                <a:lnTo>
                  <a:pt x="192" y="38"/>
                </a:lnTo>
                <a:lnTo>
                  <a:pt x="136" y="0"/>
                </a:lnTo>
                <a:lnTo>
                  <a:pt x="75" y="21"/>
                </a:lnTo>
                <a:lnTo>
                  <a:pt x="11" y="19"/>
                </a:lnTo>
                <a:lnTo>
                  <a:pt x="0" y="53"/>
                </a:lnTo>
                <a:close/>
              </a:path>
            </a:pathLst>
          </a:custGeom>
          <a:solidFill>
            <a:schemeClr val="accent1">
              <a:lumMod val="40000"/>
              <a:lumOff val="6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40" name="Freeform 36">
            <a:extLst>
              <a:ext uri="{FF2B5EF4-FFF2-40B4-BE49-F238E27FC236}">
                <a16:creationId xmlns:a16="http://schemas.microsoft.com/office/drawing/2014/main" id="{CCFCF071-B520-429B-81EC-9287017D41C2}"/>
              </a:ext>
            </a:extLst>
          </p:cNvPr>
          <p:cNvSpPr>
            <a:spLocks/>
          </p:cNvSpPr>
          <p:nvPr/>
        </p:nvSpPr>
        <p:spPr bwMode="auto">
          <a:xfrm>
            <a:off x="8105775" y="2992439"/>
            <a:ext cx="738188" cy="701675"/>
          </a:xfrm>
          <a:custGeom>
            <a:avLst/>
            <a:gdLst/>
            <a:ahLst/>
            <a:cxnLst>
              <a:cxn ang="0">
                <a:pos x="0" y="103"/>
              </a:cxn>
              <a:cxn ang="0">
                <a:pos x="51" y="155"/>
              </a:cxn>
              <a:cxn ang="0">
                <a:pos x="82" y="178"/>
              </a:cxn>
              <a:cxn ang="0">
                <a:pos x="119" y="157"/>
              </a:cxn>
              <a:cxn ang="0">
                <a:pos x="122" y="155"/>
              </a:cxn>
              <a:cxn ang="0">
                <a:pos x="182" y="140"/>
              </a:cxn>
              <a:cxn ang="0">
                <a:pos x="178" y="134"/>
              </a:cxn>
              <a:cxn ang="0">
                <a:pos x="172" y="128"/>
              </a:cxn>
              <a:cxn ang="0">
                <a:pos x="165" y="122"/>
              </a:cxn>
              <a:cxn ang="0">
                <a:pos x="143" y="82"/>
              </a:cxn>
              <a:cxn ang="0">
                <a:pos x="163" y="65"/>
              </a:cxn>
              <a:cxn ang="0">
                <a:pos x="113" y="5"/>
              </a:cxn>
              <a:cxn ang="0">
                <a:pos x="103" y="0"/>
              </a:cxn>
              <a:cxn ang="0">
                <a:pos x="67" y="21"/>
              </a:cxn>
              <a:cxn ang="0">
                <a:pos x="74" y="48"/>
              </a:cxn>
              <a:cxn ang="0">
                <a:pos x="84" y="48"/>
              </a:cxn>
              <a:cxn ang="0">
                <a:pos x="86" y="59"/>
              </a:cxn>
              <a:cxn ang="0">
                <a:pos x="0" y="103"/>
              </a:cxn>
            </a:cxnLst>
            <a:rect l="0" t="0" r="r" b="b"/>
            <a:pathLst>
              <a:path w="182" h="178">
                <a:moveTo>
                  <a:pt x="0" y="103"/>
                </a:moveTo>
                <a:lnTo>
                  <a:pt x="51" y="155"/>
                </a:lnTo>
                <a:lnTo>
                  <a:pt x="82" y="178"/>
                </a:lnTo>
                <a:lnTo>
                  <a:pt x="119" y="157"/>
                </a:lnTo>
                <a:lnTo>
                  <a:pt x="122" y="155"/>
                </a:lnTo>
                <a:lnTo>
                  <a:pt x="182" y="140"/>
                </a:lnTo>
                <a:lnTo>
                  <a:pt x="178" y="134"/>
                </a:lnTo>
                <a:lnTo>
                  <a:pt x="172" y="128"/>
                </a:lnTo>
                <a:lnTo>
                  <a:pt x="165" y="122"/>
                </a:lnTo>
                <a:lnTo>
                  <a:pt x="143" y="82"/>
                </a:lnTo>
                <a:lnTo>
                  <a:pt x="163" y="65"/>
                </a:lnTo>
                <a:lnTo>
                  <a:pt x="113" y="5"/>
                </a:lnTo>
                <a:lnTo>
                  <a:pt x="103" y="0"/>
                </a:lnTo>
                <a:lnTo>
                  <a:pt x="67" y="21"/>
                </a:lnTo>
                <a:lnTo>
                  <a:pt x="74" y="48"/>
                </a:lnTo>
                <a:lnTo>
                  <a:pt x="84" y="48"/>
                </a:lnTo>
                <a:lnTo>
                  <a:pt x="86" y="59"/>
                </a:lnTo>
                <a:lnTo>
                  <a:pt x="0" y="103"/>
                </a:lnTo>
                <a:close/>
              </a:path>
            </a:pathLst>
          </a:custGeom>
          <a:solidFill>
            <a:schemeClr val="accent1">
              <a:lumMod val="40000"/>
              <a:lumOff val="60000"/>
            </a:schemeClr>
          </a:solidFill>
          <a:ln w="19050"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41" name="Freeform 37">
            <a:extLst>
              <a:ext uri="{FF2B5EF4-FFF2-40B4-BE49-F238E27FC236}">
                <a16:creationId xmlns:a16="http://schemas.microsoft.com/office/drawing/2014/main" id="{0781789A-D589-441C-856A-EA6DE906D8A8}"/>
              </a:ext>
            </a:extLst>
          </p:cNvPr>
          <p:cNvSpPr>
            <a:spLocks/>
          </p:cNvSpPr>
          <p:nvPr/>
        </p:nvSpPr>
        <p:spPr bwMode="auto">
          <a:xfrm>
            <a:off x="8562976" y="2797176"/>
            <a:ext cx="842963" cy="747713"/>
          </a:xfrm>
          <a:custGeom>
            <a:avLst/>
            <a:gdLst/>
            <a:ahLst/>
            <a:cxnLst>
              <a:cxn ang="0">
                <a:pos x="69" y="9"/>
              </a:cxn>
              <a:cxn ang="0">
                <a:pos x="44" y="13"/>
              </a:cxn>
              <a:cxn ang="0">
                <a:pos x="40" y="15"/>
              </a:cxn>
              <a:cxn ang="0">
                <a:pos x="32" y="13"/>
              </a:cxn>
              <a:cxn ang="0">
                <a:pos x="30" y="17"/>
              </a:cxn>
              <a:cxn ang="0">
                <a:pos x="21" y="30"/>
              </a:cxn>
              <a:cxn ang="0">
                <a:pos x="9" y="46"/>
              </a:cxn>
              <a:cxn ang="0">
                <a:pos x="0" y="55"/>
              </a:cxn>
              <a:cxn ang="0">
                <a:pos x="50" y="115"/>
              </a:cxn>
              <a:cxn ang="0">
                <a:pos x="30" y="132"/>
              </a:cxn>
              <a:cxn ang="0">
                <a:pos x="52" y="172"/>
              </a:cxn>
              <a:cxn ang="0">
                <a:pos x="59" y="178"/>
              </a:cxn>
              <a:cxn ang="0">
                <a:pos x="65" y="184"/>
              </a:cxn>
              <a:cxn ang="0">
                <a:pos x="69" y="190"/>
              </a:cxn>
              <a:cxn ang="0">
                <a:pos x="113" y="176"/>
              </a:cxn>
              <a:cxn ang="0">
                <a:pos x="159" y="128"/>
              </a:cxn>
              <a:cxn ang="0">
                <a:pos x="161" y="122"/>
              </a:cxn>
              <a:cxn ang="0">
                <a:pos x="167" y="119"/>
              </a:cxn>
              <a:cxn ang="0">
                <a:pos x="173" y="115"/>
              </a:cxn>
              <a:cxn ang="0">
                <a:pos x="169" y="107"/>
              </a:cxn>
              <a:cxn ang="0">
                <a:pos x="174" y="101"/>
              </a:cxn>
              <a:cxn ang="0">
                <a:pos x="184" y="99"/>
              </a:cxn>
              <a:cxn ang="0">
                <a:pos x="190" y="99"/>
              </a:cxn>
              <a:cxn ang="0">
                <a:pos x="199" y="94"/>
              </a:cxn>
              <a:cxn ang="0">
                <a:pos x="207" y="84"/>
              </a:cxn>
              <a:cxn ang="0">
                <a:pos x="190" y="46"/>
              </a:cxn>
              <a:cxn ang="0">
                <a:pos x="161" y="44"/>
              </a:cxn>
              <a:cxn ang="0">
                <a:pos x="165" y="0"/>
              </a:cxn>
              <a:cxn ang="0">
                <a:pos x="92" y="7"/>
              </a:cxn>
              <a:cxn ang="0">
                <a:pos x="69" y="9"/>
              </a:cxn>
            </a:cxnLst>
            <a:rect l="0" t="0" r="r" b="b"/>
            <a:pathLst>
              <a:path w="207" h="190">
                <a:moveTo>
                  <a:pt x="69" y="9"/>
                </a:moveTo>
                <a:lnTo>
                  <a:pt x="44" y="13"/>
                </a:lnTo>
                <a:lnTo>
                  <a:pt x="40" y="15"/>
                </a:lnTo>
                <a:lnTo>
                  <a:pt x="32" y="13"/>
                </a:lnTo>
                <a:lnTo>
                  <a:pt x="30" y="17"/>
                </a:lnTo>
                <a:lnTo>
                  <a:pt x="21" y="30"/>
                </a:lnTo>
                <a:lnTo>
                  <a:pt x="9" y="46"/>
                </a:lnTo>
                <a:lnTo>
                  <a:pt x="0" y="55"/>
                </a:lnTo>
                <a:lnTo>
                  <a:pt x="50" y="115"/>
                </a:lnTo>
                <a:lnTo>
                  <a:pt x="30" y="132"/>
                </a:lnTo>
                <a:lnTo>
                  <a:pt x="52" y="172"/>
                </a:lnTo>
                <a:lnTo>
                  <a:pt x="59" y="178"/>
                </a:lnTo>
                <a:lnTo>
                  <a:pt x="65" y="184"/>
                </a:lnTo>
                <a:lnTo>
                  <a:pt x="69" y="190"/>
                </a:lnTo>
                <a:lnTo>
                  <a:pt x="113" y="176"/>
                </a:lnTo>
                <a:lnTo>
                  <a:pt x="159" y="128"/>
                </a:lnTo>
                <a:lnTo>
                  <a:pt x="161" y="122"/>
                </a:lnTo>
                <a:lnTo>
                  <a:pt x="167" y="119"/>
                </a:lnTo>
                <a:lnTo>
                  <a:pt x="173" y="115"/>
                </a:lnTo>
                <a:lnTo>
                  <a:pt x="169" y="107"/>
                </a:lnTo>
                <a:lnTo>
                  <a:pt x="174" y="101"/>
                </a:lnTo>
                <a:lnTo>
                  <a:pt x="184" y="99"/>
                </a:lnTo>
                <a:lnTo>
                  <a:pt x="190" y="99"/>
                </a:lnTo>
                <a:lnTo>
                  <a:pt x="199" y="94"/>
                </a:lnTo>
                <a:lnTo>
                  <a:pt x="207" y="84"/>
                </a:lnTo>
                <a:lnTo>
                  <a:pt x="190" y="46"/>
                </a:lnTo>
                <a:lnTo>
                  <a:pt x="161" y="44"/>
                </a:lnTo>
                <a:lnTo>
                  <a:pt x="165" y="0"/>
                </a:lnTo>
                <a:lnTo>
                  <a:pt x="92" y="7"/>
                </a:lnTo>
                <a:lnTo>
                  <a:pt x="69" y="9"/>
                </a:lnTo>
                <a:close/>
              </a:path>
            </a:pathLst>
          </a:custGeom>
          <a:solidFill>
            <a:schemeClr val="accent1">
              <a:lumMod val="40000"/>
              <a:lumOff val="60000"/>
            </a:schemeClr>
          </a:solidFill>
          <a:ln w="19050"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42" name="Freeform 38">
            <a:extLst>
              <a:ext uri="{FF2B5EF4-FFF2-40B4-BE49-F238E27FC236}">
                <a16:creationId xmlns:a16="http://schemas.microsoft.com/office/drawing/2014/main" id="{6FA49645-8D4F-4D16-965E-499BC055BBA6}"/>
              </a:ext>
            </a:extLst>
          </p:cNvPr>
          <p:cNvSpPr>
            <a:spLocks/>
          </p:cNvSpPr>
          <p:nvPr/>
        </p:nvSpPr>
        <p:spPr bwMode="auto">
          <a:xfrm>
            <a:off x="2106614" y="3463925"/>
            <a:ext cx="490537" cy="615950"/>
          </a:xfrm>
          <a:custGeom>
            <a:avLst/>
            <a:gdLst/>
            <a:ahLst/>
            <a:cxnLst>
              <a:cxn ang="0">
                <a:pos x="3" y="0"/>
              </a:cxn>
              <a:cxn ang="0">
                <a:pos x="0" y="157"/>
              </a:cxn>
              <a:cxn ang="0">
                <a:pos x="51" y="157"/>
              </a:cxn>
              <a:cxn ang="0">
                <a:pos x="121" y="97"/>
              </a:cxn>
              <a:cxn ang="0">
                <a:pos x="121" y="0"/>
              </a:cxn>
              <a:cxn ang="0">
                <a:pos x="3" y="0"/>
              </a:cxn>
            </a:cxnLst>
            <a:rect l="0" t="0" r="r" b="b"/>
            <a:pathLst>
              <a:path w="121" h="157">
                <a:moveTo>
                  <a:pt x="3" y="0"/>
                </a:moveTo>
                <a:lnTo>
                  <a:pt x="0" y="157"/>
                </a:lnTo>
                <a:lnTo>
                  <a:pt x="51" y="157"/>
                </a:lnTo>
                <a:lnTo>
                  <a:pt x="121" y="97"/>
                </a:lnTo>
                <a:lnTo>
                  <a:pt x="121" y="0"/>
                </a:lnTo>
                <a:lnTo>
                  <a:pt x="3" y="0"/>
                </a:lnTo>
                <a:close/>
              </a:path>
            </a:pathLst>
          </a:custGeom>
          <a:solidFill>
            <a:schemeClr val="accent5">
              <a:lumMod val="75000"/>
            </a:schemeClr>
          </a:solidFill>
          <a:ln w="9525"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43" name="Freeform 39">
            <a:extLst>
              <a:ext uri="{FF2B5EF4-FFF2-40B4-BE49-F238E27FC236}">
                <a16:creationId xmlns:a16="http://schemas.microsoft.com/office/drawing/2014/main" id="{585ED9A2-6E07-4A3D-9040-8D8C3D48582F}"/>
              </a:ext>
            </a:extLst>
          </p:cNvPr>
          <p:cNvSpPr>
            <a:spLocks/>
          </p:cNvSpPr>
          <p:nvPr/>
        </p:nvSpPr>
        <p:spPr bwMode="auto">
          <a:xfrm>
            <a:off x="2082800" y="4079876"/>
            <a:ext cx="901700" cy="892175"/>
          </a:xfrm>
          <a:custGeom>
            <a:avLst/>
            <a:gdLst/>
            <a:ahLst/>
            <a:cxnLst>
              <a:cxn ang="0">
                <a:pos x="6" y="0"/>
              </a:cxn>
              <a:cxn ang="0">
                <a:pos x="0" y="227"/>
              </a:cxn>
              <a:cxn ang="0">
                <a:pos x="19" y="227"/>
              </a:cxn>
              <a:cxn ang="0">
                <a:pos x="46" y="215"/>
              </a:cxn>
              <a:cxn ang="0">
                <a:pos x="73" y="211"/>
              </a:cxn>
              <a:cxn ang="0">
                <a:pos x="69" y="200"/>
              </a:cxn>
              <a:cxn ang="0">
                <a:pos x="92" y="205"/>
              </a:cxn>
              <a:cxn ang="0">
                <a:pos x="125" y="207"/>
              </a:cxn>
              <a:cxn ang="0">
                <a:pos x="130" y="209"/>
              </a:cxn>
              <a:cxn ang="0">
                <a:pos x="132" y="215"/>
              </a:cxn>
              <a:cxn ang="0">
                <a:pos x="163" y="217"/>
              </a:cxn>
              <a:cxn ang="0">
                <a:pos x="178" y="205"/>
              </a:cxn>
              <a:cxn ang="0">
                <a:pos x="194" y="217"/>
              </a:cxn>
              <a:cxn ang="0">
                <a:pos x="201" y="209"/>
              </a:cxn>
              <a:cxn ang="0">
                <a:pos x="207" y="207"/>
              </a:cxn>
              <a:cxn ang="0">
                <a:pos x="211" y="205"/>
              </a:cxn>
              <a:cxn ang="0">
                <a:pos x="207" y="194"/>
              </a:cxn>
              <a:cxn ang="0">
                <a:pos x="201" y="182"/>
              </a:cxn>
              <a:cxn ang="0">
                <a:pos x="213" y="180"/>
              </a:cxn>
              <a:cxn ang="0">
                <a:pos x="222" y="180"/>
              </a:cxn>
              <a:cxn ang="0">
                <a:pos x="221" y="163"/>
              </a:cxn>
              <a:cxn ang="0">
                <a:pos x="203" y="152"/>
              </a:cxn>
              <a:cxn ang="0">
                <a:pos x="215" y="142"/>
              </a:cxn>
              <a:cxn ang="0">
                <a:pos x="215" y="127"/>
              </a:cxn>
              <a:cxn ang="0">
                <a:pos x="205" y="129"/>
              </a:cxn>
              <a:cxn ang="0">
                <a:pos x="198" y="127"/>
              </a:cxn>
              <a:cxn ang="0">
                <a:pos x="190" y="121"/>
              </a:cxn>
              <a:cxn ang="0">
                <a:pos x="186" y="117"/>
              </a:cxn>
              <a:cxn ang="0">
                <a:pos x="205" y="104"/>
              </a:cxn>
              <a:cxn ang="0">
                <a:pos x="115" y="65"/>
              </a:cxn>
              <a:cxn ang="0">
                <a:pos x="57" y="0"/>
              </a:cxn>
              <a:cxn ang="0">
                <a:pos x="6" y="0"/>
              </a:cxn>
            </a:cxnLst>
            <a:rect l="0" t="0" r="r" b="b"/>
            <a:pathLst>
              <a:path w="222" h="227">
                <a:moveTo>
                  <a:pt x="6" y="0"/>
                </a:moveTo>
                <a:lnTo>
                  <a:pt x="0" y="227"/>
                </a:lnTo>
                <a:lnTo>
                  <a:pt x="19" y="227"/>
                </a:lnTo>
                <a:lnTo>
                  <a:pt x="46" y="215"/>
                </a:lnTo>
                <a:lnTo>
                  <a:pt x="73" y="211"/>
                </a:lnTo>
                <a:lnTo>
                  <a:pt x="69" y="200"/>
                </a:lnTo>
                <a:lnTo>
                  <a:pt x="92" y="205"/>
                </a:lnTo>
                <a:lnTo>
                  <a:pt x="125" y="207"/>
                </a:lnTo>
                <a:lnTo>
                  <a:pt x="130" y="209"/>
                </a:lnTo>
                <a:lnTo>
                  <a:pt x="132" y="215"/>
                </a:lnTo>
                <a:lnTo>
                  <a:pt x="163" y="217"/>
                </a:lnTo>
                <a:lnTo>
                  <a:pt x="178" y="205"/>
                </a:lnTo>
                <a:lnTo>
                  <a:pt x="194" y="217"/>
                </a:lnTo>
                <a:lnTo>
                  <a:pt x="201" y="209"/>
                </a:lnTo>
                <a:lnTo>
                  <a:pt x="207" y="207"/>
                </a:lnTo>
                <a:lnTo>
                  <a:pt x="211" y="205"/>
                </a:lnTo>
                <a:lnTo>
                  <a:pt x="207" y="194"/>
                </a:lnTo>
                <a:lnTo>
                  <a:pt x="201" y="182"/>
                </a:lnTo>
                <a:lnTo>
                  <a:pt x="213" y="180"/>
                </a:lnTo>
                <a:lnTo>
                  <a:pt x="222" y="180"/>
                </a:lnTo>
                <a:lnTo>
                  <a:pt x="221" y="163"/>
                </a:lnTo>
                <a:lnTo>
                  <a:pt x="203" y="152"/>
                </a:lnTo>
                <a:lnTo>
                  <a:pt x="215" y="142"/>
                </a:lnTo>
                <a:lnTo>
                  <a:pt x="215" y="127"/>
                </a:lnTo>
                <a:lnTo>
                  <a:pt x="205" y="129"/>
                </a:lnTo>
                <a:lnTo>
                  <a:pt x="198" y="127"/>
                </a:lnTo>
                <a:lnTo>
                  <a:pt x="190" y="121"/>
                </a:lnTo>
                <a:lnTo>
                  <a:pt x="186" y="117"/>
                </a:lnTo>
                <a:lnTo>
                  <a:pt x="205" y="104"/>
                </a:lnTo>
                <a:lnTo>
                  <a:pt x="115" y="65"/>
                </a:lnTo>
                <a:lnTo>
                  <a:pt x="57" y="0"/>
                </a:lnTo>
                <a:lnTo>
                  <a:pt x="6" y="0"/>
                </a:lnTo>
                <a:close/>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44" name="Freeform 40">
            <a:extLst>
              <a:ext uri="{FF2B5EF4-FFF2-40B4-BE49-F238E27FC236}">
                <a16:creationId xmlns:a16="http://schemas.microsoft.com/office/drawing/2014/main" id="{0D0CD225-FCE8-4764-9A68-9D1A5A58CD65}"/>
              </a:ext>
            </a:extLst>
          </p:cNvPr>
          <p:cNvSpPr>
            <a:spLocks/>
          </p:cNvSpPr>
          <p:nvPr/>
        </p:nvSpPr>
        <p:spPr bwMode="auto">
          <a:xfrm>
            <a:off x="2312989" y="3770314"/>
            <a:ext cx="890587" cy="815975"/>
          </a:xfrm>
          <a:custGeom>
            <a:avLst/>
            <a:gdLst/>
            <a:ahLst/>
            <a:cxnLst>
              <a:cxn ang="0">
                <a:pos x="70" y="0"/>
              </a:cxn>
              <a:cxn ang="0">
                <a:pos x="70" y="19"/>
              </a:cxn>
              <a:cxn ang="0">
                <a:pos x="0" y="79"/>
              </a:cxn>
              <a:cxn ang="0">
                <a:pos x="58" y="144"/>
              </a:cxn>
              <a:cxn ang="0">
                <a:pos x="148" y="183"/>
              </a:cxn>
              <a:cxn ang="0">
                <a:pos x="129" y="196"/>
              </a:cxn>
              <a:cxn ang="0">
                <a:pos x="133" y="200"/>
              </a:cxn>
              <a:cxn ang="0">
                <a:pos x="141" y="206"/>
              </a:cxn>
              <a:cxn ang="0">
                <a:pos x="148" y="208"/>
              </a:cxn>
              <a:cxn ang="0">
                <a:pos x="158" y="206"/>
              </a:cxn>
              <a:cxn ang="0">
                <a:pos x="187" y="194"/>
              </a:cxn>
              <a:cxn ang="0">
                <a:pos x="192" y="131"/>
              </a:cxn>
              <a:cxn ang="0">
                <a:pos x="217" y="112"/>
              </a:cxn>
              <a:cxn ang="0">
                <a:pos x="215" y="92"/>
              </a:cxn>
              <a:cxn ang="0">
                <a:pos x="219" y="67"/>
              </a:cxn>
              <a:cxn ang="0">
                <a:pos x="196" y="60"/>
              </a:cxn>
              <a:cxn ang="0">
                <a:pos x="190" y="44"/>
              </a:cxn>
              <a:cxn ang="0">
                <a:pos x="219" y="21"/>
              </a:cxn>
              <a:cxn ang="0">
                <a:pos x="219" y="10"/>
              </a:cxn>
              <a:cxn ang="0">
                <a:pos x="215" y="4"/>
              </a:cxn>
              <a:cxn ang="0">
                <a:pos x="70" y="0"/>
              </a:cxn>
            </a:cxnLst>
            <a:rect l="0" t="0" r="r" b="b"/>
            <a:pathLst>
              <a:path w="219" h="208">
                <a:moveTo>
                  <a:pt x="70" y="0"/>
                </a:moveTo>
                <a:lnTo>
                  <a:pt x="70" y="19"/>
                </a:lnTo>
                <a:lnTo>
                  <a:pt x="0" y="79"/>
                </a:lnTo>
                <a:lnTo>
                  <a:pt x="58" y="144"/>
                </a:lnTo>
                <a:lnTo>
                  <a:pt x="148" y="183"/>
                </a:lnTo>
                <a:lnTo>
                  <a:pt x="129" y="196"/>
                </a:lnTo>
                <a:lnTo>
                  <a:pt x="133" y="200"/>
                </a:lnTo>
                <a:lnTo>
                  <a:pt x="141" y="206"/>
                </a:lnTo>
                <a:lnTo>
                  <a:pt x="148" y="208"/>
                </a:lnTo>
                <a:lnTo>
                  <a:pt x="158" y="206"/>
                </a:lnTo>
                <a:lnTo>
                  <a:pt x="187" y="194"/>
                </a:lnTo>
                <a:lnTo>
                  <a:pt x="192" y="131"/>
                </a:lnTo>
                <a:lnTo>
                  <a:pt x="217" y="112"/>
                </a:lnTo>
                <a:lnTo>
                  <a:pt x="215" y="92"/>
                </a:lnTo>
                <a:lnTo>
                  <a:pt x="219" y="67"/>
                </a:lnTo>
                <a:lnTo>
                  <a:pt x="196" y="60"/>
                </a:lnTo>
                <a:lnTo>
                  <a:pt x="190" y="44"/>
                </a:lnTo>
                <a:lnTo>
                  <a:pt x="219" y="21"/>
                </a:lnTo>
                <a:lnTo>
                  <a:pt x="219" y="10"/>
                </a:lnTo>
                <a:lnTo>
                  <a:pt x="215" y="4"/>
                </a:lnTo>
                <a:lnTo>
                  <a:pt x="70" y="0"/>
                </a:lnTo>
                <a:close/>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45" name="Freeform 41">
            <a:extLst>
              <a:ext uri="{FF2B5EF4-FFF2-40B4-BE49-F238E27FC236}">
                <a16:creationId xmlns:a16="http://schemas.microsoft.com/office/drawing/2014/main" id="{9F63BD7E-A1D3-4095-A190-12784A98BDDB}"/>
              </a:ext>
            </a:extLst>
          </p:cNvPr>
          <p:cNvSpPr>
            <a:spLocks/>
          </p:cNvSpPr>
          <p:nvPr/>
        </p:nvSpPr>
        <p:spPr bwMode="auto">
          <a:xfrm>
            <a:off x="2905126" y="3770313"/>
            <a:ext cx="1255713" cy="1116012"/>
          </a:xfrm>
          <a:custGeom>
            <a:avLst/>
            <a:gdLst/>
            <a:ahLst/>
            <a:cxnLst>
              <a:cxn ang="0">
                <a:pos x="69" y="4"/>
              </a:cxn>
              <a:cxn ang="0">
                <a:pos x="73" y="10"/>
              </a:cxn>
              <a:cxn ang="0">
                <a:pos x="73" y="21"/>
              </a:cxn>
              <a:cxn ang="0">
                <a:pos x="44" y="44"/>
              </a:cxn>
              <a:cxn ang="0">
                <a:pos x="50" y="60"/>
              </a:cxn>
              <a:cxn ang="0">
                <a:pos x="73" y="67"/>
              </a:cxn>
              <a:cxn ang="0">
                <a:pos x="69" y="92"/>
              </a:cxn>
              <a:cxn ang="0">
                <a:pos x="71" y="112"/>
              </a:cxn>
              <a:cxn ang="0">
                <a:pos x="46" y="131"/>
              </a:cxn>
              <a:cxn ang="0">
                <a:pos x="41" y="194"/>
              </a:cxn>
              <a:cxn ang="0">
                <a:pos x="12" y="206"/>
              </a:cxn>
              <a:cxn ang="0">
                <a:pos x="12" y="221"/>
              </a:cxn>
              <a:cxn ang="0">
                <a:pos x="0" y="231"/>
              </a:cxn>
              <a:cxn ang="0">
                <a:pos x="18" y="242"/>
              </a:cxn>
              <a:cxn ang="0">
                <a:pos x="58" y="238"/>
              </a:cxn>
              <a:cxn ang="0">
                <a:pos x="62" y="244"/>
              </a:cxn>
              <a:cxn ang="0">
                <a:pos x="73" y="254"/>
              </a:cxn>
              <a:cxn ang="0">
                <a:pos x="102" y="259"/>
              </a:cxn>
              <a:cxn ang="0">
                <a:pos x="137" y="236"/>
              </a:cxn>
              <a:cxn ang="0">
                <a:pos x="204" y="284"/>
              </a:cxn>
              <a:cxn ang="0">
                <a:pos x="227" y="254"/>
              </a:cxn>
              <a:cxn ang="0">
                <a:pos x="233" y="252"/>
              </a:cxn>
              <a:cxn ang="0">
                <a:pos x="238" y="250"/>
              </a:cxn>
              <a:cxn ang="0">
                <a:pos x="242" y="246"/>
              </a:cxn>
              <a:cxn ang="0">
                <a:pos x="282" y="175"/>
              </a:cxn>
              <a:cxn ang="0">
                <a:pos x="294" y="148"/>
              </a:cxn>
              <a:cxn ang="0">
                <a:pos x="304" y="144"/>
              </a:cxn>
              <a:cxn ang="0">
                <a:pos x="309" y="125"/>
              </a:cxn>
              <a:cxn ang="0">
                <a:pos x="300" y="127"/>
              </a:cxn>
              <a:cxn ang="0">
                <a:pos x="292" y="133"/>
              </a:cxn>
              <a:cxn ang="0">
                <a:pos x="281" y="138"/>
              </a:cxn>
              <a:cxn ang="0">
                <a:pos x="263" y="142"/>
              </a:cxn>
              <a:cxn ang="0">
                <a:pos x="265" y="137"/>
              </a:cxn>
              <a:cxn ang="0">
                <a:pos x="261" y="131"/>
              </a:cxn>
              <a:cxn ang="0">
                <a:pos x="238" y="123"/>
              </a:cxn>
              <a:cxn ang="0">
                <a:pos x="233" y="125"/>
              </a:cxn>
              <a:cxn ang="0">
                <a:pos x="227" y="125"/>
              </a:cxn>
              <a:cxn ang="0">
                <a:pos x="217" y="115"/>
              </a:cxn>
              <a:cxn ang="0">
                <a:pos x="163" y="96"/>
              </a:cxn>
              <a:cxn ang="0">
                <a:pos x="163" y="90"/>
              </a:cxn>
              <a:cxn ang="0">
                <a:pos x="160" y="90"/>
              </a:cxn>
              <a:cxn ang="0">
                <a:pos x="154" y="69"/>
              </a:cxn>
              <a:cxn ang="0">
                <a:pos x="131" y="60"/>
              </a:cxn>
              <a:cxn ang="0">
                <a:pos x="125" y="60"/>
              </a:cxn>
              <a:cxn ang="0">
                <a:pos x="115" y="50"/>
              </a:cxn>
              <a:cxn ang="0">
                <a:pos x="119" y="37"/>
              </a:cxn>
              <a:cxn ang="0">
                <a:pos x="114" y="27"/>
              </a:cxn>
              <a:cxn ang="0">
                <a:pos x="110" y="18"/>
              </a:cxn>
              <a:cxn ang="0">
                <a:pos x="96" y="18"/>
              </a:cxn>
              <a:cxn ang="0">
                <a:pos x="91" y="0"/>
              </a:cxn>
              <a:cxn ang="0">
                <a:pos x="73" y="4"/>
              </a:cxn>
              <a:cxn ang="0">
                <a:pos x="69" y="4"/>
              </a:cxn>
            </a:cxnLst>
            <a:rect l="0" t="0" r="r" b="b"/>
            <a:pathLst>
              <a:path w="309" h="284">
                <a:moveTo>
                  <a:pt x="69" y="4"/>
                </a:moveTo>
                <a:lnTo>
                  <a:pt x="73" y="10"/>
                </a:lnTo>
                <a:lnTo>
                  <a:pt x="73" y="21"/>
                </a:lnTo>
                <a:lnTo>
                  <a:pt x="44" y="44"/>
                </a:lnTo>
                <a:lnTo>
                  <a:pt x="50" y="60"/>
                </a:lnTo>
                <a:lnTo>
                  <a:pt x="73" y="67"/>
                </a:lnTo>
                <a:lnTo>
                  <a:pt x="69" y="92"/>
                </a:lnTo>
                <a:lnTo>
                  <a:pt x="71" y="112"/>
                </a:lnTo>
                <a:lnTo>
                  <a:pt x="46" y="131"/>
                </a:lnTo>
                <a:lnTo>
                  <a:pt x="41" y="194"/>
                </a:lnTo>
                <a:lnTo>
                  <a:pt x="12" y="206"/>
                </a:lnTo>
                <a:lnTo>
                  <a:pt x="12" y="221"/>
                </a:lnTo>
                <a:lnTo>
                  <a:pt x="0" y="231"/>
                </a:lnTo>
                <a:lnTo>
                  <a:pt x="18" y="242"/>
                </a:lnTo>
                <a:lnTo>
                  <a:pt x="58" y="238"/>
                </a:lnTo>
                <a:lnTo>
                  <a:pt x="62" y="244"/>
                </a:lnTo>
                <a:lnTo>
                  <a:pt x="73" y="254"/>
                </a:lnTo>
                <a:lnTo>
                  <a:pt x="102" y="259"/>
                </a:lnTo>
                <a:lnTo>
                  <a:pt x="137" y="236"/>
                </a:lnTo>
                <a:lnTo>
                  <a:pt x="204" y="284"/>
                </a:lnTo>
                <a:lnTo>
                  <a:pt x="227" y="254"/>
                </a:lnTo>
                <a:lnTo>
                  <a:pt x="233" y="252"/>
                </a:lnTo>
                <a:lnTo>
                  <a:pt x="238" y="250"/>
                </a:lnTo>
                <a:lnTo>
                  <a:pt x="242" y="246"/>
                </a:lnTo>
                <a:lnTo>
                  <a:pt x="282" y="175"/>
                </a:lnTo>
                <a:lnTo>
                  <a:pt x="294" y="148"/>
                </a:lnTo>
                <a:lnTo>
                  <a:pt x="304" y="144"/>
                </a:lnTo>
                <a:lnTo>
                  <a:pt x="309" y="125"/>
                </a:lnTo>
                <a:lnTo>
                  <a:pt x="300" y="127"/>
                </a:lnTo>
                <a:lnTo>
                  <a:pt x="292" y="133"/>
                </a:lnTo>
                <a:lnTo>
                  <a:pt x="281" y="138"/>
                </a:lnTo>
                <a:lnTo>
                  <a:pt x="263" y="142"/>
                </a:lnTo>
                <a:lnTo>
                  <a:pt x="265" y="137"/>
                </a:lnTo>
                <a:lnTo>
                  <a:pt x="261" y="131"/>
                </a:lnTo>
                <a:lnTo>
                  <a:pt x="238" y="123"/>
                </a:lnTo>
                <a:lnTo>
                  <a:pt x="233" y="125"/>
                </a:lnTo>
                <a:lnTo>
                  <a:pt x="227" y="125"/>
                </a:lnTo>
                <a:lnTo>
                  <a:pt x="217" y="115"/>
                </a:lnTo>
                <a:lnTo>
                  <a:pt x="163" y="96"/>
                </a:lnTo>
                <a:lnTo>
                  <a:pt x="163" y="90"/>
                </a:lnTo>
                <a:lnTo>
                  <a:pt x="160" y="90"/>
                </a:lnTo>
                <a:lnTo>
                  <a:pt x="154" y="69"/>
                </a:lnTo>
                <a:lnTo>
                  <a:pt x="131" y="60"/>
                </a:lnTo>
                <a:lnTo>
                  <a:pt x="125" y="60"/>
                </a:lnTo>
                <a:lnTo>
                  <a:pt x="115" y="50"/>
                </a:lnTo>
                <a:lnTo>
                  <a:pt x="119" y="37"/>
                </a:lnTo>
                <a:lnTo>
                  <a:pt x="114" y="27"/>
                </a:lnTo>
                <a:lnTo>
                  <a:pt x="110" y="18"/>
                </a:lnTo>
                <a:lnTo>
                  <a:pt x="96" y="18"/>
                </a:lnTo>
                <a:lnTo>
                  <a:pt x="91" y="0"/>
                </a:lnTo>
                <a:lnTo>
                  <a:pt x="73" y="4"/>
                </a:lnTo>
                <a:lnTo>
                  <a:pt x="69" y="4"/>
                </a:lnTo>
                <a:close/>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46" name="Freeform 42">
            <a:extLst>
              <a:ext uri="{FF2B5EF4-FFF2-40B4-BE49-F238E27FC236}">
                <a16:creationId xmlns:a16="http://schemas.microsoft.com/office/drawing/2014/main" id="{601460EE-F6BE-4446-9410-CA495B390EF7}"/>
              </a:ext>
            </a:extLst>
          </p:cNvPr>
          <p:cNvSpPr>
            <a:spLocks/>
          </p:cNvSpPr>
          <p:nvPr/>
        </p:nvSpPr>
        <p:spPr bwMode="auto">
          <a:xfrm>
            <a:off x="4049713" y="3709989"/>
            <a:ext cx="914400" cy="846137"/>
          </a:xfrm>
          <a:custGeom>
            <a:avLst/>
            <a:gdLst/>
            <a:ahLst/>
            <a:cxnLst>
              <a:cxn ang="0">
                <a:pos x="85" y="2"/>
              </a:cxn>
              <a:cxn ang="0">
                <a:pos x="27" y="140"/>
              </a:cxn>
              <a:cxn ang="0">
                <a:pos x="22" y="159"/>
              </a:cxn>
              <a:cxn ang="0">
                <a:pos x="12" y="163"/>
              </a:cxn>
              <a:cxn ang="0">
                <a:pos x="0" y="190"/>
              </a:cxn>
              <a:cxn ang="0">
                <a:pos x="48" y="194"/>
              </a:cxn>
              <a:cxn ang="0">
                <a:pos x="56" y="196"/>
              </a:cxn>
              <a:cxn ang="0">
                <a:pos x="56" y="209"/>
              </a:cxn>
              <a:cxn ang="0">
                <a:pos x="127" y="211"/>
              </a:cxn>
              <a:cxn ang="0">
                <a:pos x="129" y="215"/>
              </a:cxn>
              <a:cxn ang="0">
                <a:pos x="137" y="209"/>
              </a:cxn>
              <a:cxn ang="0">
                <a:pos x="146" y="169"/>
              </a:cxn>
              <a:cxn ang="0">
                <a:pos x="162" y="161"/>
              </a:cxn>
              <a:cxn ang="0">
                <a:pos x="171" y="98"/>
              </a:cxn>
              <a:cxn ang="0">
                <a:pos x="190" y="82"/>
              </a:cxn>
              <a:cxn ang="0">
                <a:pos x="196" y="77"/>
              </a:cxn>
              <a:cxn ang="0">
                <a:pos x="200" y="69"/>
              </a:cxn>
              <a:cxn ang="0">
                <a:pos x="200" y="50"/>
              </a:cxn>
              <a:cxn ang="0">
                <a:pos x="204" y="40"/>
              </a:cxn>
              <a:cxn ang="0">
                <a:pos x="215" y="44"/>
              </a:cxn>
              <a:cxn ang="0">
                <a:pos x="225" y="0"/>
              </a:cxn>
              <a:cxn ang="0">
                <a:pos x="85" y="2"/>
              </a:cxn>
            </a:cxnLst>
            <a:rect l="0" t="0" r="r" b="b"/>
            <a:pathLst>
              <a:path w="225" h="215">
                <a:moveTo>
                  <a:pt x="85" y="2"/>
                </a:moveTo>
                <a:lnTo>
                  <a:pt x="27" y="140"/>
                </a:lnTo>
                <a:lnTo>
                  <a:pt x="22" y="159"/>
                </a:lnTo>
                <a:lnTo>
                  <a:pt x="12" y="163"/>
                </a:lnTo>
                <a:lnTo>
                  <a:pt x="0" y="190"/>
                </a:lnTo>
                <a:lnTo>
                  <a:pt x="48" y="194"/>
                </a:lnTo>
                <a:lnTo>
                  <a:pt x="56" y="196"/>
                </a:lnTo>
                <a:lnTo>
                  <a:pt x="56" y="209"/>
                </a:lnTo>
                <a:lnTo>
                  <a:pt x="127" y="211"/>
                </a:lnTo>
                <a:lnTo>
                  <a:pt x="129" y="215"/>
                </a:lnTo>
                <a:lnTo>
                  <a:pt x="137" y="209"/>
                </a:lnTo>
                <a:lnTo>
                  <a:pt x="146" y="169"/>
                </a:lnTo>
                <a:lnTo>
                  <a:pt x="162" y="161"/>
                </a:lnTo>
                <a:lnTo>
                  <a:pt x="171" y="98"/>
                </a:lnTo>
                <a:lnTo>
                  <a:pt x="190" y="82"/>
                </a:lnTo>
                <a:lnTo>
                  <a:pt x="196" y="77"/>
                </a:lnTo>
                <a:lnTo>
                  <a:pt x="200" y="69"/>
                </a:lnTo>
                <a:lnTo>
                  <a:pt x="200" y="50"/>
                </a:lnTo>
                <a:lnTo>
                  <a:pt x="204" y="40"/>
                </a:lnTo>
                <a:lnTo>
                  <a:pt x="215" y="44"/>
                </a:lnTo>
                <a:lnTo>
                  <a:pt x="225" y="0"/>
                </a:lnTo>
                <a:lnTo>
                  <a:pt x="85" y="2"/>
                </a:lnTo>
                <a:close/>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47" name="Freeform 43">
            <a:extLst>
              <a:ext uri="{FF2B5EF4-FFF2-40B4-BE49-F238E27FC236}">
                <a16:creationId xmlns:a16="http://schemas.microsoft.com/office/drawing/2014/main" id="{D0B3BD22-5A96-47D4-8A09-747E8658546B}"/>
              </a:ext>
            </a:extLst>
          </p:cNvPr>
          <p:cNvSpPr>
            <a:spLocks/>
          </p:cNvSpPr>
          <p:nvPr/>
        </p:nvSpPr>
        <p:spPr bwMode="auto">
          <a:xfrm>
            <a:off x="4641851" y="3709988"/>
            <a:ext cx="658813" cy="869950"/>
          </a:xfrm>
          <a:custGeom>
            <a:avLst/>
            <a:gdLst/>
            <a:ahLst/>
            <a:cxnLst>
              <a:cxn ang="0">
                <a:pos x="16" y="161"/>
              </a:cxn>
              <a:cxn ang="0">
                <a:pos x="0" y="169"/>
              </a:cxn>
              <a:cxn ang="0">
                <a:pos x="52" y="213"/>
              </a:cxn>
              <a:cxn ang="0">
                <a:pos x="62" y="192"/>
              </a:cxn>
              <a:cxn ang="0">
                <a:pos x="100" y="221"/>
              </a:cxn>
              <a:cxn ang="0">
                <a:pos x="117" y="190"/>
              </a:cxn>
              <a:cxn ang="0">
                <a:pos x="162" y="107"/>
              </a:cxn>
              <a:cxn ang="0">
                <a:pos x="162" y="104"/>
              </a:cxn>
              <a:cxn ang="0">
                <a:pos x="160" y="100"/>
              </a:cxn>
              <a:cxn ang="0">
                <a:pos x="156" y="102"/>
              </a:cxn>
              <a:cxn ang="0">
                <a:pos x="152" y="98"/>
              </a:cxn>
              <a:cxn ang="0">
                <a:pos x="162" y="81"/>
              </a:cxn>
              <a:cxn ang="0">
                <a:pos x="160" y="79"/>
              </a:cxn>
              <a:cxn ang="0">
                <a:pos x="146" y="84"/>
              </a:cxn>
              <a:cxn ang="0">
                <a:pos x="142" y="75"/>
              </a:cxn>
              <a:cxn ang="0">
                <a:pos x="144" y="63"/>
              </a:cxn>
              <a:cxn ang="0">
                <a:pos x="150" y="50"/>
              </a:cxn>
              <a:cxn ang="0">
                <a:pos x="137" y="38"/>
              </a:cxn>
              <a:cxn ang="0">
                <a:pos x="133" y="23"/>
              </a:cxn>
              <a:cxn ang="0">
                <a:pos x="137" y="19"/>
              </a:cxn>
              <a:cxn ang="0">
                <a:pos x="140" y="17"/>
              </a:cxn>
              <a:cxn ang="0">
                <a:pos x="162" y="0"/>
              </a:cxn>
              <a:cxn ang="0">
                <a:pos x="79" y="0"/>
              </a:cxn>
              <a:cxn ang="0">
                <a:pos x="79" y="2"/>
              </a:cxn>
              <a:cxn ang="0">
                <a:pos x="69" y="44"/>
              </a:cxn>
              <a:cxn ang="0">
                <a:pos x="58" y="40"/>
              </a:cxn>
              <a:cxn ang="0">
                <a:pos x="54" y="50"/>
              </a:cxn>
              <a:cxn ang="0">
                <a:pos x="54" y="69"/>
              </a:cxn>
              <a:cxn ang="0">
                <a:pos x="50" y="77"/>
              </a:cxn>
              <a:cxn ang="0">
                <a:pos x="44" y="82"/>
              </a:cxn>
              <a:cxn ang="0">
                <a:pos x="25" y="98"/>
              </a:cxn>
              <a:cxn ang="0">
                <a:pos x="16" y="161"/>
              </a:cxn>
            </a:cxnLst>
            <a:rect l="0" t="0" r="r" b="b"/>
            <a:pathLst>
              <a:path w="162" h="221">
                <a:moveTo>
                  <a:pt x="16" y="161"/>
                </a:moveTo>
                <a:lnTo>
                  <a:pt x="0" y="169"/>
                </a:lnTo>
                <a:lnTo>
                  <a:pt x="52" y="213"/>
                </a:lnTo>
                <a:lnTo>
                  <a:pt x="62" y="192"/>
                </a:lnTo>
                <a:lnTo>
                  <a:pt x="100" y="221"/>
                </a:lnTo>
                <a:lnTo>
                  <a:pt x="117" y="190"/>
                </a:lnTo>
                <a:lnTo>
                  <a:pt x="162" y="107"/>
                </a:lnTo>
                <a:lnTo>
                  <a:pt x="162" y="104"/>
                </a:lnTo>
                <a:lnTo>
                  <a:pt x="160" y="100"/>
                </a:lnTo>
                <a:lnTo>
                  <a:pt x="156" y="102"/>
                </a:lnTo>
                <a:lnTo>
                  <a:pt x="152" y="98"/>
                </a:lnTo>
                <a:lnTo>
                  <a:pt x="162" y="81"/>
                </a:lnTo>
                <a:lnTo>
                  <a:pt x="160" y="79"/>
                </a:lnTo>
                <a:lnTo>
                  <a:pt x="146" y="84"/>
                </a:lnTo>
                <a:lnTo>
                  <a:pt x="142" y="75"/>
                </a:lnTo>
                <a:lnTo>
                  <a:pt x="144" y="63"/>
                </a:lnTo>
                <a:lnTo>
                  <a:pt x="150" y="50"/>
                </a:lnTo>
                <a:lnTo>
                  <a:pt x="137" y="38"/>
                </a:lnTo>
                <a:lnTo>
                  <a:pt x="133" y="23"/>
                </a:lnTo>
                <a:lnTo>
                  <a:pt x="137" y="19"/>
                </a:lnTo>
                <a:lnTo>
                  <a:pt x="140" y="17"/>
                </a:lnTo>
                <a:lnTo>
                  <a:pt x="162" y="0"/>
                </a:lnTo>
                <a:lnTo>
                  <a:pt x="79" y="0"/>
                </a:lnTo>
                <a:lnTo>
                  <a:pt x="79" y="2"/>
                </a:lnTo>
                <a:lnTo>
                  <a:pt x="69" y="44"/>
                </a:lnTo>
                <a:lnTo>
                  <a:pt x="58" y="40"/>
                </a:lnTo>
                <a:lnTo>
                  <a:pt x="54" y="50"/>
                </a:lnTo>
                <a:lnTo>
                  <a:pt x="54" y="69"/>
                </a:lnTo>
                <a:lnTo>
                  <a:pt x="50" y="77"/>
                </a:lnTo>
                <a:lnTo>
                  <a:pt x="44" y="82"/>
                </a:lnTo>
                <a:lnTo>
                  <a:pt x="25" y="98"/>
                </a:lnTo>
                <a:lnTo>
                  <a:pt x="16" y="161"/>
                </a:lnTo>
                <a:close/>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48" name="Freeform 44">
            <a:extLst>
              <a:ext uri="{FF2B5EF4-FFF2-40B4-BE49-F238E27FC236}">
                <a16:creationId xmlns:a16="http://schemas.microsoft.com/office/drawing/2014/main" id="{5F77D1A3-19B1-4F71-B675-554196B0D825}"/>
              </a:ext>
            </a:extLst>
          </p:cNvPr>
          <p:cNvSpPr>
            <a:spLocks/>
          </p:cNvSpPr>
          <p:nvPr/>
        </p:nvSpPr>
        <p:spPr bwMode="auto">
          <a:xfrm>
            <a:off x="5118100" y="3703639"/>
            <a:ext cx="749300" cy="1169987"/>
          </a:xfrm>
          <a:custGeom>
            <a:avLst/>
            <a:gdLst/>
            <a:ahLst/>
            <a:cxnLst>
              <a:cxn ang="0">
                <a:pos x="45" y="2"/>
              </a:cxn>
              <a:cxn ang="0">
                <a:pos x="23" y="19"/>
              </a:cxn>
              <a:cxn ang="0">
                <a:pos x="20" y="21"/>
              </a:cxn>
              <a:cxn ang="0">
                <a:pos x="16" y="25"/>
              </a:cxn>
              <a:cxn ang="0">
                <a:pos x="20" y="40"/>
              </a:cxn>
              <a:cxn ang="0">
                <a:pos x="33" y="52"/>
              </a:cxn>
              <a:cxn ang="0">
                <a:pos x="27" y="65"/>
              </a:cxn>
              <a:cxn ang="0">
                <a:pos x="25" y="77"/>
              </a:cxn>
              <a:cxn ang="0">
                <a:pos x="29" y="86"/>
              </a:cxn>
              <a:cxn ang="0">
                <a:pos x="43" y="81"/>
              </a:cxn>
              <a:cxn ang="0">
                <a:pos x="45" y="83"/>
              </a:cxn>
              <a:cxn ang="0">
                <a:pos x="35" y="100"/>
              </a:cxn>
              <a:cxn ang="0">
                <a:pos x="39" y="104"/>
              </a:cxn>
              <a:cxn ang="0">
                <a:pos x="43" y="102"/>
              </a:cxn>
              <a:cxn ang="0">
                <a:pos x="45" y="106"/>
              </a:cxn>
              <a:cxn ang="0">
                <a:pos x="45" y="109"/>
              </a:cxn>
              <a:cxn ang="0">
                <a:pos x="0" y="192"/>
              </a:cxn>
              <a:cxn ang="0">
                <a:pos x="12" y="228"/>
              </a:cxn>
              <a:cxn ang="0">
                <a:pos x="41" y="246"/>
              </a:cxn>
              <a:cxn ang="0">
                <a:pos x="73" y="273"/>
              </a:cxn>
              <a:cxn ang="0">
                <a:pos x="116" y="284"/>
              </a:cxn>
              <a:cxn ang="0">
                <a:pos x="131" y="298"/>
              </a:cxn>
              <a:cxn ang="0">
                <a:pos x="139" y="284"/>
              </a:cxn>
              <a:cxn ang="0">
                <a:pos x="183" y="211"/>
              </a:cxn>
              <a:cxn ang="0">
                <a:pos x="167" y="163"/>
              </a:cxn>
              <a:cxn ang="0">
                <a:pos x="127" y="163"/>
              </a:cxn>
              <a:cxn ang="0">
                <a:pos x="119" y="150"/>
              </a:cxn>
              <a:cxn ang="0">
                <a:pos x="146" y="111"/>
              </a:cxn>
              <a:cxn ang="0">
                <a:pos x="137" y="86"/>
              </a:cxn>
              <a:cxn ang="0">
                <a:pos x="185" y="33"/>
              </a:cxn>
              <a:cxn ang="0">
                <a:pos x="185" y="19"/>
              </a:cxn>
              <a:cxn ang="0">
                <a:pos x="179" y="8"/>
              </a:cxn>
              <a:cxn ang="0">
                <a:pos x="164" y="13"/>
              </a:cxn>
              <a:cxn ang="0">
                <a:pos x="156" y="10"/>
              </a:cxn>
              <a:cxn ang="0">
                <a:pos x="150" y="4"/>
              </a:cxn>
              <a:cxn ang="0">
                <a:pos x="144" y="0"/>
              </a:cxn>
              <a:cxn ang="0">
                <a:pos x="106" y="23"/>
              </a:cxn>
              <a:cxn ang="0">
                <a:pos x="45" y="2"/>
              </a:cxn>
            </a:cxnLst>
            <a:rect l="0" t="0" r="r" b="b"/>
            <a:pathLst>
              <a:path w="185" h="298">
                <a:moveTo>
                  <a:pt x="45" y="2"/>
                </a:moveTo>
                <a:lnTo>
                  <a:pt x="23" y="19"/>
                </a:lnTo>
                <a:lnTo>
                  <a:pt x="20" y="21"/>
                </a:lnTo>
                <a:lnTo>
                  <a:pt x="16" y="25"/>
                </a:lnTo>
                <a:lnTo>
                  <a:pt x="20" y="40"/>
                </a:lnTo>
                <a:lnTo>
                  <a:pt x="33" y="52"/>
                </a:lnTo>
                <a:lnTo>
                  <a:pt x="27" y="65"/>
                </a:lnTo>
                <a:lnTo>
                  <a:pt x="25" y="77"/>
                </a:lnTo>
                <a:lnTo>
                  <a:pt x="29" y="86"/>
                </a:lnTo>
                <a:lnTo>
                  <a:pt x="43" y="81"/>
                </a:lnTo>
                <a:lnTo>
                  <a:pt x="45" y="83"/>
                </a:lnTo>
                <a:lnTo>
                  <a:pt x="35" y="100"/>
                </a:lnTo>
                <a:lnTo>
                  <a:pt x="39" y="104"/>
                </a:lnTo>
                <a:lnTo>
                  <a:pt x="43" y="102"/>
                </a:lnTo>
                <a:lnTo>
                  <a:pt x="45" y="106"/>
                </a:lnTo>
                <a:lnTo>
                  <a:pt x="45" y="109"/>
                </a:lnTo>
                <a:lnTo>
                  <a:pt x="0" y="192"/>
                </a:lnTo>
                <a:lnTo>
                  <a:pt x="12" y="228"/>
                </a:lnTo>
                <a:lnTo>
                  <a:pt x="41" y="246"/>
                </a:lnTo>
                <a:lnTo>
                  <a:pt x="73" y="273"/>
                </a:lnTo>
                <a:lnTo>
                  <a:pt x="116" y="284"/>
                </a:lnTo>
                <a:lnTo>
                  <a:pt x="131" y="298"/>
                </a:lnTo>
                <a:lnTo>
                  <a:pt x="139" y="284"/>
                </a:lnTo>
                <a:lnTo>
                  <a:pt x="183" y="211"/>
                </a:lnTo>
                <a:lnTo>
                  <a:pt x="167" y="163"/>
                </a:lnTo>
                <a:lnTo>
                  <a:pt x="127" y="163"/>
                </a:lnTo>
                <a:lnTo>
                  <a:pt x="119" y="150"/>
                </a:lnTo>
                <a:lnTo>
                  <a:pt x="146" y="111"/>
                </a:lnTo>
                <a:lnTo>
                  <a:pt x="137" y="86"/>
                </a:lnTo>
                <a:lnTo>
                  <a:pt x="185" y="33"/>
                </a:lnTo>
                <a:lnTo>
                  <a:pt x="185" y="19"/>
                </a:lnTo>
                <a:lnTo>
                  <a:pt x="179" y="8"/>
                </a:lnTo>
                <a:lnTo>
                  <a:pt x="164" y="13"/>
                </a:lnTo>
                <a:lnTo>
                  <a:pt x="156" y="10"/>
                </a:lnTo>
                <a:lnTo>
                  <a:pt x="150" y="4"/>
                </a:lnTo>
                <a:lnTo>
                  <a:pt x="144" y="0"/>
                </a:lnTo>
                <a:lnTo>
                  <a:pt x="106" y="23"/>
                </a:lnTo>
                <a:lnTo>
                  <a:pt x="45" y="2"/>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49" name="Freeform 45">
            <a:extLst>
              <a:ext uri="{FF2B5EF4-FFF2-40B4-BE49-F238E27FC236}">
                <a16:creationId xmlns:a16="http://schemas.microsoft.com/office/drawing/2014/main" id="{1C92CC92-E7C8-48B0-89FA-03002BDF7ED8}"/>
              </a:ext>
            </a:extLst>
          </p:cNvPr>
          <p:cNvSpPr>
            <a:spLocks/>
          </p:cNvSpPr>
          <p:nvPr/>
        </p:nvSpPr>
        <p:spPr bwMode="auto">
          <a:xfrm>
            <a:off x="5600701" y="3538538"/>
            <a:ext cx="771525" cy="804862"/>
          </a:xfrm>
          <a:custGeom>
            <a:avLst/>
            <a:gdLst/>
            <a:ahLst/>
            <a:cxnLst>
              <a:cxn ang="0">
                <a:pos x="179" y="15"/>
              </a:cxn>
              <a:cxn ang="0">
                <a:pos x="179" y="0"/>
              </a:cxn>
              <a:cxn ang="0">
                <a:pos x="165" y="5"/>
              </a:cxn>
              <a:cxn ang="0">
                <a:pos x="79" y="44"/>
              </a:cxn>
              <a:cxn ang="0">
                <a:pos x="81" y="52"/>
              </a:cxn>
              <a:cxn ang="0">
                <a:pos x="66" y="61"/>
              </a:cxn>
              <a:cxn ang="0">
                <a:pos x="66" y="75"/>
              </a:cxn>
              <a:cxn ang="0">
                <a:pos x="18" y="128"/>
              </a:cxn>
              <a:cxn ang="0">
                <a:pos x="27" y="153"/>
              </a:cxn>
              <a:cxn ang="0">
                <a:pos x="0" y="192"/>
              </a:cxn>
              <a:cxn ang="0">
                <a:pos x="8" y="205"/>
              </a:cxn>
              <a:cxn ang="0">
                <a:pos x="48" y="205"/>
              </a:cxn>
              <a:cxn ang="0">
                <a:pos x="104" y="149"/>
              </a:cxn>
              <a:cxn ang="0">
                <a:pos x="96" y="142"/>
              </a:cxn>
              <a:cxn ang="0">
                <a:pos x="117" y="126"/>
              </a:cxn>
              <a:cxn ang="0">
                <a:pos x="139" y="109"/>
              </a:cxn>
              <a:cxn ang="0">
                <a:pos x="133" y="100"/>
              </a:cxn>
              <a:cxn ang="0">
                <a:pos x="162" y="80"/>
              </a:cxn>
              <a:cxn ang="0">
                <a:pos x="190" y="65"/>
              </a:cxn>
              <a:cxn ang="0">
                <a:pos x="181" y="59"/>
              </a:cxn>
              <a:cxn ang="0">
                <a:pos x="179" y="15"/>
              </a:cxn>
            </a:cxnLst>
            <a:rect l="0" t="0" r="r" b="b"/>
            <a:pathLst>
              <a:path w="190" h="205">
                <a:moveTo>
                  <a:pt x="179" y="15"/>
                </a:moveTo>
                <a:lnTo>
                  <a:pt x="179" y="0"/>
                </a:lnTo>
                <a:lnTo>
                  <a:pt x="165" y="5"/>
                </a:lnTo>
                <a:lnTo>
                  <a:pt x="79" y="44"/>
                </a:lnTo>
                <a:lnTo>
                  <a:pt x="81" y="52"/>
                </a:lnTo>
                <a:lnTo>
                  <a:pt x="66" y="61"/>
                </a:lnTo>
                <a:lnTo>
                  <a:pt x="66" y="75"/>
                </a:lnTo>
                <a:lnTo>
                  <a:pt x="18" y="128"/>
                </a:lnTo>
                <a:lnTo>
                  <a:pt x="27" y="153"/>
                </a:lnTo>
                <a:lnTo>
                  <a:pt x="0" y="192"/>
                </a:lnTo>
                <a:lnTo>
                  <a:pt x="8" y="205"/>
                </a:lnTo>
                <a:lnTo>
                  <a:pt x="48" y="205"/>
                </a:lnTo>
                <a:lnTo>
                  <a:pt x="104" y="149"/>
                </a:lnTo>
                <a:lnTo>
                  <a:pt x="96" y="142"/>
                </a:lnTo>
                <a:lnTo>
                  <a:pt x="117" y="126"/>
                </a:lnTo>
                <a:lnTo>
                  <a:pt x="139" y="109"/>
                </a:lnTo>
                <a:lnTo>
                  <a:pt x="133" y="100"/>
                </a:lnTo>
                <a:lnTo>
                  <a:pt x="162" y="80"/>
                </a:lnTo>
                <a:lnTo>
                  <a:pt x="190" y="65"/>
                </a:lnTo>
                <a:lnTo>
                  <a:pt x="181" y="59"/>
                </a:lnTo>
                <a:lnTo>
                  <a:pt x="179" y="15"/>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50" name="Freeform 46">
            <a:extLst>
              <a:ext uri="{FF2B5EF4-FFF2-40B4-BE49-F238E27FC236}">
                <a16:creationId xmlns:a16="http://schemas.microsoft.com/office/drawing/2014/main" id="{116A51C6-4AD8-4D60-B1DC-58485A1483B8}"/>
              </a:ext>
            </a:extLst>
          </p:cNvPr>
          <p:cNvSpPr>
            <a:spLocks/>
          </p:cNvSpPr>
          <p:nvPr/>
        </p:nvSpPr>
        <p:spPr bwMode="auto">
          <a:xfrm>
            <a:off x="6327775" y="3458370"/>
            <a:ext cx="736600" cy="427037"/>
          </a:xfrm>
          <a:custGeom>
            <a:avLst/>
            <a:gdLst/>
            <a:ahLst/>
            <a:cxnLst>
              <a:cxn ang="0">
                <a:pos x="0" y="36"/>
              </a:cxn>
              <a:cxn ang="0">
                <a:pos x="2" y="80"/>
              </a:cxn>
              <a:cxn ang="0">
                <a:pos x="11" y="86"/>
              </a:cxn>
              <a:cxn ang="0">
                <a:pos x="73" y="96"/>
              </a:cxn>
              <a:cxn ang="0">
                <a:pos x="77" y="90"/>
              </a:cxn>
              <a:cxn ang="0">
                <a:pos x="104" y="90"/>
              </a:cxn>
              <a:cxn ang="0">
                <a:pos x="111" y="96"/>
              </a:cxn>
              <a:cxn ang="0">
                <a:pos x="119" y="99"/>
              </a:cxn>
              <a:cxn ang="0">
                <a:pos x="121" y="107"/>
              </a:cxn>
              <a:cxn ang="0">
                <a:pos x="132" y="109"/>
              </a:cxn>
              <a:cxn ang="0">
                <a:pos x="169" y="65"/>
              </a:cxn>
              <a:cxn ang="0">
                <a:pos x="165" y="32"/>
              </a:cxn>
              <a:cxn ang="0">
                <a:pos x="182" y="7"/>
              </a:cxn>
              <a:cxn ang="0">
                <a:pos x="176" y="0"/>
              </a:cxn>
              <a:cxn ang="0">
                <a:pos x="132" y="0"/>
              </a:cxn>
              <a:cxn ang="0">
                <a:pos x="105" y="9"/>
              </a:cxn>
              <a:cxn ang="0">
                <a:pos x="96" y="7"/>
              </a:cxn>
              <a:cxn ang="0">
                <a:pos x="88" y="3"/>
              </a:cxn>
              <a:cxn ang="0">
                <a:pos x="0" y="36"/>
              </a:cxn>
            </a:cxnLst>
            <a:rect l="0" t="0" r="r" b="b"/>
            <a:pathLst>
              <a:path w="182" h="109">
                <a:moveTo>
                  <a:pt x="0" y="36"/>
                </a:moveTo>
                <a:lnTo>
                  <a:pt x="2" y="80"/>
                </a:lnTo>
                <a:lnTo>
                  <a:pt x="11" y="86"/>
                </a:lnTo>
                <a:lnTo>
                  <a:pt x="73" y="96"/>
                </a:lnTo>
                <a:lnTo>
                  <a:pt x="77" y="90"/>
                </a:lnTo>
                <a:lnTo>
                  <a:pt x="104" y="90"/>
                </a:lnTo>
                <a:lnTo>
                  <a:pt x="111" y="96"/>
                </a:lnTo>
                <a:lnTo>
                  <a:pt x="119" y="99"/>
                </a:lnTo>
                <a:lnTo>
                  <a:pt x="121" y="107"/>
                </a:lnTo>
                <a:lnTo>
                  <a:pt x="132" y="109"/>
                </a:lnTo>
                <a:lnTo>
                  <a:pt x="169" y="65"/>
                </a:lnTo>
                <a:lnTo>
                  <a:pt x="165" y="32"/>
                </a:lnTo>
                <a:lnTo>
                  <a:pt x="182" y="7"/>
                </a:lnTo>
                <a:lnTo>
                  <a:pt x="176" y="0"/>
                </a:lnTo>
                <a:lnTo>
                  <a:pt x="132" y="0"/>
                </a:lnTo>
                <a:lnTo>
                  <a:pt x="105" y="9"/>
                </a:lnTo>
                <a:lnTo>
                  <a:pt x="96" y="7"/>
                </a:lnTo>
                <a:lnTo>
                  <a:pt x="88" y="3"/>
                </a:lnTo>
                <a:lnTo>
                  <a:pt x="0" y="36"/>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51" name="Freeform 47">
            <a:extLst>
              <a:ext uri="{FF2B5EF4-FFF2-40B4-BE49-F238E27FC236}">
                <a16:creationId xmlns:a16="http://schemas.microsoft.com/office/drawing/2014/main" id="{38F3CD88-1439-492E-B0B4-E208471EB2C9}"/>
              </a:ext>
            </a:extLst>
          </p:cNvPr>
          <p:cNvSpPr>
            <a:spLocks/>
          </p:cNvSpPr>
          <p:nvPr/>
        </p:nvSpPr>
        <p:spPr bwMode="auto">
          <a:xfrm>
            <a:off x="5794376" y="3794125"/>
            <a:ext cx="1069975" cy="738188"/>
          </a:xfrm>
          <a:custGeom>
            <a:avLst/>
            <a:gdLst/>
            <a:ahLst/>
            <a:cxnLst>
              <a:cxn ang="0">
                <a:pos x="263" y="23"/>
              </a:cxn>
              <a:cxn ang="0">
                <a:pos x="252" y="21"/>
              </a:cxn>
              <a:cxn ang="0">
                <a:pos x="250" y="13"/>
              </a:cxn>
              <a:cxn ang="0">
                <a:pos x="242" y="10"/>
              </a:cxn>
              <a:cxn ang="0">
                <a:pos x="235" y="4"/>
              </a:cxn>
              <a:cxn ang="0">
                <a:pos x="208" y="4"/>
              </a:cxn>
              <a:cxn ang="0">
                <a:pos x="204" y="10"/>
              </a:cxn>
              <a:cxn ang="0">
                <a:pos x="142" y="0"/>
              </a:cxn>
              <a:cxn ang="0">
                <a:pos x="114" y="15"/>
              </a:cxn>
              <a:cxn ang="0">
                <a:pos x="85" y="35"/>
              </a:cxn>
              <a:cxn ang="0">
                <a:pos x="91" y="44"/>
              </a:cxn>
              <a:cxn ang="0">
                <a:pos x="69" y="61"/>
              </a:cxn>
              <a:cxn ang="0">
                <a:pos x="48" y="77"/>
              </a:cxn>
              <a:cxn ang="0">
                <a:pos x="56" y="84"/>
              </a:cxn>
              <a:cxn ang="0">
                <a:pos x="0" y="140"/>
              </a:cxn>
              <a:cxn ang="0">
                <a:pos x="16" y="188"/>
              </a:cxn>
              <a:cxn ang="0">
                <a:pos x="29" y="188"/>
              </a:cxn>
              <a:cxn ang="0">
                <a:pos x="46" y="154"/>
              </a:cxn>
              <a:cxn ang="0">
                <a:pos x="73" y="136"/>
              </a:cxn>
              <a:cxn ang="0">
                <a:pos x="69" y="129"/>
              </a:cxn>
              <a:cxn ang="0">
                <a:pos x="194" y="56"/>
              </a:cxn>
              <a:cxn ang="0">
                <a:pos x="187" y="48"/>
              </a:cxn>
              <a:cxn ang="0">
                <a:pos x="206" y="44"/>
              </a:cxn>
              <a:cxn ang="0">
                <a:pos x="263" y="29"/>
              </a:cxn>
              <a:cxn ang="0">
                <a:pos x="263" y="23"/>
              </a:cxn>
            </a:cxnLst>
            <a:rect l="0" t="0" r="r" b="b"/>
            <a:pathLst>
              <a:path w="263" h="188">
                <a:moveTo>
                  <a:pt x="263" y="23"/>
                </a:moveTo>
                <a:lnTo>
                  <a:pt x="252" y="21"/>
                </a:lnTo>
                <a:lnTo>
                  <a:pt x="250" y="13"/>
                </a:lnTo>
                <a:lnTo>
                  <a:pt x="242" y="10"/>
                </a:lnTo>
                <a:lnTo>
                  <a:pt x="235" y="4"/>
                </a:lnTo>
                <a:lnTo>
                  <a:pt x="208" y="4"/>
                </a:lnTo>
                <a:lnTo>
                  <a:pt x="204" y="10"/>
                </a:lnTo>
                <a:lnTo>
                  <a:pt x="142" y="0"/>
                </a:lnTo>
                <a:lnTo>
                  <a:pt x="114" y="15"/>
                </a:lnTo>
                <a:lnTo>
                  <a:pt x="85" y="35"/>
                </a:lnTo>
                <a:lnTo>
                  <a:pt x="91" y="44"/>
                </a:lnTo>
                <a:lnTo>
                  <a:pt x="69" y="61"/>
                </a:lnTo>
                <a:lnTo>
                  <a:pt x="48" y="77"/>
                </a:lnTo>
                <a:lnTo>
                  <a:pt x="56" y="84"/>
                </a:lnTo>
                <a:lnTo>
                  <a:pt x="0" y="140"/>
                </a:lnTo>
                <a:lnTo>
                  <a:pt x="16" y="188"/>
                </a:lnTo>
                <a:lnTo>
                  <a:pt x="29" y="188"/>
                </a:lnTo>
                <a:lnTo>
                  <a:pt x="46" y="154"/>
                </a:lnTo>
                <a:lnTo>
                  <a:pt x="73" y="136"/>
                </a:lnTo>
                <a:lnTo>
                  <a:pt x="69" y="129"/>
                </a:lnTo>
                <a:lnTo>
                  <a:pt x="194" y="56"/>
                </a:lnTo>
                <a:lnTo>
                  <a:pt x="187" y="48"/>
                </a:lnTo>
                <a:lnTo>
                  <a:pt x="206" y="44"/>
                </a:lnTo>
                <a:lnTo>
                  <a:pt x="263" y="29"/>
                </a:lnTo>
                <a:lnTo>
                  <a:pt x="263" y="23"/>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52" name="Freeform 48">
            <a:extLst>
              <a:ext uri="{FF2B5EF4-FFF2-40B4-BE49-F238E27FC236}">
                <a16:creationId xmlns:a16="http://schemas.microsoft.com/office/drawing/2014/main" id="{6D9E2829-DCBD-4F2A-8DE7-BB457095E57F}"/>
              </a:ext>
            </a:extLst>
          </p:cNvPr>
          <p:cNvSpPr>
            <a:spLocks/>
          </p:cNvSpPr>
          <p:nvPr/>
        </p:nvSpPr>
        <p:spPr bwMode="auto">
          <a:xfrm>
            <a:off x="5913438" y="3906839"/>
            <a:ext cx="1008062" cy="738187"/>
          </a:xfrm>
          <a:custGeom>
            <a:avLst/>
            <a:gdLst/>
            <a:ahLst/>
            <a:cxnLst>
              <a:cxn ang="0">
                <a:pos x="234" y="0"/>
              </a:cxn>
              <a:cxn ang="0">
                <a:pos x="177" y="15"/>
              </a:cxn>
              <a:cxn ang="0">
                <a:pos x="158" y="19"/>
              </a:cxn>
              <a:cxn ang="0">
                <a:pos x="165" y="27"/>
              </a:cxn>
              <a:cxn ang="0">
                <a:pos x="40" y="100"/>
              </a:cxn>
              <a:cxn ang="0">
                <a:pos x="44" y="107"/>
              </a:cxn>
              <a:cxn ang="0">
                <a:pos x="17" y="125"/>
              </a:cxn>
              <a:cxn ang="0">
                <a:pos x="0" y="159"/>
              </a:cxn>
              <a:cxn ang="0">
                <a:pos x="8" y="175"/>
              </a:cxn>
              <a:cxn ang="0">
                <a:pos x="17" y="173"/>
              </a:cxn>
              <a:cxn ang="0">
                <a:pos x="25" y="188"/>
              </a:cxn>
              <a:cxn ang="0">
                <a:pos x="77" y="155"/>
              </a:cxn>
              <a:cxn ang="0">
                <a:pos x="88" y="148"/>
              </a:cxn>
              <a:cxn ang="0">
                <a:pos x="104" y="140"/>
              </a:cxn>
              <a:cxn ang="0">
                <a:pos x="104" y="144"/>
              </a:cxn>
              <a:cxn ang="0">
                <a:pos x="94" y="150"/>
              </a:cxn>
              <a:cxn ang="0">
                <a:pos x="88" y="155"/>
              </a:cxn>
              <a:cxn ang="0">
                <a:pos x="92" y="159"/>
              </a:cxn>
              <a:cxn ang="0">
                <a:pos x="100" y="157"/>
              </a:cxn>
              <a:cxn ang="0">
                <a:pos x="108" y="151"/>
              </a:cxn>
              <a:cxn ang="0">
                <a:pos x="113" y="144"/>
              </a:cxn>
              <a:cxn ang="0">
                <a:pos x="125" y="150"/>
              </a:cxn>
              <a:cxn ang="0">
                <a:pos x="248" y="128"/>
              </a:cxn>
              <a:cxn ang="0">
                <a:pos x="244" y="115"/>
              </a:cxn>
              <a:cxn ang="0">
                <a:pos x="215" y="111"/>
              </a:cxn>
              <a:cxn ang="0">
                <a:pos x="211" y="96"/>
              </a:cxn>
              <a:cxn ang="0">
                <a:pos x="221" y="94"/>
              </a:cxn>
              <a:cxn ang="0">
                <a:pos x="229" y="71"/>
              </a:cxn>
              <a:cxn ang="0">
                <a:pos x="238" y="67"/>
              </a:cxn>
              <a:cxn ang="0">
                <a:pos x="244" y="55"/>
              </a:cxn>
              <a:cxn ang="0">
                <a:pos x="225" y="48"/>
              </a:cxn>
              <a:cxn ang="0">
                <a:pos x="223" y="21"/>
              </a:cxn>
              <a:cxn ang="0">
                <a:pos x="234" y="9"/>
              </a:cxn>
              <a:cxn ang="0">
                <a:pos x="234" y="0"/>
              </a:cxn>
            </a:cxnLst>
            <a:rect l="0" t="0" r="r" b="b"/>
            <a:pathLst>
              <a:path w="248" h="188">
                <a:moveTo>
                  <a:pt x="234" y="0"/>
                </a:moveTo>
                <a:lnTo>
                  <a:pt x="177" y="15"/>
                </a:lnTo>
                <a:lnTo>
                  <a:pt x="158" y="19"/>
                </a:lnTo>
                <a:lnTo>
                  <a:pt x="165" y="27"/>
                </a:lnTo>
                <a:lnTo>
                  <a:pt x="40" y="100"/>
                </a:lnTo>
                <a:lnTo>
                  <a:pt x="44" y="107"/>
                </a:lnTo>
                <a:lnTo>
                  <a:pt x="17" y="125"/>
                </a:lnTo>
                <a:lnTo>
                  <a:pt x="0" y="159"/>
                </a:lnTo>
                <a:lnTo>
                  <a:pt x="8" y="175"/>
                </a:lnTo>
                <a:lnTo>
                  <a:pt x="17" y="173"/>
                </a:lnTo>
                <a:lnTo>
                  <a:pt x="25" y="188"/>
                </a:lnTo>
                <a:lnTo>
                  <a:pt x="77" y="155"/>
                </a:lnTo>
                <a:lnTo>
                  <a:pt x="88" y="148"/>
                </a:lnTo>
                <a:lnTo>
                  <a:pt x="104" y="140"/>
                </a:lnTo>
                <a:lnTo>
                  <a:pt x="104" y="144"/>
                </a:lnTo>
                <a:lnTo>
                  <a:pt x="94" y="150"/>
                </a:lnTo>
                <a:lnTo>
                  <a:pt x="88" y="155"/>
                </a:lnTo>
                <a:lnTo>
                  <a:pt x="92" y="159"/>
                </a:lnTo>
                <a:lnTo>
                  <a:pt x="100" y="157"/>
                </a:lnTo>
                <a:lnTo>
                  <a:pt x="108" y="151"/>
                </a:lnTo>
                <a:lnTo>
                  <a:pt x="113" y="144"/>
                </a:lnTo>
                <a:lnTo>
                  <a:pt x="125" y="150"/>
                </a:lnTo>
                <a:lnTo>
                  <a:pt x="248" y="128"/>
                </a:lnTo>
                <a:lnTo>
                  <a:pt x="244" y="115"/>
                </a:lnTo>
                <a:lnTo>
                  <a:pt x="215" y="111"/>
                </a:lnTo>
                <a:lnTo>
                  <a:pt x="211" y="96"/>
                </a:lnTo>
                <a:lnTo>
                  <a:pt x="221" y="94"/>
                </a:lnTo>
                <a:lnTo>
                  <a:pt x="229" y="71"/>
                </a:lnTo>
                <a:lnTo>
                  <a:pt x="238" y="67"/>
                </a:lnTo>
                <a:lnTo>
                  <a:pt x="244" y="55"/>
                </a:lnTo>
                <a:lnTo>
                  <a:pt x="225" y="48"/>
                </a:lnTo>
                <a:lnTo>
                  <a:pt x="223" y="21"/>
                </a:lnTo>
                <a:lnTo>
                  <a:pt x="234" y="9"/>
                </a:lnTo>
                <a:lnTo>
                  <a:pt x="234" y="0"/>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53" name="Freeform 49">
            <a:extLst>
              <a:ext uri="{FF2B5EF4-FFF2-40B4-BE49-F238E27FC236}">
                <a16:creationId xmlns:a16="http://schemas.microsoft.com/office/drawing/2014/main" id="{75998495-8045-4EBC-8802-9CFACA81CCF0}"/>
              </a:ext>
            </a:extLst>
          </p:cNvPr>
          <p:cNvSpPr>
            <a:spLocks/>
          </p:cNvSpPr>
          <p:nvPr/>
        </p:nvSpPr>
        <p:spPr bwMode="auto">
          <a:xfrm>
            <a:off x="5989638" y="4408488"/>
            <a:ext cx="1047750" cy="654050"/>
          </a:xfrm>
          <a:custGeom>
            <a:avLst/>
            <a:gdLst/>
            <a:ahLst/>
            <a:cxnLst>
              <a:cxn ang="0">
                <a:pos x="6" y="60"/>
              </a:cxn>
              <a:cxn ang="0">
                <a:pos x="0" y="64"/>
              </a:cxn>
              <a:cxn ang="0">
                <a:pos x="50" y="166"/>
              </a:cxn>
              <a:cxn ang="0">
                <a:pos x="66" y="146"/>
              </a:cxn>
              <a:cxn ang="0">
                <a:pos x="129" y="137"/>
              </a:cxn>
              <a:cxn ang="0">
                <a:pos x="137" y="133"/>
              </a:cxn>
              <a:cxn ang="0">
                <a:pos x="165" y="108"/>
              </a:cxn>
              <a:cxn ang="0">
                <a:pos x="200" y="73"/>
              </a:cxn>
              <a:cxn ang="0">
                <a:pos x="229" y="73"/>
              </a:cxn>
              <a:cxn ang="0">
                <a:pos x="229" y="56"/>
              </a:cxn>
              <a:cxn ang="0">
                <a:pos x="244" y="50"/>
              </a:cxn>
              <a:cxn ang="0">
                <a:pos x="258" y="47"/>
              </a:cxn>
              <a:cxn ang="0">
                <a:pos x="238" y="35"/>
              </a:cxn>
              <a:cxn ang="0">
                <a:pos x="235" y="27"/>
              </a:cxn>
              <a:cxn ang="0">
                <a:pos x="229" y="0"/>
              </a:cxn>
              <a:cxn ang="0">
                <a:pos x="106" y="22"/>
              </a:cxn>
              <a:cxn ang="0">
                <a:pos x="94" y="16"/>
              </a:cxn>
              <a:cxn ang="0">
                <a:pos x="89" y="23"/>
              </a:cxn>
              <a:cxn ang="0">
                <a:pos x="81" y="29"/>
              </a:cxn>
              <a:cxn ang="0">
                <a:pos x="73" y="31"/>
              </a:cxn>
              <a:cxn ang="0">
                <a:pos x="69" y="27"/>
              </a:cxn>
              <a:cxn ang="0">
                <a:pos x="75" y="22"/>
              </a:cxn>
              <a:cxn ang="0">
                <a:pos x="85" y="16"/>
              </a:cxn>
              <a:cxn ang="0">
                <a:pos x="85" y="12"/>
              </a:cxn>
              <a:cxn ang="0">
                <a:pos x="69" y="20"/>
              </a:cxn>
              <a:cxn ang="0">
                <a:pos x="58" y="27"/>
              </a:cxn>
              <a:cxn ang="0">
                <a:pos x="6" y="60"/>
              </a:cxn>
            </a:cxnLst>
            <a:rect l="0" t="0" r="r" b="b"/>
            <a:pathLst>
              <a:path w="258" h="166">
                <a:moveTo>
                  <a:pt x="6" y="60"/>
                </a:moveTo>
                <a:lnTo>
                  <a:pt x="0" y="64"/>
                </a:lnTo>
                <a:lnTo>
                  <a:pt x="50" y="166"/>
                </a:lnTo>
                <a:lnTo>
                  <a:pt x="66" y="146"/>
                </a:lnTo>
                <a:lnTo>
                  <a:pt x="129" y="137"/>
                </a:lnTo>
                <a:lnTo>
                  <a:pt x="137" y="133"/>
                </a:lnTo>
                <a:lnTo>
                  <a:pt x="165" y="108"/>
                </a:lnTo>
                <a:lnTo>
                  <a:pt x="200" y="73"/>
                </a:lnTo>
                <a:lnTo>
                  <a:pt x="229" y="73"/>
                </a:lnTo>
                <a:lnTo>
                  <a:pt x="229" y="56"/>
                </a:lnTo>
                <a:lnTo>
                  <a:pt x="244" y="50"/>
                </a:lnTo>
                <a:lnTo>
                  <a:pt x="258" y="47"/>
                </a:lnTo>
                <a:lnTo>
                  <a:pt x="238" y="35"/>
                </a:lnTo>
                <a:lnTo>
                  <a:pt x="235" y="27"/>
                </a:lnTo>
                <a:lnTo>
                  <a:pt x="229" y="0"/>
                </a:lnTo>
                <a:lnTo>
                  <a:pt x="106" y="22"/>
                </a:lnTo>
                <a:lnTo>
                  <a:pt x="94" y="16"/>
                </a:lnTo>
                <a:lnTo>
                  <a:pt x="89" y="23"/>
                </a:lnTo>
                <a:lnTo>
                  <a:pt x="81" y="29"/>
                </a:lnTo>
                <a:lnTo>
                  <a:pt x="73" y="31"/>
                </a:lnTo>
                <a:lnTo>
                  <a:pt x="69" y="27"/>
                </a:lnTo>
                <a:lnTo>
                  <a:pt x="75" y="22"/>
                </a:lnTo>
                <a:lnTo>
                  <a:pt x="85" y="16"/>
                </a:lnTo>
                <a:lnTo>
                  <a:pt x="85" y="12"/>
                </a:lnTo>
                <a:lnTo>
                  <a:pt x="69" y="20"/>
                </a:lnTo>
                <a:lnTo>
                  <a:pt x="58" y="27"/>
                </a:lnTo>
                <a:lnTo>
                  <a:pt x="6" y="60"/>
                </a:lnTo>
                <a:close/>
              </a:path>
            </a:pathLst>
          </a:custGeom>
          <a:solidFill>
            <a:srgbClr val="FF99FF"/>
          </a:solidFill>
          <a:ln w="19050" cap="flat" cmpd="sng">
            <a:solidFill>
              <a:srgbClr val="000000"/>
            </a:solidFill>
            <a:prstDash val="solid"/>
            <a:round/>
            <a:headEnd/>
            <a:tailEn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54" name="Freeform 50">
            <a:extLst>
              <a:ext uri="{FF2B5EF4-FFF2-40B4-BE49-F238E27FC236}">
                <a16:creationId xmlns:a16="http://schemas.microsoft.com/office/drawing/2014/main" id="{52DD8752-7C0B-4C94-AC16-A3ADE56479CD}"/>
              </a:ext>
            </a:extLst>
          </p:cNvPr>
          <p:cNvSpPr>
            <a:spLocks/>
          </p:cNvSpPr>
          <p:nvPr/>
        </p:nvSpPr>
        <p:spPr bwMode="auto">
          <a:xfrm>
            <a:off x="6770689" y="3844926"/>
            <a:ext cx="661987" cy="900113"/>
          </a:xfrm>
          <a:custGeom>
            <a:avLst/>
            <a:gdLst/>
            <a:ahLst/>
            <a:cxnLst>
              <a:cxn ang="0">
                <a:pos x="23" y="16"/>
              </a:cxn>
              <a:cxn ang="0">
                <a:pos x="23" y="25"/>
              </a:cxn>
              <a:cxn ang="0">
                <a:pos x="12" y="37"/>
              </a:cxn>
              <a:cxn ang="0">
                <a:pos x="14" y="64"/>
              </a:cxn>
              <a:cxn ang="0">
                <a:pos x="33" y="71"/>
              </a:cxn>
              <a:cxn ang="0">
                <a:pos x="27" y="83"/>
              </a:cxn>
              <a:cxn ang="0">
                <a:pos x="18" y="87"/>
              </a:cxn>
              <a:cxn ang="0">
                <a:pos x="10" y="110"/>
              </a:cxn>
              <a:cxn ang="0">
                <a:pos x="0" y="112"/>
              </a:cxn>
              <a:cxn ang="0">
                <a:pos x="4" y="127"/>
              </a:cxn>
              <a:cxn ang="0">
                <a:pos x="33" y="131"/>
              </a:cxn>
              <a:cxn ang="0">
                <a:pos x="37" y="144"/>
              </a:cxn>
              <a:cxn ang="0">
                <a:pos x="43" y="171"/>
              </a:cxn>
              <a:cxn ang="0">
                <a:pos x="46" y="179"/>
              </a:cxn>
              <a:cxn ang="0">
                <a:pos x="66" y="191"/>
              </a:cxn>
              <a:cxn ang="0">
                <a:pos x="96" y="212"/>
              </a:cxn>
              <a:cxn ang="0">
                <a:pos x="100" y="221"/>
              </a:cxn>
              <a:cxn ang="0">
                <a:pos x="106" y="229"/>
              </a:cxn>
              <a:cxn ang="0">
                <a:pos x="129" y="212"/>
              </a:cxn>
              <a:cxn ang="0">
                <a:pos x="156" y="198"/>
              </a:cxn>
              <a:cxn ang="0">
                <a:pos x="119" y="79"/>
              </a:cxn>
              <a:cxn ang="0">
                <a:pos x="163" y="45"/>
              </a:cxn>
              <a:cxn ang="0">
                <a:pos x="104" y="0"/>
              </a:cxn>
              <a:cxn ang="0">
                <a:pos x="52" y="10"/>
              </a:cxn>
              <a:cxn ang="0">
                <a:pos x="52" y="20"/>
              </a:cxn>
              <a:cxn ang="0">
                <a:pos x="23" y="16"/>
              </a:cxn>
            </a:cxnLst>
            <a:rect l="0" t="0" r="r" b="b"/>
            <a:pathLst>
              <a:path w="163" h="229">
                <a:moveTo>
                  <a:pt x="23" y="16"/>
                </a:moveTo>
                <a:lnTo>
                  <a:pt x="23" y="25"/>
                </a:lnTo>
                <a:lnTo>
                  <a:pt x="12" y="37"/>
                </a:lnTo>
                <a:lnTo>
                  <a:pt x="14" y="64"/>
                </a:lnTo>
                <a:lnTo>
                  <a:pt x="33" y="71"/>
                </a:lnTo>
                <a:lnTo>
                  <a:pt x="27" y="83"/>
                </a:lnTo>
                <a:lnTo>
                  <a:pt x="18" y="87"/>
                </a:lnTo>
                <a:lnTo>
                  <a:pt x="10" y="110"/>
                </a:lnTo>
                <a:lnTo>
                  <a:pt x="0" y="112"/>
                </a:lnTo>
                <a:lnTo>
                  <a:pt x="4" y="127"/>
                </a:lnTo>
                <a:lnTo>
                  <a:pt x="33" y="131"/>
                </a:lnTo>
                <a:lnTo>
                  <a:pt x="37" y="144"/>
                </a:lnTo>
                <a:lnTo>
                  <a:pt x="43" y="171"/>
                </a:lnTo>
                <a:lnTo>
                  <a:pt x="46" y="179"/>
                </a:lnTo>
                <a:lnTo>
                  <a:pt x="66" y="191"/>
                </a:lnTo>
                <a:lnTo>
                  <a:pt x="96" y="212"/>
                </a:lnTo>
                <a:lnTo>
                  <a:pt x="100" y="221"/>
                </a:lnTo>
                <a:lnTo>
                  <a:pt x="106" y="229"/>
                </a:lnTo>
                <a:lnTo>
                  <a:pt x="129" y="212"/>
                </a:lnTo>
                <a:lnTo>
                  <a:pt x="156" y="198"/>
                </a:lnTo>
                <a:lnTo>
                  <a:pt x="119" y="79"/>
                </a:lnTo>
                <a:lnTo>
                  <a:pt x="163" y="45"/>
                </a:lnTo>
                <a:lnTo>
                  <a:pt x="104" y="0"/>
                </a:lnTo>
                <a:lnTo>
                  <a:pt x="52" y="10"/>
                </a:lnTo>
                <a:lnTo>
                  <a:pt x="52" y="20"/>
                </a:lnTo>
                <a:lnTo>
                  <a:pt x="23" y="16"/>
                </a:lnTo>
                <a:close/>
              </a:path>
            </a:pathLst>
          </a:custGeom>
          <a:solidFill>
            <a:schemeClr val="accent1">
              <a:lumMod val="40000"/>
              <a:lumOff val="60000"/>
            </a:schemeClr>
          </a:solidFill>
          <a:ln w="19050" cap="flat" cmpd="sng">
            <a:solidFill>
              <a:srgbClr val="000000"/>
            </a:solidFill>
            <a:prstDash val="solid"/>
            <a:round/>
            <a:headEnd/>
            <a:tailEn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55" name="Freeform 51">
            <a:extLst>
              <a:ext uri="{FF2B5EF4-FFF2-40B4-BE49-F238E27FC236}">
                <a16:creationId xmlns:a16="http://schemas.microsoft.com/office/drawing/2014/main" id="{6287BDB5-C446-473D-BCD1-50E1D700752D}"/>
              </a:ext>
            </a:extLst>
          </p:cNvPr>
          <p:cNvSpPr>
            <a:spLocks/>
          </p:cNvSpPr>
          <p:nvPr/>
        </p:nvSpPr>
        <p:spPr bwMode="auto">
          <a:xfrm>
            <a:off x="7254875" y="4019551"/>
            <a:ext cx="692150" cy="601663"/>
          </a:xfrm>
          <a:custGeom>
            <a:avLst/>
            <a:gdLst/>
            <a:ahLst/>
            <a:cxnLst>
              <a:cxn ang="0">
                <a:pos x="44" y="0"/>
              </a:cxn>
              <a:cxn ang="0">
                <a:pos x="0" y="34"/>
              </a:cxn>
              <a:cxn ang="0">
                <a:pos x="37" y="153"/>
              </a:cxn>
              <a:cxn ang="0">
                <a:pos x="171" y="101"/>
              </a:cxn>
              <a:cxn ang="0">
                <a:pos x="154" y="86"/>
              </a:cxn>
              <a:cxn ang="0">
                <a:pos x="152" y="86"/>
              </a:cxn>
              <a:cxn ang="0">
                <a:pos x="87" y="30"/>
              </a:cxn>
              <a:cxn ang="0">
                <a:pos x="44" y="0"/>
              </a:cxn>
            </a:cxnLst>
            <a:rect l="0" t="0" r="r" b="b"/>
            <a:pathLst>
              <a:path w="171" h="153">
                <a:moveTo>
                  <a:pt x="44" y="0"/>
                </a:moveTo>
                <a:lnTo>
                  <a:pt x="0" y="34"/>
                </a:lnTo>
                <a:lnTo>
                  <a:pt x="37" y="153"/>
                </a:lnTo>
                <a:lnTo>
                  <a:pt x="171" y="101"/>
                </a:lnTo>
                <a:lnTo>
                  <a:pt x="154" y="86"/>
                </a:lnTo>
                <a:lnTo>
                  <a:pt x="152" y="86"/>
                </a:lnTo>
                <a:lnTo>
                  <a:pt x="87" y="30"/>
                </a:lnTo>
                <a:lnTo>
                  <a:pt x="44" y="0"/>
                </a:lnTo>
                <a:close/>
              </a:path>
            </a:pathLst>
          </a:custGeom>
          <a:solidFill>
            <a:schemeClr val="accent1">
              <a:lumMod val="40000"/>
              <a:lumOff val="6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56" name="Freeform 52">
            <a:extLst>
              <a:ext uri="{FF2B5EF4-FFF2-40B4-BE49-F238E27FC236}">
                <a16:creationId xmlns:a16="http://schemas.microsoft.com/office/drawing/2014/main" id="{6EF7C474-36BC-4DA1-A9FD-005EDF701795}"/>
              </a:ext>
            </a:extLst>
          </p:cNvPr>
          <p:cNvSpPr>
            <a:spLocks/>
          </p:cNvSpPr>
          <p:nvPr/>
        </p:nvSpPr>
        <p:spPr bwMode="auto">
          <a:xfrm>
            <a:off x="7192964" y="3355975"/>
            <a:ext cx="1246187" cy="781050"/>
          </a:xfrm>
          <a:custGeom>
            <a:avLst/>
            <a:gdLst/>
            <a:ahLst/>
            <a:cxnLst>
              <a:cxn ang="0">
                <a:pos x="106" y="73"/>
              </a:cxn>
              <a:cxn ang="0">
                <a:pos x="0" y="124"/>
              </a:cxn>
              <a:cxn ang="0">
                <a:pos x="59" y="169"/>
              </a:cxn>
              <a:cxn ang="0">
                <a:pos x="102" y="199"/>
              </a:cxn>
              <a:cxn ang="0">
                <a:pos x="178" y="174"/>
              </a:cxn>
              <a:cxn ang="0">
                <a:pos x="223" y="153"/>
              </a:cxn>
              <a:cxn ang="0">
                <a:pos x="232" y="126"/>
              </a:cxn>
              <a:cxn ang="0">
                <a:pos x="263" y="109"/>
              </a:cxn>
              <a:cxn ang="0">
                <a:pos x="307" y="86"/>
              </a:cxn>
              <a:cxn ang="0">
                <a:pos x="276" y="63"/>
              </a:cxn>
              <a:cxn ang="0">
                <a:pos x="225" y="11"/>
              </a:cxn>
              <a:cxn ang="0">
                <a:pos x="213" y="15"/>
              </a:cxn>
              <a:cxn ang="0">
                <a:pos x="157" y="0"/>
              </a:cxn>
              <a:cxn ang="0">
                <a:pos x="140" y="9"/>
              </a:cxn>
              <a:cxn ang="0">
                <a:pos x="140" y="53"/>
              </a:cxn>
              <a:cxn ang="0">
                <a:pos x="106" y="73"/>
              </a:cxn>
            </a:cxnLst>
            <a:rect l="0" t="0" r="r" b="b"/>
            <a:pathLst>
              <a:path w="307" h="199">
                <a:moveTo>
                  <a:pt x="106" y="73"/>
                </a:moveTo>
                <a:lnTo>
                  <a:pt x="0" y="124"/>
                </a:lnTo>
                <a:lnTo>
                  <a:pt x="59" y="169"/>
                </a:lnTo>
                <a:lnTo>
                  <a:pt x="102" y="199"/>
                </a:lnTo>
                <a:lnTo>
                  <a:pt x="178" y="174"/>
                </a:lnTo>
                <a:lnTo>
                  <a:pt x="223" y="153"/>
                </a:lnTo>
                <a:lnTo>
                  <a:pt x="232" y="126"/>
                </a:lnTo>
                <a:lnTo>
                  <a:pt x="263" y="109"/>
                </a:lnTo>
                <a:lnTo>
                  <a:pt x="307" y="86"/>
                </a:lnTo>
                <a:lnTo>
                  <a:pt x="276" y="63"/>
                </a:lnTo>
                <a:lnTo>
                  <a:pt x="225" y="11"/>
                </a:lnTo>
                <a:lnTo>
                  <a:pt x="213" y="15"/>
                </a:lnTo>
                <a:lnTo>
                  <a:pt x="157" y="0"/>
                </a:lnTo>
                <a:lnTo>
                  <a:pt x="140" y="9"/>
                </a:lnTo>
                <a:lnTo>
                  <a:pt x="140" y="53"/>
                </a:lnTo>
                <a:lnTo>
                  <a:pt x="106" y="73"/>
                </a:lnTo>
                <a:close/>
              </a:path>
            </a:pathLst>
          </a:custGeom>
          <a:solidFill>
            <a:schemeClr val="accent1">
              <a:lumMod val="40000"/>
              <a:lumOff val="6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57" name="Freeform 53">
            <a:extLst>
              <a:ext uri="{FF2B5EF4-FFF2-40B4-BE49-F238E27FC236}">
                <a16:creationId xmlns:a16="http://schemas.microsoft.com/office/drawing/2014/main" id="{67ED9A5A-DA0D-4135-9B44-CCD31685A38E}"/>
              </a:ext>
            </a:extLst>
          </p:cNvPr>
          <p:cNvSpPr>
            <a:spLocks/>
          </p:cNvSpPr>
          <p:nvPr/>
        </p:nvSpPr>
        <p:spPr bwMode="auto">
          <a:xfrm>
            <a:off x="2074864" y="4865689"/>
            <a:ext cx="822325" cy="542925"/>
          </a:xfrm>
          <a:custGeom>
            <a:avLst/>
            <a:gdLst/>
            <a:ahLst/>
            <a:cxnLst>
              <a:cxn ang="0">
                <a:pos x="2" y="27"/>
              </a:cxn>
              <a:cxn ang="0">
                <a:pos x="0" y="132"/>
              </a:cxn>
              <a:cxn ang="0">
                <a:pos x="201" y="138"/>
              </a:cxn>
              <a:cxn ang="0">
                <a:pos x="201" y="128"/>
              </a:cxn>
              <a:cxn ang="0">
                <a:pos x="196" y="123"/>
              </a:cxn>
              <a:cxn ang="0">
                <a:pos x="192" y="117"/>
              </a:cxn>
              <a:cxn ang="0">
                <a:pos x="192" y="109"/>
              </a:cxn>
              <a:cxn ang="0">
                <a:pos x="196" y="107"/>
              </a:cxn>
              <a:cxn ang="0">
                <a:pos x="203" y="103"/>
              </a:cxn>
              <a:cxn ang="0">
                <a:pos x="200" y="96"/>
              </a:cxn>
              <a:cxn ang="0">
                <a:pos x="196" y="71"/>
              </a:cxn>
              <a:cxn ang="0">
                <a:pos x="196" y="48"/>
              </a:cxn>
              <a:cxn ang="0">
                <a:pos x="188" y="34"/>
              </a:cxn>
              <a:cxn ang="0">
                <a:pos x="173" y="32"/>
              </a:cxn>
              <a:cxn ang="0">
                <a:pos x="165" y="17"/>
              </a:cxn>
              <a:cxn ang="0">
                <a:pos x="134" y="15"/>
              </a:cxn>
              <a:cxn ang="0">
                <a:pos x="132" y="9"/>
              </a:cxn>
              <a:cxn ang="0">
                <a:pos x="127" y="7"/>
              </a:cxn>
              <a:cxn ang="0">
                <a:pos x="94" y="5"/>
              </a:cxn>
              <a:cxn ang="0">
                <a:pos x="71" y="0"/>
              </a:cxn>
              <a:cxn ang="0">
                <a:pos x="75" y="11"/>
              </a:cxn>
              <a:cxn ang="0">
                <a:pos x="48" y="15"/>
              </a:cxn>
              <a:cxn ang="0">
                <a:pos x="21" y="27"/>
              </a:cxn>
              <a:cxn ang="0">
                <a:pos x="2" y="27"/>
              </a:cxn>
            </a:cxnLst>
            <a:rect l="0" t="0" r="r" b="b"/>
            <a:pathLst>
              <a:path w="203" h="138">
                <a:moveTo>
                  <a:pt x="2" y="27"/>
                </a:moveTo>
                <a:lnTo>
                  <a:pt x="0" y="132"/>
                </a:lnTo>
                <a:lnTo>
                  <a:pt x="201" y="138"/>
                </a:lnTo>
                <a:lnTo>
                  <a:pt x="201" y="128"/>
                </a:lnTo>
                <a:lnTo>
                  <a:pt x="196" y="123"/>
                </a:lnTo>
                <a:lnTo>
                  <a:pt x="192" y="117"/>
                </a:lnTo>
                <a:lnTo>
                  <a:pt x="192" y="109"/>
                </a:lnTo>
                <a:lnTo>
                  <a:pt x="196" y="107"/>
                </a:lnTo>
                <a:lnTo>
                  <a:pt x="203" y="103"/>
                </a:lnTo>
                <a:lnTo>
                  <a:pt x="200" y="96"/>
                </a:lnTo>
                <a:lnTo>
                  <a:pt x="196" y="71"/>
                </a:lnTo>
                <a:lnTo>
                  <a:pt x="196" y="48"/>
                </a:lnTo>
                <a:lnTo>
                  <a:pt x="188" y="34"/>
                </a:lnTo>
                <a:lnTo>
                  <a:pt x="173" y="32"/>
                </a:lnTo>
                <a:lnTo>
                  <a:pt x="165" y="17"/>
                </a:lnTo>
                <a:lnTo>
                  <a:pt x="134" y="15"/>
                </a:lnTo>
                <a:lnTo>
                  <a:pt x="132" y="9"/>
                </a:lnTo>
                <a:lnTo>
                  <a:pt x="127" y="7"/>
                </a:lnTo>
                <a:lnTo>
                  <a:pt x="94" y="5"/>
                </a:lnTo>
                <a:lnTo>
                  <a:pt x="71" y="0"/>
                </a:lnTo>
                <a:lnTo>
                  <a:pt x="75" y="11"/>
                </a:lnTo>
                <a:lnTo>
                  <a:pt x="48" y="15"/>
                </a:lnTo>
                <a:lnTo>
                  <a:pt x="21" y="27"/>
                </a:lnTo>
                <a:lnTo>
                  <a:pt x="2" y="27"/>
                </a:lnTo>
                <a:close/>
              </a:path>
            </a:pathLst>
          </a:custGeom>
          <a:solidFill>
            <a:schemeClr val="accent5">
              <a:lumMod val="75000"/>
            </a:schemeClr>
          </a:solidFill>
          <a:ln w="19050" cap="flat" cmpd="sng">
            <a:solidFill>
              <a:srgbClr val="000000"/>
            </a:solidFill>
            <a:prstDash val="solid"/>
            <a:round/>
            <a:headEnd/>
            <a:tailEn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58" name="Freeform 54">
            <a:extLst>
              <a:ext uri="{FF2B5EF4-FFF2-40B4-BE49-F238E27FC236}">
                <a16:creationId xmlns:a16="http://schemas.microsoft.com/office/drawing/2014/main" id="{760E5303-5F66-4C64-9B9A-A214B1FC6EED}"/>
              </a:ext>
            </a:extLst>
          </p:cNvPr>
          <p:cNvSpPr>
            <a:spLocks/>
          </p:cNvSpPr>
          <p:nvPr/>
        </p:nvSpPr>
        <p:spPr bwMode="auto">
          <a:xfrm>
            <a:off x="2743201" y="4697413"/>
            <a:ext cx="989013" cy="735012"/>
          </a:xfrm>
          <a:custGeom>
            <a:avLst/>
            <a:gdLst/>
            <a:ahLst/>
            <a:cxnLst>
              <a:cxn ang="0">
                <a:pos x="0" y="60"/>
              </a:cxn>
              <a:cxn ang="0">
                <a:pos x="8" y="75"/>
              </a:cxn>
              <a:cxn ang="0">
                <a:pos x="23" y="77"/>
              </a:cxn>
              <a:cxn ang="0">
                <a:pos x="31" y="91"/>
              </a:cxn>
              <a:cxn ang="0">
                <a:pos x="31" y="114"/>
              </a:cxn>
              <a:cxn ang="0">
                <a:pos x="35" y="139"/>
              </a:cxn>
              <a:cxn ang="0">
                <a:pos x="38" y="146"/>
              </a:cxn>
              <a:cxn ang="0">
                <a:pos x="31" y="150"/>
              </a:cxn>
              <a:cxn ang="0">
                <a:pos x="27" y="152"/>
              </a:cxn>
              <a:cxn ang="0">
                <a:pos x="27" y="160"/>
              </a:cxn>
              <a:cxn ang="0">
                <a:pos x="31" y="166"/>
              </a:cxn>
              <a:cxn ang="0">
                <a:pos x="36" y="171"/>
              </a:cxn>
              <a:cxn ang="0">
                <a:pos x="36" y="181"/>
              </a:cxn>
              <a:cxn ang="0">
                <a:pos x="200" y="187"/>
              </a:cxn>
              <a:cxn ang="0">
                <a:pos x="203" y="166"/>
              </a:cxn>
              <a:cxn ang="0">
                <a:pos x="205" y="152"/>
              </a:cxn>
              <a:cxn ang="0">
                <a:pos x="211" y="144"/>
              </a:cxn>
              <a:cxn ang="0">
                <a:pos x="213" y="141"/>
              </a:cxn>
              <a:cxn ang="0">
                <a:pos x="213" y="135"/>
              </a:cxn>
              <a:cxn ang="0">
                <a:pos x="211" y="131"/>
              </a:cxn>
              <a:cxn ang="0">
                <a:pos x="205" y="123"/>
              </a:cxn>
              <a:cxn ang="0">
                <a:pos x="202" y="118"/>
              </a:cxn>
              <a:cxn ang="0">
                <a:pos x="203" y="108"/>
              </a:cxn>
              <a:cxn ang="0">
                <a:pos x="244" y="48"/>
              </a:cxn>
              <a:cxn ang="0">
                <a:pos x="177" y="0"/>
              </a:cxn>
              <a:cxn ang="0">
                <a:pos x="142" y="23"/>
              </a:cxn>
              <a:cxn ang="0">
                <a:pos x="113" y="18"/>
              </a:cxn>
              <a:cxn ang="0">
                <a:pos x="102" y="8"/>
              </a:cxn>
              <a:cxn ang="0">
                <a:pos x="98" y="2"/>
              </a:cxn>
              <a:cxn ang="0">
                <a:pos x="58" y="6"/>
              </a:cxn>
              <a:cxn ang="0">
                <a:pos x="59" y="23"/>
              </a:cxn>
              <a:cxn ang="0">
                <a:pos x="50" y="23"/>
              </a:cxn>
              <a:cxn ang="0">
                <a:pos x="38" y="25"/>
              </a:cxn>
              <a:cxn ang="0">
                <a:pos x="44" y="37"/>
              </a:cxn>
              <a:cxn ang="0">
                <a:pos x="48" y="48"/>
              </a:cxn>
              <a:cxn ang="0">
                <a:pos x="44" y="50"/>
              </a:cxn>
              <a:cxn ang="0">
                <a:pos x="38" y="52"/>
              </a:cxn>
              <a:cxn ang="0">
                <a:pos x="31" y="60"/>
              </a:cxn>
              <a:cxn ang="0">
                <a:pos x="15" y="48"/>
              </a:cxn>
              <a:cxn ang="0">
                <a:pos x="0" y="60"/>
              </a:cxn>
            </a:cxnLst>
            <a:rect l="0" t="0" r="r" b="b"/>
            <a:pathLst>
              <a:path w="244" h="187">
                <a:moveTo>
                  <a:pt x="0" y="60"/>
                </a:moveTo>
                <a:lnTo>
                  <a:pt x="8" y="75"/>
                </a:lnTo>
                <a:lnTo>
                  <a:pt x="23" y="77"/>
                </a:lnTo>
                <a:lnTo>
                  <a:pt x="31" y="91"/>
                </a:lnTo>
                <a:lnTo>
                  <a:pt x="31" y="114"/>
                </a:lnTo>
                <a:lnTo>
                  <a:pt x="35" y="139"/>
                </a:lnTo>
                <a:lnTo>
                  <a:pt x="38" y="146"/>
                </a:lnTo>
                <a:lnTo>
                  <a:pt x="31" y="150"/>
                </a:lnTo>
                <a:lnTo>
                  <a:pt x="27" y="152"/>
                </a:lnTo>
                <a:lnTo>
                  <a:pt x="27" y="160"/>
                </a:lnTo>
                <a:lnTo>
                  <a:pt x="31" y="166"/>
                </a:lnTo>
                <a:lnTo>
                  <a:pt x="36" y="171"/>
                </a:lnTo>
                <a:lnTo>
                  <a:pt x="36" y="181"/>
                </a:lnTo>
                <a:lnTo>
                  <a:pt x="200" y="187"/>
                </a:lnTo>
                <a:lnTo>
                  <a:pt x="203" y="166"/>
                </a:lnTo>
                <a:lnTo>
                  <a:pt x="205" y="152"/>
                </a:lnTo>
                <a:lnTo>
                  <a:pt x="211" y="144"/>
                </a:lnTo>
                <a:lnTo>
                  <a:pt x="213" y="141"/>
                </a:lnTo>
                <a:lnTo>
                  <a:pt x="213" y="135"/>
                </a:lnTo>
                <a:lnTo>
                  <a:pt x="211" y="131"/>
                </a:lnTo>
                <a:lnTo>
                  <a:pt x="205" y="123"/>
                </a:lnTo>
                <a:lnTo>
                  <a:pt x="202" y="118"/>
                </a:lnTo>
                <a:lnTo>
                  <a:pt x="203" y="108"/>
                </a:lnTo>
                <a:lnTo>
                  <a:pt x="244" y="48"/>
                </a:lnTo>
                <a:lnTo>
                  <a:pt x="177" y="0"/>
                </a:lnTo>
                <a:lnTo>
                  <a:pt x="142" y="23"/>
                </a:lnTo>
                <a:lnTo>
                  <a:pt x="113" y="18"/>
                </a:lnTo>
                <a:lnTo>
                  <a:pt x="102" y="8"/>
                </a:lnTo>
                <a:lnTo>
                  <a:pt x="98" y="2"/>
                </a:lnTo>
                <a:lnTo>
                  <a:pt x="58" y="6"/>
                </a:lnTo>
                <a:lnTo>
                  <a:pt x="59" y="23"/>
                </a:lnTo>
                <a:lnTo>
                  <a:pt x="50" y="23"/>
                </a:lnTo>
                <a:lnTo>
                  <a:pt x="38" y="25"/>
                </a:lnTo>
                <a:lnTo>
                  <a:pt x="44" y="37"/>
                </a:lnTo>
                <a:lnTo>
                  <a:pt x="48" y="48"/>
                </a:lnTo>
                <a:lnTo>
                  <a:pt x="44" y="50"/>
                </a:lnTo>
                <a:lnTo>
                  <a:pt x="38" y="52"/>
                </a:lnTo>
                <a:lnTo>
                  <a:pt x="31" y="60"/>
                </a:lnTo>
                <a:lnTo>
                  <a:pt x="15" y="48"/>
                </a:lnTo>
                <a:lnTo>
                  <a:pt x="0" y="60"/>
                </a:lnTo>
                <a:close/>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59" name="Freeform 55">
            <a:extLst>
              <a:ext uri="{FF2B5EF4-FFF2-40B4-BE49-F238E27FC236}">
                <a16:creationId xmlns:a16="http://schemas.microsoft.com/office/drawing/2014/main" id="{7D9DD3E5-685A-4057-87F4-0A3FFEEB6126}"/>
              </a:ext>
            </a:extLst>
          </p:cNvPr>
          <p:cNvSpPr>
            <a:spLocks/>
          </p:cNvSpPr>
          <p:nvPr/>
        </p:nvSpPr>
        <p:spPr bwMode="auto">
          <a:xfrm>
            <a:off x="3556001" y="4456113"/>
            <a:ext cx="1109663" cy="989012"/>
          </a:xfrm>
          <a:custGeom>
            <a:avLst/>
            <a:gdLst/>
            <a:ahLst/>
            <a:cxnLst>
              <a:cxn ang="0">
                <a:pos x="642" y="62"/>
              </a:cxn>
              <a:cxn ang="0">
                <a:pos x="637" y="52"/>
              </a:cxn>
              <a:cxn ang="0">
                <a:pos x="455" y="47"/>
              </a:cxn>
              <a:cxn ang="0">
                <a:pos x="455" y="15"/>
              </a:cxn>
              <a:cxn ang="0">
                <a:pos x="435" y="10"/>
              </a:cxn>
              <a:cxn ang="0">
                <a:pos x="312" y="0"/>
              </a:cxn>
              <a:cxn ang="0">
                <a:pos x="210" y="176"/>
              </a:cxn>
              <a:cxn ang="0">
                <a:pos x="200" y="186"/>
              </a:cxn>
              <a:cxn ang="0">
                <a:pos x="187" y="191"/>
              </a:cxn>
              <a:cxn ang="0">
                <a:pos x="171" y="196"/>
              </a:cxn>
              <a:cxn ang="0">
                <a:pos x="113" y="271"/>
              </a:cxn>
              <a:cxn ang="0">
                <a:pos x="8" y="419"/>
              </a:cxn>
              <a:cxn ang="0">
                <a:pos x="5" y="444"/>
              </a:cxn>
              <a:cxn ang="0">
                <a:pos x="13" y="457"/>
              </a:cxn>
              <a:cxn ang="0">
                <a:pos x="28" y="477"/>
              </a:cxn>
              <a:cxn ang="0">
                <a:pos x="33" y="486"/>
              </a:cxn>
              <a:cxn ang="0">
                <a:pos x="33" y="501"/>
              </a:cxn>
              <a:cxn ang="0">
                <a:pos x="28" y="509"/>
              </a:cxn>
              <a:cxn ang="0">
                <a:pos x="13" y="529"/>
              </a:cxn>
              <a:cxn ang="0">
                <a:pos x="8" y="563"/>
              </a:cxn>
              <a:cxn ang="0">
                <a:pos x="0" y="616"/>
              </a:cxn>
              <a:cxn ang="0">
                <a:pos x="504" y="623"/>
              </a:cxn>
              <a:cxn ang="0">
                <a:pos x="558" y="534"/>
              </a:cxn>
              <a:cxn ang="0">
                <a:pos x="563" y="504"/>
              </a:cxn>
              <a:cxn ang="0">
                <a:pos x="558" y="439"/>
              </a:cxn>
              <a:cxn ang="0">
                <a:pos x="550" y="382"/>
              </a:cxn>
              <a:cxn ang="0">
                <a:pos x="550" y="320"/>
              </a:cxn>
              <a:cxn ang="0">
                <a:pos x="563" y="263"/>
              </a:cxn>
              <a:cxn ang="0">
                <a:pos x="588" y="208"/>
              </a:cxn>
              <a:cxn ang="0">
                <a:pos x="699" y="119"/>
              </a:cxn>
            </a:cxnLst>
            <a:rect l="0" t="0" r="r" b="b"/>
            <a:pathLst>
              <a:path w="699" h="623">
                <a:moveTo>
                  <a:pt x="642" y="62"/>
                </a:moveTo>
                <a:lnTo>
                  <a:pt x="637" y="52"/>
                </a:lnTo>
                <a:lnTo>
                  <a:pt x="455" y="47"/>
                </a:lnTo>
                <a:lnTo>
                  <a:pt x="455" y="15"/>
                </a:lnTo>
                <a:lnTo>
                  <a:pt x="435" y="10"/>
                </a:lnTo>
                <a:lnTo>
                  <a:pt x="312" y="0"/>
                </a:lnTo>
                <a:lnTo>
                  <a:pt x="210" y="176"/>
                </a:lnTo>
                <a:lnTo>
                  <a:pt x="200" y="186"/>
                </a:lnTo>
                <a:lnTo>
                  <a:pt x="187" y="191"/>
                </a:lnTo>
                <a:lnTo>
                  <a:pt x="171" y="196"/>
                </a:lnTo>
                <a:lnTo>
                  <a:pt x="113" y="271"/>
                </a:lnTo>
                <a:lnTo>
                  <a:pt x="8" y="419"/>
                </a:lnTo>
                <a:lnTo>
                  <a:pt x="5" y="444"/>
                </a:lnTo>
                <a:lnTo>
                  <a:pt x="13" y="457"/>
                </a:lnTo>
                <a:lnTo>
                  <a:pt x="28" y="477"/>
                </a:lnTo>
                <a:lnTo>
                  <a:pt x="33" y="486"/>
                </a:lnTo>
                <a:lnTo>
                  <a:pt x="33" y="501"/>
                </a:lnTo>
                <a:lnTo>
                  <a:pt x="28" y="509"/>
                </a:lnTo>
                <a:lnTo>
                  <a:pt x="13" y="529"/>
                </a:lnTo>
                <a:lnTo>
                  <a:pt x="8" y="563"/>
                </a:lnTo>
                <a:lnTo>
                  <a:pt x="0" y="616"/>
                </a:lnTo>
                <a:lnTo>
                  <a:pt x="504" y="623"/>
                </a:lnTo>
                <a:lnTo>
                  <a:pt x="558" y="534"/>
                </a:lnTo>
                <a:lnTo>
                  <a:pt x="563" y="504"/>
                </a:lnTo>
                <a:lnTo>
                  <a:pt x="558" y="439"/>
                </a:lnTo>
                <a:lnTo>
                  <a:pt x="550" y="382"/>
                </a:lnTo>
                <a:lnTo>
                  <a:pt x="550" y="320"/>
                </a:lnTo>
                <a:lnTo>
                  <a:pt x="563" y="263"/>
                </a:lnTo>
                <a:lnTo>
                  <a:pt x="588" y="208"/>
                </a:lnTo>
                <a:lnTo>
                  <a:pt x="699" y="119"/>
                </a:lnTo>
              </a:path>
            </a:pathLst>
          </a:custGeom>
          <a:solidFill>
            <a:schemeClr val="accent5">
              <a:lumMod val="75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60" name="Freeform 56">
            <a:extLst>
              <a:ext uri="{FF2B5EF4-FFF2-40B4-BE49-F238E27FC236}">
                <a16:creationId xmlns:a16="http://schemas.microsoft.com/office/drawing/2014/main" id="{7FBFAAC7-C8C6-41CA-93FA-997471335FFD}"/>
              </a:ext>
            </a:extLst>
          </p:cNvPr>
          <p:cNvSpPr>
            <a:spLocks/>
          </p:cNvSpPr>
          <p:nvPr/>
        </p:nvSpPr>
        <p:spPr bwMode="auto">
          <a:xfrm>
            <a:off x="4354514" y="4373564"/>
            <a:ext cx="928687" cy="1087437"/>
          </a:xfrm>
          <a:custGeom>
            <a:avLst/>
            <a:gdLst/>
            <a:ahLst/>
            <a:cxnLst>
              <a:cxn ang="0">
                <a:pos x="71" y="0"/>
              </a:cxn>
              <a:cxn ang="0">
                <a:pos x="62" y="40"/>
              </a:cxn>
              <a:cxn ang="0">
                <a:pos x="54" y="46"/>
              </a:cxn>
              <a:cxn ang="0">
                <a:pos x="33" y="105"/>
              </a:cxn>
              <a:cxn ang="0">
                <a:pos x="23" y="127"/>
              </a:cxn>
              <a:cxn ang="0">
                <a:pos x="18" y="150"/>
              </a:cxn>
              <a:cxn ang="0">
                <a:pos x="18" y="175"/>
              </a:cxn>
              <a:cxn ang="0">
                <a:pos x="21" y="198"/>
              </a:cxn>
              <a:cxn ang="0">
                <a:pos x="23" y="224"/>
              </a:cxn>
              <a:cxn ang="0">
                <a:pos x="21" y="236"/>
              </a:cxn>
              <a:cxn ang="0">
                <a:pos x="0" y="272"/>
              </a:cxn>
              <a:cxn ang="0">
                <a:pos x="137" y="276"/>
              </a:cxn>
              <a:cxn ang="0">
                <a:pos x="160" y="248"/>
              </a:cxn>
              <a:cxn ang="0">
                <a:pos x="175" y="226"/>
              </a:cxn>
              <a:cxn ang="0">
                <a:pos x="188" y="176"/>
              </a:cxn>
              <a:cxn ang="0">
                <a:pos x="198" y="171"/>
              </a:cxn>
              <a:cxn ang="0">
                <a:pos x="202" y="152"/>
              </a:cxn>
              <a:cxn ang="0">
                <a:pos x="210" y="148"/>
              </a:cxn>
              <a:cxn ang="0">
                <a:pos x="208" y="136"/>
              </a:cxn>
              <a:cxn ang="0">
                <a:pos x="217" y="125"/>
              </a:cxn>
              <a:cxn ang="0">
                <a:pos x="208" y="123"/>
              </a:cxn>
              <a:cxn ang="0">
                <a:pos x="204" y="111"/>
              </a:cxn>
              <a:cxn ang="0">
                <a:pos x="223" y="98"/>
              </a:cxn>
              <a:cxn ang="0">
                <a:pos x="229" y="75"/>
              </a:cxn>
              <a:cxn ang="0">
                <a:pos x="200" y="57"/>
              </a:cxn>
              <a:cxn ang="0">
                <a:pos x="188" y="21"/>
              </a:cxn>
              <a:cxn ang="0">
                <a:pos x="171" y="52"/>
              </a:cxn>
              <a:cxn ang="0">
                <a:pos x="133" y="23"/>
              </a:cxn>
              <a:cxn ang="0">
                <a:pos x="123" y="44"/>
              </a:cxn>
              <a:cxn ang="0">
                <a:pos x="71" y="0"/>
              </a:cxn>
            </a:cxnLst>
            <a:rect l="0" t="0" r="r" b="b"/>
            <a:pathLst>
              <a:path w="229" h="276">
                <a:moveTo>
                  <a:pt x="71" y="0"/>
                </a:moveTo>
                <a:lnTo>
                  <a:pt x="62" y="40"/>
                </a:lnTo>
                <a:lnTo>
                  <a:pt x="54" y="46"/>
                </a:lnTo>
                <a:lnTo>
                  <a:pt x="33" y="105"/>
                </a:lnTo>
                <a:lnTo>
                  <a:pt x="23" y="127"/>
                </a:lnTo>
                <a:lnTo>
                  <a:pt x="18" y="150"/>
                </a:lnTo>
                <a:lnTo>
                  <a:pt x="18" y="175"/>
                </a:lnTo>
                <a:lnTo>
                  <a:pt x="21" y="198"/>
                </a:lnTo>
                <a:lnTo>
                  <a:pt x="23" y="224"/>
                </a:lnTo>
                <a:lnTo>
                  <a:pt x="21" y="236"/>
                </a:lnTo>
                <a:lnTo>
                  <a:pt x="0" y="272"/>
                </a:lnTo>
                <a:lnTo>
                  <a:pt x="137" y="276"/>
                </a:lnTo>
                <a:lnTo>
                  <a:pt x="160" y="248"/>
                </a:lnTo>
                <a:lnTo>
                  <a:pt x="175" y="226"/>
                </a:lnTo>
                <a:lnTo>
                  <a:pt x="188" y="176"/>
                </a:lnTo>
                <a:lnTo>
                  <a:pt x="198" y="171"/>
                </a:lnTo>
                <a:lnTo>
                  <a:pt x="202" y="152"/>
                </a:lnTo>
                <a:lnTo>
                  <a:pt x="210" y="148"/>
                </a:lnTo>
                <a:lnTo>
                  <a:pt x="208" y="136"/>
                </a:lnTo>
                <a:lnTo>
                  <a:pt x="217" y="125"/>
                </a:lnTo>
                <a:lnTo>
                  <a:pt x="208" y="123"/>
                </a:lnTo>
                <a:lnTo>
                  <a:pt x="204" y="111"/>
                </a:lnTo>
                <a:lnTo>
                  <a:pt x="223" y="98"/>
                </a:lnTo>
                <a:lnTo>
                  <a:pt x="229" y="75"/>
                </a:lnTo>
                <a:lnTo>
                  <a:pt x="200" y="57"/>
                </a:lnTo>
                <a:lnTo>
                  <a:pt x="188" y="21"/>
                </a:lnTo>
                <a:lnTo>
                  <a:pt x="171" y="52"/>
                </a:lnTo>
                <a:lnTo>
                  <a:pt x="133" y="23"/>
                </a:lnTo>
                <a:lnTo>
                  <a:pt x="123" y="44"/>
                </a:lnTo>
                <a:lnTo>
                  <a:pt x="71" y="0"/>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61" name="Freeform 57">
            <a:extLst>
              <a:ext uri="{FF2B5EF4-FFF2-40B4-BE49-F238E27FC236}">
                <a16:creationId xmlns:a16="http://schemas.microsoft.com/office/drawing/2014/main" id="{22634CF9-8569-45C5-B7E0-48E72E9499A5}"/>
              </a:ext>
            </a:extLst>
          </p:cNvPr>
          <p:cNvSpPr>
            <a:spLocks/>
          </p:cNvSpPr>
          <p:nvPr/>
        </p:nvSpPr>
        <p:spPr bwMode="auto">
          <a:xfrm>
            <a:off x="4910139" y="4668838"/>
            <a:ext cx="739775" cy="792162"/>
          </a:xfrm>
          <a:custGeom>
            <a:avLst/>
            <a:gdLst/>
            <a:ahLst/>
            <a:cxnLst>
              <a:cxn ang="0">
                <a:pos x="182" y="52"/>
              </a:cxn>
              <a:cxn ang="0">
                <a:pos x="167" y="38"/>
              </a:cxn>
              <a:cxn ang="0">
                <a:pos x="124" y="27"/>
              </a:cxn>
              <a:cxn ang="0">
                <a:pos x="92" y="0"/>
              </a:cxn>
              <a:cxn ang="0">
                <a:pos x="86" y="23"/>
              </a:cxn>
              <a:cxn ang="0">
                <a:pos x="67" y="36"/>
              </a:cxn>
              <a:cxn ang="0">
                <a:pos x="71" y="48"/>
              </a:cxn>
              <a:cxn ang="0">
                <a:pos x="80" y="50"/>
              </a:cxn>
              <a:cxn ang="0">
                <a:pos x="71" y="61"/>
              </a:cxn>
              <a:cxn ang="0">
                <a:pos x="73" y="73"/>
              </a:cxn>
              <a:cxn ang="0">
                <a:pos x="65" y="77"/>
              </a:cxn>
              <a:cxn ang="0">
                <a:pos x="61" y="96"/>
              </a:cxn>
              <a:cxn ang="0">
                <a:pos x="51" y="101"/>
              </a:cxn>
              <a:cxn ang="0">
                <a:pos x="38" y="151"/>
              </a:cxn>
              <a:cxn ang="0">
                <a:pos x="23" y="173"/>
              </a:cxn>
              <a:cxn ang="0">
                <a:pos x="0" y="201"/>
              </a:cxn>
              <a:cxn ang="0">
                <a:pos x="99" y="201"/>
              </a:cxn>
              <a:cxn ang="0">
                <a:pos x="119" y="169"/>
              </a:cxn>
              <a:cxn ang="0">
                <a:pos x="126" y="163"/>
              </a:cxn>
              <a:cxn ang="0">
                <a:pos x="136" y="155"/>
              </a:cxn>
              <a:cxn ang="0">
                <a:pos x="140" y="148"/>
              </a:cxn>
              <a:cxn ang="0">
                <a:pos x="147" y="136"/>
              </a:cxn>
              <a:cxn ang="0">
                <a:pos x="153" y="126"/>
              </a:cxn>
              <a:cxn ang="0">
                <a:pos x="157" y="119"/>
              </a:cxn>
              <a:cxn ang="0">
                <a:pos x="159" y="103"/>
              </a:cxn>
              <a:cxn ang="0">
                <a:pos x="163" y="90"/>
              </a:cxn>
              <a:cxn ang="0">
                <a:pos x="168" y="80"/>
              </a:cxn>
              <a:cxn ang="0">
                <a:pos x="176" y="67"/>
              </a:cxn>
              <a:cxn ang="0">
                <a:pos x="182" y="52"/>
              </a:cxn>
            </a:cxnLst>
            <a:rect l="0" t="0" r="r" b="b"/>
            <a:pathLst>
              <a:path w="182" h="201">
                <a:moveTo>
                  <a:pt x="182" y="52"/>
                </a:moveTo>
                <a:lnTo>
                  <a:pt x="167" y="38"/>
                </a:lnTo>
                <a:lnTo>
                  <a:pt x="124" y="27"/>
                </a:lnTo>
                <a:lnTo>
                  <a:pt x="92" y="0"/>
                </a:lnTo>
                <a:lnTo>
                  <a:pt x="86" y="23"/>
                </a:lnTo>
                <a:lnTo>
                  <a:pt x="67" y="36"/>
                </a:lnTo>
                <a:lnTo>
                  <a:pt x="71" y="48"/>
                </a:lnTo>
                <a:lnTo>
                  <a:pt x="80" y="50"/>
                </a:lnTo>
                <a:lnTo>
                  <a:pt x="71" y="61"/>
                </a:lnTo>
                <a:lnTo>
                  <a:pt x="73" y="73"/>
                </a:lnTo>
                <a:lnTo>
                  <a:pt x="65" y="77"/>
                </a:lnTo>
                <a:lnTo>
                  <a:pt x="61" y="96"/>
                </a:lnTo>
                <a:lnTo>
                  <a:pt x="51" y="101"/>
                </a:lnTo>
                <a:lnTo>
                  <a:pt x="38" y="151"/>
                </a:lnTo>
                <a:lnTo>
                  <a:pt x="23" y="173"/>
                </a:lnTo>
                <a:lnTo>
                  <a:pt x="0" y="201"/>
                </a:lnTo>
                <a:lnTo>
                  <a:pt x="99" y="201"/>
                </a:lnTo>
                <a:lnTo>
                  <a:pt x="119" y="169"/>
                </a:lnTo>
                <a:lnTo>
                  <a:pt x="126" y="163"/>
                </a:lnTo>
                <a:lnTo>
                  <a:pt x="136" y="155"/>
                </a:lnTo>
                <a:lnTo>
                  <a:pt x="140" y="148"/>
                </a:lnTo>
                <a:lnTo>
                  <a:pt x="147" y="136"/>
                </a:lnTo>
                <a:lnTo>
                  <a:pt x="153" y="126"/>
                </a:lnTo>
                <a:lnTo>
                  <a:pt x="157" y="119"/>
                </a:lnTo>
                <a:lnTo>
                  <a:pt x="159" y="103"/>
                </a:lnTo>
                <a:lnTo>
                  <a:pt x="163" y="90"/>
                </a:lnTo>
                <a:lnTo>
                  <a:pt x="168" y="80"/>
                </a:lnTo>
                <a:lnTo>
                  <a:pt x="176" y="67"/>
                </a:lnTo>
                <a:lnTo>
                  <a:pt x="182" y="52"/>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62" name="Freeform 58">
            <a:extLst>
              <a:ext uri="{FF2B5EF4-FFF2-40B4-BE49-F238E27FC236}">
                <a16:creationId xmlns:a16="http://schemas.microsoft.com/office/drawing/2014/main" id="{2B7C0622-1217-4F64-A492-67F17A109FDD}"/>
              </a:ext>
            </a:extLst>
          </p:cNvPr>
          <p:cNvSpPr>
            <a:spLocks/>
          </p:cNvSpPr>
          <p:nvPr/>
        </p:nvSpPr>
        <p:spPr bwMode="auto">
          <a:xfrm>
            <a:off x="5313363" y="4532314"/>
            <a:ext cx="920750" cy="928687"/>
          </a:xfrm>
          <a:custGeom>
            <a:avLst/>
            <a:gdLst/>
            <a:ahLst/>
            <a:cxnLst>
              <a:cxn ang="0">
                <a:pos x="135" y="0"/>
              </a:cxn>
              <a:cxn ang="0">
                <a:pos x="91" y="73"/>
              </a:cxn>
              <a:cxn ang="0">
                <a:pos x="83" y="87"/>
              </a:cxn>
              <a:cxn ang="0">
                <a:pos x="77" y="102"/>
              </a:cxn>
              <a:cxn ang="0">
                <a:pos x="69" y="115"/>
              </a:cxn>
              <a:cxn ang="0">
                <a:pos x="64" y="125"/>
              </a:cxn>
              <a:cxn ang="0">
                <a:pos x="60" y="138"/>
              </a:cxn>
              <a:cxn ang="0">
                <a:pos x="58" y="154"/>
              </a:cxn>
              <a:cxn ang="0">
                <a:pos x="54" y="161"/>
              </a:cxn>
              <a:cxn ang="0">
                <a:pos x="48" y="171"/>
              </a:cxn>
              <a:cxn ang="0">
                <a:pos x="41" y="183"/>
              </a:cxn>
              <a:cxn ang="0">
                <a:pos x="37" y="190"/>
              </a:cxn>
              <a:cxn ang="0">
                <a:pos x="27" y="198"/>
              </a:cxn>
              <a:cxn ang="0">
                <a:pos x="20" y="204"/>
              </a:cxn>
              <a:cxn ang="0">
                <a:pos x="0" y="236"/>
              </a:cxn>
              <a:cxn ang="0">
                <a:pos x="227" y="236"/>
              </a:cxn>
              <a:cxn ang="0">
                <a:pos x="217" y="135"/>
              </a:cxn>
              <a:cxn ang="0">
                <a:pos x="167" y="33"/>
              </a:cxn>
              <a:cxn ang="0">
                <a:pos x="173" y="29"/>
              </a:cxn>
              <a:cxn ang="0">
                <a:pos x="165" y="14"/>
              </a:cxn>
              <a:cxn ang="0">
                <a:pos x="156" y="16"/>
              </a:cxn>
              <a:cxn ang="0">
                <a:pos x="148" y="0"/>
              </a:cxn>
              <a:cxn ang="0">
                <a:pos x="135" y="0"/>
              </a:cxn>
            </a:cxnLst>
            <a:rect l="0" t="0" r="r" b="b"/>
            <a:pathLst>
              <a:path w="227" h="236">
                <a:moveTo>
                  <a:pt x="135" y="0"/>
                </a:moveTo>
                <a:lnTo>
                  <a:pt x="91" y="73"/>
                </a:lnTo>
                <a:lnTo>
                  <a:pt x="83" y="87"/>
                </a:lnTo>
                <a:lnTo>
                  <a:pt x="77" y="102"/>
                </a:lnTo>
                <a:lnTo>
                  <a:pt x="69" y="115"/>
                </a:lnTo>
                <a:lnTo>
                  <a:pt x="64" y="125"/>
                </a:lnTo>
                <a:lnTo>
                  <a:pt x="60" y="138"/>
                </a:lnTo>
                <a:lnTo>
                  <a:pt x="58" y="154"/>
                </a:lnTo>
                <a:lnTo>
                  <a:pt x="54" y="161"/>
                </a:lnTo>
                <a:lnTo>
                  <a:pt x="48" y="171"/>
                </a:lnTo>
                <a:lnTo>
                  <a:pt x="41" y="183"/>
                </a:lnTo>
                <a:lnTo>
                  <a:pt x="37" y="190"/>
                </a:lnTo>
                <a:lnTo>
                  <a:pt x="27" y="198"/>
                </a:lnTo>
                <a:lnTo>
                  <a:pt x="20" y="204"/>
                </a:lnTo>
                <a:lnTo>
                  <a:pt x="0" y="236"/>
                </a:lnTo>
                <a:lnTo>
                  <a:pt x="227" y="236"/>
                </a:lnTo>
                <a:lnTo>
                  <a:pt x="217" y="135"/>
                </a:lnTo>
                <a:lnTo>
                  <a:pt x="167" y="33"/>
                </a:lnTo>
                <a:lnTo>
                  <a:pt x="173" y="29"/>
                </a:lnTo>
                <a:lnTo>
                  <a:pt x="165" y="14"/>
                </a:lnTo>
                <a:lnTo>
                  <a:pt x="156" y="16"/>
                </a:lnTo>
                <a:lnTo>
                  <a:pt x="148" y="0"/>
                </a:lnTo>
                <a:lnTo>
                  <a:pt x="135" y="0"/>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63" name="Freeform 59">
            <a:extLst>
              <a:ext uri="{FF2B5EF4-FFF2-40B4-BE49-F238E27FC236}">
                <a16:creationId xmlns:a16="http://schemas.microsoft.com/office/drawing/2014/main" id="{B1A2AD12-1ED6-4032-95F1-CDB93AD47227}"/>
              </a:ext>
            </a:extLst>
          </p:cNvPr>
          <p:cNvSpPr>
            <a:spLocks/>
          </p:cNvSpPr>
          <p:nvPr/>
        </p:nvSpPr>
        <p:spPr bwMode="auto">
          <a:xfrm>
            <a:off x="6194425" y="4833938"/>
            <a:ext cx="717550" cy="627062"/>
          </a:xfrm>
          <a:custGeom>
            <a:avLst/>
            <a:gdLst/>
            <a:ahLst/>
            <a:cxnLst>
              <a:cxn ang="0">
                <a:pos x="10" y="159"/>
              </a:cxn>
              <a:cxn ang="0">
                <a:pos x="158" y="159"/>
              </a:cxn>
              <a:cxn ang="0">
                <a:pos x="156" y="115"/>
              </a:cxn>
              <a:cxn ang="0">
                <a:pos x="160" y="107"/>
              </a:cxn>
              <a:cxn ang="0">
                <a:pos x="163" y="102"/>
              </a:cxn>
              <a:cxn ang="0">
                <a:pos x="169" y="96"/>
              </a:cxn>
              <a:cxn ang="0">
                <a:pos x="177" y="92"/>
              </a:cxn>
              <a:cxn ang="0">
                <a:pos x="169" y="86"/>
              </a:cxn>
              <a:cxn ang="0">
                <a:pos x="167" y="79"/>
              </a:cxn>
              <a:cxn ang="0">
                <a:pos x="167" y="48"/>
              </a:cxn>
              <a:cxn ang="0">
                <a:pos x="152" y="40"/>
              </a:cxn>
              <a:cxn ang="0">
                <a:pos x="115" y="0"/>
              </a:cxn>
              <a:cxn ang="0">
                <a:pos x="87" y="25"/>
              </a:cxn>
              <a:cxn ang="0">
                <a:pos x="79" y="29"/>
              </a:cxn>
              <a:cxn ang="0">
                <a:pos x="16" y="38"/>
              </a:cxn>
              <a:cxn ang="0">
                <a:pos x="0" y="58"/>
              </a:cxn>
              <a:cxn ang="0">
                <a:pos x="10" y="159"/>
              </a:cxn>
            </a:cxnLst>
            <a:rect l="0" t="0" r="r" b="b"/>
            <a:pathLst>
              <a:path w="177" h="159">
                <a:moveTo>
                  <a:pt x="10" y="159"/>
                </a:moveTo>
                <a:lnTo>
                  <a:pt x="158" y="159"/>
                </a:lnTo>
                <a:lnTo>
                  <a:pt x="156" y="115"/>
                </a:lnTo>
                <a:lnTo>
                  <a:pt x="160" y="107"/>
                </a:lnTo>
                <a:lnTo>
                  <a:pt x="163" y="102"/>
                </a:lnTo>
                <a:lnTo>
                  <a:pt x="169" y="96"/>
                </a:lnTo>
                <a:lnTo>
                  <a:pt x="177" y="92"/>
                </a:lnTo>
                <a:lnTo>
                  <a:pt x="169" y="86"/>
                </a:lnTo>
                <a:lnTo>
                  <a:pt x="167" y="79"/>
                </a:lnTo>
                <a:lnTo>
                  <a:pt x="167" y="48"/>
                </a:lnTo>
                <a:lnTo>
                  <a:pt x="152" y="40"/>
                </a:lnTo>
                <a:lnTo>
                  <a:pt x="115" y="0"/>
                </a:lnTo>
                <a:lnTo>
                  <a:pt x="87" y="25"/>
                </a:lnTo>
                <a:lnTo>
                  <a:pt x="79" y="29"/>
                </a:lnTo>
                <a:lnTo>
                  <a:pt x="16" y="38"/>
                </a:lnTo>
                <a:lnTo>
                  <a:pt x="0" y="58"/>
                </a:lnTo>
                <a:lnTo>
                  <a:pt x="10" y="159"/>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64" name="Freeform 60">
            <a:extLst>
              <a:ext uri="{FF2B5EF4-FFF2-40B4-BE49-F238E27FC236}">
                <a16:creationId xmlns:a16="http://schemas.microsoft.com/office/drawing/2014/main" id="{E1DE28A4-C7CF-4FF7-8E15-AC5EB897451D}"/>
              </a:ext>
            </a:extLst>
          </p:cNvPr>
          <p:cNvSpPr>
            <a:spLocks/>
          </p:cNvSpPr>
          <p:nvPr/>
        </p:nvSpPr>
        <p:spPr bwMode="auto">
          <a:xfrm>
            <a:off x="6661151" y="4594226"/>
            <a:ext cx="1185863" cy="866775"/>
          </a:xfrm>
          <a:custGeom>
            <a:avLst/>
            <a:gdLst/>
            <a:ahLst/>
            <a:cxnLst>
              <a:cxn ang="0">
                <a:pos x="133" y="38"/>
              </a:cxn>
              <a:cxn ang="0">
                <a:pos x="127" y="30"/>
              </a:cxn>
              <a:cxn ang="0">
                <a:pos x="123" y="21"/>
              </a:cxn>
              <a:cxn ang="0">
                <a:pos x="93" y="0"/>
              </a:cxn>
              <a:cxn ang="0">
                <a:pos x="79" y="3"/>
              </a:cxn>
              <a:cxn ang="0">
                <a:pos x="64" y="9"/>
              </a:cxn>
              <a:cxn ang="0">
                <a:pos x="64" y="26"/>
              </a:cxn>
              <a:cxn ang="0">
                <a:pos x="35" y="26"/>
              </a:cxn>
              <a:cxn ang="0">
                <a:pos x="0" y="61"/>
              </a:cxn>
              <a:cxn ang="0">
                <a:pos x="37" y="101"/>
              </a:cxn>
              <a:cxn ang="0">
                <a:pos x="52" y="109"/>
              </a:cxn>
              <a:cxn ang="0">
                <a:pos x="52" y="140"/>
              </a:cxn>
              <a:cxn ang="0">
                <a:pos x="54" y="147"/>
              </a:cxn>
              <a:cxn ang="0">
                <a:pos x="62" y="153"/>
              </a:cxn>
              <a:cxn ang="0">
                <a:pos x="54" y="157"/>
              </a:cxn>
              <a:cxn ang="0">
                <a:pos x="48" y="163"/>
              </a:cxn>
              <a:cxn ang="0">
                <a:pos x="45" y="168"/>
              </a:cxn>
              <a:cxn ang="0">
                <a:pos x="41" y="176"/>
              </a:cxn>
              <a:cxn ang="0">
                <a:pos x="43" y="220"/>
              </a:cxn>
              <a:cxn ang="0">
                <a:pos x="292" y="215"/>
              </a:cxn>
              <a:cxn ang="0">
                <a:pos x="290" y="199"/>
              </a:cxn>
              <a:cxn ang="0">
                <a:pos x="283" y="193"/>
              </a:cxn>
              <a:cxn ang="0">
                <a:pos x="279" y="192"/>
              </a:cxn>
              <a:cxn ang="0">
                <a:pos x="273" y="186"/>
              </a:cxn>
              <a:cxn ang="0">
                <a:pos x="261" y="172"/>
              </a:cxn>
              <a:cxn ang="0">
                <a:pos x="244" y="128"/>
              </a:cxn>
              <a:cxn ang="0">
                <a:pos x="225" y="120"/>
              </a:cxn>
              <a:cxn ang="0">
                <a:pos x="200" y="78"/>
              </a:cxn>
              <a:cxn ang="0">
                <a:pos x="160" y="71"/>
              </a:cxn>
              <a:cxn ang="0">
                <a:pos x="133" y="38"/>
              </a:cxn>
            </a:cxnLst>
            <a:rect l="0" t="0" r="r" b="b"/>
            <a:pathLst>
              <a:path w="292" h="220">
                <a:moveTo>
                  <a:pt x="133" y="38"/>
                </a:moveTo>
                <a:lnTo>
                  <a:pt x="127" y="30"/>
                </a:lnTo>
                <a:lnTo>
                  <a:pt x="123" y="21"/>
                </a:lnTo>
                <a:lnTo>
                  <a:pt x="93" y="0"/>
                </a:lnTo>
                <a:lnTo>
                  <a:pt x="79" y="3"/>
                </a:lnTo>
                <a:lnTo>
                  <a:pt x="64" y="9"/>
                </a:lnTo>
                <a:lnTo>
                  <a:pt x="64" y="26"/>
                </a:lnTo>
                <a:lnTo>
                  <a:pt x="35" y="26"/>
                </a:lnTo>
                <a:lnTo>
                  <a:pt x="0" y="61"/>
                </a:lnTo>
                <a:lnTo>
                  <a:pt x="37" y="101"/>
                </a:lnTo>
                <a:lnTo>
                  <a:pt x="52" y="109"/>
                </a:lnTo>
                <a:lnTo>
                  <a:pt x="52" y="140"/>
                </a:lnTo>
                <a:lnTo>
                  <a:pt x="54" y="147"/>
                </a:lnTo>
                <a:lnTo>
                  <a:pt x="62" y="153"/>
                </a:lnTo>
                <a:lnTo>
                  <a:pt x="54" y="157"/>
                </a:lnTo>
                <a:lnTo>
                  <a:pt x="48" y="163"/>
                </a:lnTo>
                <a:lnTo>
                  <a:pt x="45" y="168"/>
                </a:lnTo>
                <a:lnTo>
                  <a:pt x="41" y="176"/>
                </a:lnTo>
                <a:lnTo>
                  <a:pt x="43" y="220"/>
                </a:lnTo>
                <a:lnTo>
                  <a:pt x="292" y="215"/>
                </a:lnTo>
                <a:lnTo>
                  <a:pt x="290" y="199"/>
                </a:lnTo>
                <a:lnTo>
                  <a:pt x="283" y="193"/>
                </a:lnTo>
                <a:lnTo>
                  <a:pt x="279" y="192"/>
                </a:lnTo>
                <a:lnTo>
                  <a:pt x="273" y="186"/>
                </a:lnTo>
                <a:lnTo>
                  <a:pt x="261" y="172"/>
                </a:lnTo>
                <a:lnTo>
                  <a:pt x="244" y="128"/>
                </a:lnTo>
                <a:lnTo>
                  <a:pt x="225" y="120"/>
                </a:lnTo>
                <a:lnTo>
                  <a:pt x="200" y="78"/>
                </a:lnTo>
                <a:lnTo>
                  <a:pt x="160" y="71"/>
                </a:lnTo>
                <a:lnTo>
                  <a:pt x="133" y="38"/>
                </a:lnTo>
                <a:close/>
              </a:path>
            </a:pathLst>
          </a:custGeom>
          <a:solidFill>
            <a:srgbClr val="FF99FF"/>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65" name="Freeform 61">
            <a:extLst>
              <a:ext uri="{FF2B5EF4-FFF2-40B4-BE49-F238E27FC236}">
                <a16:creationId xmlns:a16="http://schemas.microsoft.com/office/drawing/2014/main" id="{6AF98D2C-EE6D-4796-A85D-1B687364C1FF}"/>
              </a:ext>
            </a:extLst>
          </p:cNvPr>
          <p:cNvSpPr>
            <a:spLocks/>
          </p:cNvSpPr>
          <p:nvPr/>
        </p:nvSpPr>
        <p:spPr bwMode="auto">
          <a:xfrm>
            <a:off x="7200900" y="4418013"/>
            <a:ext cx="1111250" cy="1022350"/>
          </a:xfrm>
          <a:custGeom>
            <a:avLst/>
            <a:gdLst/>
            <a:ahLst/>
            <a:cxnLst>
              <a:cxn ang="0">
                <a:pos x="50" y="52"/>
              </a:cxn>
              <a:cxn ang="0">
                <a:pos x="23" y="66"/>
              </a:cxn>
              <a:cxn ang="0">
                <a:pos x="0" y="83"/>
              </a:cxn>
              <a:cxn ang="0">
                <a:pos x="27" y="116"/>
              </a:cxn>
              <a:cxn ang="0">
                <a:pos x="67" y="123"/>
              </a:cxn>
              <a:cxn ang="0">
                <a:pos x="92" y="165"/>
              </a:cxn>
              <a:cxn ang="0">
                <a:pos x="111" y="173"/>
              </a:cxn>
              <a:cxn ang="0">
                <a:pos x="128" y="217"/>
              </a:cxn>
              <a:cxn ang="0">
                <a:pos x="140" y="231"/>
              </a:cxn>
              <a:cxn ang="0">
                <a:pos x="146" y="237"/>
              </a:cxn>
              <a:cxn ang="0">
                <a:pos x="150" y="238"/>
              </a:cxn>
              <a:cxn ang="0">
                <a:pos x="157" y="244"/>
              </a:cxn>
              <a:cxn ang="0">
                <a:pos x="159" y="260"/>
              </a:cxn>
              <a:cxn ang="0">
                <a:pos x="194" y="260"/>
              </a:cxn>
              <a:cxn ang="0">
                <a:pos x="221" y="233"/>
              </a:cxn>
              <a:cxn ang="0">
                <a:pos x="223" y="210"/>
              </a:cxn>
              <a:cxn ang="0">
                <a:pos x="244" y="192"/>
              </a:cxn>
              <a:cxn ang="0">
                <a:pos x="232" y="165"/>
              </a:cxn>
              <a:cxn ang="0">
                <a:pos x="257" y="125"/>
              </a:cxn>
              <a:cxn ang="0">
                <a:pos x="251" y="87"/>
              </a:cxn>
              <a:cxn ang="0">
                <a:pos x="257" y="87"/>
              </a:cxn>
              <a:cxn ang="0">
                <a:pos x="263" y="85"/>
              </a:cxn>
              <a:cxn ang="0">
                <a:pos x="274" y="79"/>
              </a:cxn>
              <a:cxn ang="0">
                <a:pos x="184" y="0"/>
              </a:cxn>
              <a:cxn ang="0">
                <a:pos x="50" y="52"/>
              </a:cxn>
            </a:cxnLst>
            <a:rect l="0" t="0" r="r" b="b"/>
            <a:pathLst>
              <a:path w="274" h="260">
                <a:moveTo>
                  <a:pt x="50" y="52"/>
                </a:moveTo>
                <a:lnTo>
                  <a:pt x="23" y="66"/>
                </a:lnTo>
                <a:lnTo>
                  <a:pt x="0" y="83"/>
                </a:lnTo>
                <a:lnTo>
                  <a:pt x="27" y="116"/>
                </a:lnTo>
                <a:lnTo>
                  <a:pt x="67" y="123"/>
                </a:lnTo>
                <a:lnTo>
                  <a:pt x="92" y="165"/>
                </a:lnTo>
                <a:lnTo>
                  <a:pt x="111" y="173"/>
                </a:lnTo>
                <a:lnTo>
                  <a:pt x="128" y="217"/>
                </a:lnTo>
                <a:lnTo>
                  <a:pt x="140" y="231"/>
                </a:lnTo>
                <a:lnTo>
                  <a:pt x="146" y="237"/>
                </a:lnTo>
                <a:lnTo>
                  <a:pt x="150" y="238"/>
                </a:lnTo>
                <a:lnTo>
                  <a:pt x="157" y="244"/>
                </a:lnTo>
                <a:lnTo>
                  <a:pt x="159" y="260"/>
                </a:lnTo>
                <a:lnTo>
                  <a:pt x="194" y="260"/>
                </a:lnTo>
                <a:lnTo>
                  <a:pt x="221" y="233"/>
                </a:lnTo>
                <a:lnTo>
                  <a:pt x="223" y="210"/>
                </a:lnTo>
                <a:lnTo>
                  <a:pt x="244" y="192"/>
                </a:lnTo>
                <a:lnTo>
                  <a:pt x="232" y="165"/>
                </a:lnTo>
                <a:lnTo>
                  <a:pt x="257" y="125"/>
                </a:lnTo>
                <a:lnTo>
                  <a:pt x="251" y="87"/>
                </a:lnTo>
                <a:lnTo>
                  <a:pt x="257" y="87"/>
                </a:lnTo>
                <a:lnTo>
                  <a:pt x="263" y="85"/>
                </a:lnTo>
                <a:lnTo>
                  <a:pt x="274" y="79"/>
                </a:lnTo>
                <a:lnTo>
                  <a:pt x="184" y="0"/>
                </a:lnTo>
                <a:lnTo>
                  <a:pt x="50" y="52"/>
                </a:lnTo>
                <a:close/>
              </a:path>
            </a:pathLst>
          </a:custGeom>
          <a:solidFill>
            <a:schemeClr val="accent1">
              <a:lumMod val="40000"/>
              <a:lumOff val="60000"/>
            </a:schemeClr>
          </a:solidFill>
          <a:ln w="19050" cap="flat" cmpd="sng">
            <a:solidFill>
              <a:schemeClr val="tx1"/>
            </a:solidFill>
            <a:prstDash val="solid"/>
            <a:round/>
            <a:headEnd/>
            <a:tailEn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66" name="Freeform 62">
            <a:extLst>
              <a:ext uri="{FF2B5EF4-FFF2-40B4-BE49-F238E27FC236}">
                <a16:creationId xmlns:a16="http://schemas.microsoft.com/office/drawing/2014/main" id="{1E8BF9A4-3392-4695-8A86-03DE24D967BD}"/>
              </a:ext>
            </a:extLst>
          </p:cNvPr>
          <p:cNvSpPr>
            <a:spLocks/>
          </p:cNvSpPr>
          <p:nvPr/>
        </p:nvSpPr>
        <p:spPr bwMode="auto">
          <a:xfrm>
            <a:off x="8001001" y="4532313"/>
            <a:ext cx="1012825" cy="908050"/>
          </a:xfrm>
          <a:custGeom>
            <a:avLst/>
            <a:gdLst/>
            <a:ahLst/>
            <a:cxnLst>
              <a:cxn ang="0">
                <a:pos x="80" y="50"/>
              </a:cxn>
              <a:cxn ang="0">
                <a:pos x="69" y="56"/>
              </a:cxn>
              <a:cxn ang="0">
                <a:pos x="63" y="58"/>
              </a:cxn>
              <a:cxn ang="0">
                <a:pos x="57" y="58"/>
              </a:cxn>
              <a:cxn ang="0">
                <a:pos x="63" y="96"/>
              </a:cxn>
              <a:cxn ang="0">
                <a:pos x="38" y="136"/>
              </a:cxn>
              <a:cxn ang="0">
                <a:pos x="50" y="163"/>
              </a:cxn>
              <a:cxn ang="0">
                <a:pos x="29" y="181"/>
              </a:cxn>
              <a:cxn ang="0">
                <a:pos x="27" y="204"/>
              </a:cxn>
              <a:cxn ang="0">
                <a:pos x="0" y="231"/>
              </a:cxn>
              <a:cxn ang="0">
                <a:pos x="119" y="227"/>
              </a:cxn>
              <a:cxn ang="0">
                <a:pos x="123" y="217"/>
              </a:cxn>
              <a:cxn ang="0">
                <a:pos x="132" y="204"/>
              </a:cxn>
              <a:cxn ang="0">
                <a:pos x="142" y="194"/>
              </a:cxn>
              <a:cxn ang="0">
                <a:pos x="153" y="186"/>
              </a:cxn>
              <a:cxn ang="0">
                <a:pos x="167" y="181"/>
              </a:cxn>
              <a:cxn ang="0">
                <a:pos x="180" y="177"/>
              </a:cxn>
              <a:cxn ang="0">
                <a:pos x="174" y="163"/>
              </a:cxn>
              <a:cxn ang="0">
                <a:pos x="205" y="138"/>
              </a:cxn>
              <a:cxn ang="0">
                <a:pos x="201" y="131"/>
              </a:cxn>
              <a:cxn ang="0">
                <a:pos x="224" y="117"/>
              </a:cxn>
              <a:cxn ang="0">
                <a:pos x="220" y="106"/>
              </a:cxn>
              <a:cxn ang="0">
                <a:pos x="249" y="83"/>
              </a:cxn>
              <a:cxn ang="0">
                <a:pos x="240" y="69"/>
              </a:cxn>
              <a:cxn ang="0">
                <a:pos x="228" y="65"/>
              </a:cxn>
              <a:cxn ang="0">
                <a:pos x="165" y="2"/>
              </a:cxn>
              <a:cxn ang="0">
                <a:pos x="134" y="0"/>
              </a:cxn>
              <a:cxn ang="0">
                <a:pos x="80" y="50"/>
              </a:cxn>
            </a:cxnLst>
            <a:rect l="0" t="0" r="r" b="b"/>
            <a:pathLst>
              <a:path w="249" h="231">
                <a:moveTo>
                  <a:pt x="80" y="50"/>
                </a:moveTo>
                <a:lnTo>
                  <a:pt x="69" y="56"/>
                </a:lnTo>
                <a:lnTo>
                  <a:pt x="63" y="58"/>
                </a:lnTo>
                <a:lnTo>
                  <a:pt x="57" y="58"/>
                </a:lnTo>
                <a:lnTo>
                  <a:pt x="63" y="96"/>
                </a:lnTo>
                <a:lnTo>
                  <a:pt x="38" y="136"/>
                </a:lnTo>
                <a:lnTo>
                  <a:pt x="50" y="163"/>
                </a:lnTo>
                <a:lnTo>
                  <a:pt x="29" y="181"/>
                </a:lnTo>
                <a:lnTo>
                  <a:pt x="27" y="204"/>
                </a:lnTo>
                <a:lnTo>
                  <a:pt x="0" y="231"/>
                </a:lnTo>
                <a:lnTo>
                  <a:pt x="119" y="227"/>
                </a:lnTo>
                <a:lnTo>
                  <a:pt x="123" y="217"/>
                </a:lnTo>
                <a:lnTo>
                  <a:pt x="132" y="204"/>
                </a:lnTo>
                <a:lnTo>
                  <a:pt x="142" y="194"/>
                </a:lnTo>
                <a:lnTo>
                  <a:pt x="153" y="186"/>
                </a:lnTo>
                <a:lnTo>
                  <a:pt x="167" y="181"/>
                </a:lnTo>
                <a:lnTo>
                  <a:pt x="180" y="177"/>
                </a:lnTo>
                <a:lnTo>
                  <a:pt x="174" y="163"/>
                </a:lnTo>
                <a:lnTo>
                  <a:pt x="205" y="138"/>
                </a:lnTo>
                <a:lnTo>
                  <a:pt x="201" y="131"/>
                </a:lnTo>
                <a:lnTo>
                  <a:pt x="224" y="117"/>
                </a:lnTo>
                <a:lnTo>
                  <a:pt x="220" y="106"/>
                </a:lnTo>
                <a:lnTo>
                  <a:pt x="249" y="83"/>
                </a:lnTo>
                <a:lnTo>
                  <a:pt x="240" y="69"/>
                </a:lnTo>
                <a:lnTo>
                  <a:pt x="228" y="65"/>
                </a:lnTo>
                <a:lnTo>
                  <a:pt x="165" y="2"/>
                </a:lnTo>
                <a:lnTo>
                  <a:pt x="134" y="0"/>
                </a:lnTo>
                <a:lnTo>
                  <a:pt x="80" y="50"/>
                </a:lnTo>
                <a:close/>
              </a:path>
            </a:pathLst>
          </a:custGeom>
          <a:solidFill>
            <a:srgbClr val="FFFF00"/>
          </a:solidFill>
          <a:ln w="19050"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sz="1000" b="1" dirty="0">
              <a:solidFill>
                <a:srgbClr val="000000"/>
              </a:solidFill>
              <a:latin typeface="Arial" charset="0"/>
              <a:ea typeface="ＭＳ Ｐゴシック" pitchFamily="-106" charset="-128"/>
              <a:cs typeface="Arial" charset="0"/>
            </a:endParaRPr>
          </a:p>
        </p:txBody>
      </p:sp>
      <p:sp>
        <p:nvSpPr>
          <p:cNvPr id="67" name="Freeform 63">
            <a:extLst>
              <a:ext uri="{FF2B5EF4-FFF2-40B4-BE49-F238E27FC236}">
                <a16:creationId xmlns:a16="http://schemas.microsoft.com/office/drawing/2014/main" id="{620FEC55-6142-4991-B12E-B8A24B178827}"/>
              </a:ext>
            </a:extLst>
          </p:cNvPr>
          <p:cNvSpPr>
            <a:spLocks/>
          </p:cNvSpPr>
          <p:nvPr/>
        </p:nvSpPr>
        <p:spPr bwMode="auto">
          <a:xfrm>
            <a:off x="8531226" y="4194175"/>
            <a:ext cx="981075" cy="762000"/>
          </a:xfrm>
          <a:custGeom>
            <a:avLst/>
            <a:gdLst/>
            <a:ahLst/>
            <a:cxnLst>
              <a:cxn ang="0">
                <a:pos x="0" y="86"/>
              </a:cxn>
              <a:cxn ang="0">
                <a:pos x="31" y="88"/>
              </a:cxn>
              <a:cxn ang="0">
                <a:pos x="94" y="151"/>
              </a:cxn>
              <a:cxn ang="0">
                <a:pos x="106" y="155"/>
              </a:cxn>
              <a:cxn ang="0">
                <a:pos x="115" y="169"/>
              </a:cxn>
              <a:cxn ang="0">
                <a:pos x="121" y="171"/>
              </a:cxn>
              <a:cxn ang="0">
                <a:pos x="138" y="188"/>
              </a:cxn>
              <a:cxn ang="0">
                <a:pos x="150" y="194"/>
              </a:cxn>
              <a:cxn ang="0">
                <a:pos x="169" y="182"/>
              </a:cxn>
              <a:cxn ang="0">
                <a:pos x="150" y="163"/>
              </a:cxn>
              <a:cxn ang="0">
                <a:pos x="167" y="151"/>
              </a:cxn>
              <a:cxn ang="0">
                <a:pos x="198" y="169"/>
              </a:cxn>
              <a:cxn ang="0">
                <a:pos x="205" y="163"/>
              </a:cxn>
              <a:cxn ang="0">
                <a:pos x="204" y="155"/>
              </a:cxn>
              <a:cxn ang="0">
                <a:pos x="242" y="128"/>
              </a:cxn>
              <a:cxn ang="0">
                <a:pos x="217" y="121"/>
              </a:cxn>
              <a:cxn ang="0">
                <a:pos x="71" y="11"/>
              </a:cxn>
              <a:cxn ang="0">
                <a:pos x="56" y="0"/>
              </a:cxn>
              <a:cxn ang="0">
                <a:pos x="0" y="86"/>
              </a:cxn>
            </a:cxnLst>
            <a:rect l="0" t="0" r="r" b="b"/>
            <a:pathLst>
              <a:path w="242" h="194">
                <a:moveTo>
                  <a:pt x="0" y="86"/>
                </a:moveTo>
                <a:lnTo>
                  <a:pt x="31" y="88"/>
                </a:lnTo>
                <a:lnTo>
                  <a:pt x="94" y="151"/>
                </a:lnTo>
                <a:lnTo>
                  <a:pt x="106" y="155"/>
                </a:lnTo>
                <a:lnTo>
                  <a:pt x="115" y="169"/>
                </a:lnTo>
                <a:lnTo>
                  <a:pt x="121" y="171"/>
                </a:lnTo>
                <a:lnTo>
                  <a:pt x="138" y="188"/>
                </a:lnTo>
                <a:lnTo>
                  <a:pt x="150" y="194"/>
                </a:lnTo>
                <a:lnTo>
                  <a:pt x="169" y="182"/>
                </a:lnTo>
                <a:lnTo>
                  <a:pt x="150" y="163"/>
                </a:lnTo>
                <a:lnTo>
                  <a:pt x="167" y="151"/>
                </a:lnTo>
                <a:lnTo>
                  <a:pt x="198" y="169"/>
                </a:lnTo>
                <a:lnTo>
                  <a:pt x="205" y="163"/>
                </a:lnTo>
                <a:lnTo>
                  <a:pt x="204" y="155"/>
                </a:lnTo>
                <a:lnTo>
                  <a:pt x="242" y="128"/>
                </a:lnTo>
                <a:lnTo>
                  <a:pt x="217" y="121"/>
                </a:lnTo>
                <a:lnTo>
                  <a:pt x="71" y="11"/>
                </a:lnTo>
                <a:lnTo>
                  <a:pt x="56" y="0"/>
                </a:lnTo>
                <a:lnTo>
                  <a:pt x="0" y="86"/>
                </a:lnTo>
                <a:close/>
              </a:path>
            </a:pathLst>
          </a:custGeom>
          <a:solidFill>
            <a:srgbClr val="FFFF00"/>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68" name="Freeform 64">
            <a:extLst>
              <a:ext uri="{FF2B5EF4-FFF2-40B4-BE49-F238E27FC236}">
                <a16:creationId xmlns:a16="http://schemas.microsoft.com/office/drawing/2014/main" id="{5B243C98-A242-4280-AD81-C31912698660}"/>
              </a:ext>
            </a:extLst>
          </p:cNvPr>
          <p:cNvSpPr>
            <a:spLocks/>
          </p:cNvSpPr>
          <p:nvPr/>
        </p:nvSpPr>
        <p:spPr bwMode="auto">
          <a:xfrm>
            <a:off x="8820150" y="3906838"/>
            <a:ext cx="1023938" cy="950912"/>
          </a:xfrm>
          <a:custGeom>
            <a:avLst/>
            <a:gdLst/>
            <a:ahLst/>
            <a:cxnLst>
              <a:cxn ang="0">
                <a:pos x="0" y="84"/>
              </a:cxn>
              <a:cxn ang="0">
                <a:pos x="146" y="194"/>
              </a:cxn>
              <a:cxn ang="0">
                <a:pos x="171" y="201"/>
              </a:cxn>
              <a:cxn ang="0">
                <a:pos x="182" y="217"/>
              </a:cxn>
              <a:cxn ang="0">
                <a:pos x="175" y="224"/>
              </a:cxn>
              <a:cxn ang="0">
                <a:pos x="171" y="242"/>
              </a:cxn>
              <a:cxn ang="0">
                <a:pos x="221" y="221"/>
              </a:cxn>
              <a:cxn ang="0">
                <a:pos x="225" y="201"/>
              </a:cxn>
              <a:cxn ang="0">
                <a:pos x="238" y="201"/>
              </a:cxn>
              <a:cxn ang="0">
                <a:pos x="248" y="196"/>
              </a:cxn>
              <a:cxn ang="0">
                <a:pos x="252" y="184"/>
              </a:cxn>
              <a:cxn ang="0">
                <a:pos x="242" y="165"/>
              </a:cxn>
              <a:cxn ang="0">
                <a:pos x="213" y="140"/>
              </a:cxn>
              <a:cxn ang="0">
                <a:pos x="209" y="128"/>
              </a:cxn>
              <a:cxn ang="0">
                <a:pos x="205" y="127"/>
              </a:cxn>
              <a:cxn ang="0">
                <a:pos x="200" y="127"/>
              </a:cxn>
              <a:cxn ang="0">
                <a:pos x="190" y="119"/>
              </a:cxn>
              <a:cxn ang="0">
                <a:pos x="181" y="113"/>
              </a:cxn>
              <a:cxn ang="0">
                <a:pos x="184" y="100"/>
              </a:cxn>
              <a:cxn ang="0">
                <a:pos x="165" y="80"/>
              </a:cxn>
              <a:cxn ang="0">
                <a:pos x="156" y="86"/>
              </a:cxn>
              <a:cxn ang="0">
                <a:pos x="156" y="82"/>
              </a:cxn>
              <a:cxn ang="0">
                <a:pos x="152" y="80"/>
              </a:cxn>
              <a:cxn ang="0">
                <a:pos x="144" y="80"/>
              </a:cxn>
              <a:cxn ang="0">
                <a:pos x="140" y="52"/>
              </a:cxn>
              <a:cxn ang="0">
                <a:pos x="138" y="25"/>
              </a:cxn>
              <a:cxn ang="0">
                <a:pos x="117" y="11"/>
              </a:cxn>
              <a:cxn ang="0">
                <a:pos x="102" y="17"/>
              </a:cxn>
              <a:cxn ang="0">
                <a:pos x="92" y="0"/>
              </a:cxn>
              <a:cxn ang="0">
                <a:pos x="44" y="32"/>
              </a:cxn>
              <a:cxn ang="0">
                <a:pos x="31" y="42"/>
              </a:cxn>
              <a:cxn ang="0">
                <a:pos x="0" y="84"/>
              </a:cxn>
            </a:cxnLst>
            <a:rect l="0" t="0" r="r" b="b"/>
            <a:pathLst>
              <a:path w="252" h="242">
                <a:moveTo>
                  <a:pt x="0" y="84"/>
                </a:moveTo>
                <a:lnTo>
                  <a:pt x="146" y="194"/>
                </a:lnTo>
                <a:lnTo>
                  <a:pt x="171" y="201"/>
                </a:lnTo>
                <a:lnTo>
                  <a:pt x="182" y="217"/>
                </a:lnTo>
                <a:lnTo>
                  <a:pt x="175" y="224"/>
                </a:lnTo>
                <a:lnTo>
                  <a:pt x="171" y="242"/>
                </a:lnTo>
                <a:lnTo>
                  <a:pt x="221" y="221"/>
                </a:lnTo>
                <a:lnTo>
                  <a:pt x="225" y="201"/>
                </a:lnTo>
                <a:lnTo>
                  <a:pt x="238" y="201"/>
                </a:lnTo>
                <a:lnTo>
                  <a:pt x="248" y="196"/>
                </a:lnTo>
                <a:lnTo>
                  <a:pt x="252" y="184"/>
                </a:lnTo>
                <a:lnTo>
                  <a:pt x="242" y="165"/>
                </a:lnTo>
                <a:lnTo>
                  <a:pt x="213" y="140"/>
                </a:lnTo>
                <a:lnTo>
                  <a:pt x="209" y="128"/>
                </a:lnTo>
                <a:lnTo>
                  <a:pt x="205" y="127"/>
                </a:lnTo>
                <a:lnTo>
                  <a:pt x="200" y="127"/>
                </a:lnTo>
                <a:lnTo>
                  <a:pt x="190" y="119"/>
                </a:lnTo>
                <a:lnTo>
                  <a:pt x="181" y="113"/>
                </a:lnTo>
                <a:lnTo>
                  <a:pt x="184" y="100"/>
                </a:lnTo>
                <a:lnTo>
                  <a:pt x="165" y="80"/>
                </a:lnTo>
                <a:lnTo>
                  <a:pt x="156" y="86"/>
                </a:lnTo>
                <a:lnTo>
                  <a:pt x="156" y="82"/>
                </a:lnTo>
                <a:lnTo>
                  <a:pt x="152" y="80"/>
                </a:lnTo>
                <a:lnTo>
                  <a:pt x="144" y="80"/>
                </a:lnTo>
                <a:lnTo>
                  <a:pt x="140" y="52"/>
                </a:lnTo>
                <a:lnTo>
                  <a:pt x="138" y="25"/>
                </a:lnTo>
                <a:lnTo>
                  <a:pt x="117" y="11"/>
                </a:lnTo>
                <a:lnTo>
                  <a:pt x="102" y="17"/>
                </a:lnTo>
                <a:lnTo>
                  <a:pt x="92" y="0"/>
                </a:lnTo>
                <a:lnTo>
                  <a:pt x="44" y="32"/>
                </a:lnTo>
                <a:lnTo>
                  <a:pt x="31" y="42"/>
                </a:lnTo>
                <a:lnTo>
                  <a:pt x="0" y="84"/>
                </a:lnTo>
                <a:close/>
              </a:path>
            </a:pathLst>
          </a:custGeom>
          <a:solidFill>
            <a:srgbClr val="FFFF00"/>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69" name="Freeform 65">
            <a:extLst>
              <a:ext uri="{FF2B5EF4-FFF2-40B4-BE49-F238E27FC236}">
                <a16:creationId xmlns:a16="http://schemas.microsoft.com/office/drawing/2014/main" id="{B17A3A97-25D6-4CE2-A9A8-0B5FE06BCA3C}"/>
              </a:ext>
            </a:extLst>
          </p:cNvPr>
          <p:cNvSpPr>
            <a:spLocks/>
          </p:cNvSpPr>
          <p:nvPr/>
        </p:nvSpPr>
        <p:spPr bwMode="auto">
          <a:xfrm>
            <a:off x="8693151" y="4857750"/>
            <a:ext cx="500063" cy="406400"/>
          </a:xfrm>
          <a:custGeom>
            <a:avLst/>
            <a:gdLst/>
            <a:ahLst/>
            <a:cxnLst>
              <a:cxn ang="0">
                <a:pos x="6" y="94"/>
              </a:cxn>
              <a:cxn ang="0">
                <a:pos x="20" y="92"/>
              </a:cxn>
              <a:cxn ang="0">
                <a:pos x="33" y="94"/>
              </a:cxn>
              <a:cxn ang="0">
                <a:pos x="46" y="98"/>
              </a:cxn>
              <a:cxn ang="0">
                <a:pos x="60" y="103"/>
              </a:cxn>
              <a:cxn ang="0">
                <a:pos x="64" y="103"/>
              </a:cxn>
              <a:cxn ang="0">
                <a:pos x="79" y="96"/>
              </a:cxn>
              <a:cxn ang="0">
                <a:pos x="85" y="92"/>
              </a:cxn>
              <a:cxn ang="0">
                <a:pos x="93" y="86"/>
              </a:cxn>
              <a:cxn ang="0">
                <a:pos x="100" y="82"/>
              </a:cxn>
              <a:cxn ang="0">
                <a:pos x="117" y="82"/>
              </a:cxn>
              <a:cxn ang="0">
                <a:pos x="123" y="78"/>
              </a:cxn>
              <a:cxn ang="0">
                <a:pos x="116" y="63"/>
              </a:cxn>
              <a:cxn ang="0">
                <a:pos x="116" y="57"/>
              </a:cxn>
              <a:cxn ang="0">
                <a:pos x="117" y="48"/>
              </a:cxn>
              <a:cxn ang="0">
                <a:pos x="110" y="25"/>
              </a:cxn>
              <a:cxn ang="0">
                <a:pos x="98" y="19"/>
              </a:cxn>
              <a:cxn ang="0">
                <a:pos x="81" y="2"/>
              </a:cxn>
              <a:cxn ang="0">
                <a:pos x="75" y="0"/>
              </a:cxn>
              <a:cxn ang="0">
                <a:pos x="46" y="23"/>
              </a:cxn>
              <a:cxn ang="0">
                <a:pos x="50" y="34"/>
              </a:cxn>
              <a:cxn ang="0">
                <a:pos x="27" y="48"/>
              </a:cxn>
              <a:cxn ang="0">
                <a:pos x="31" y="55"/>
              </a:cxn>
              <a:cxn ang="0">
                <a:pos x="0" y="80"/>
              </a:cxn>
              <a:cxn ang="0">
                <a:pos x="6" y="94"/>
              </a:cxn>
            </a:cxnLst>
            <a:rect l="0" t="0" r="r" b="b"/>
            <a:pathLst>
              <a:path w="123" h="103">
                <a:moveTo>
                  <a:pt x="6" y="94"/>
                </a:moveTo>
                <a:lnTo>
                  <a:pt x="20" y="92"/>
                </a:lnTo>
                <a:lnTo>
                  <a:pt x="33" y="94"/>
                </a:lnTo>
                <a:lnTo>
                  <a:pt x="46" y="98"/>
                </a:lnTo>
                <a:lnTo>
                  <a:pt x="60" y="103"/>
                </a:lnTo>
                <a:lnTo>
                  <a:pt x="64" y="103"/>
                </a:lnTo>
                <a:lnTo>
                  <a:pt x="79" y="96"/>
                </a:lnTo>
                <a:lnTo>
                  <a:pt x="85" y="92"/>
                </a:lnTo>
                <a:lnTo>
                  <a:pt x="93" y="86"/>
                </a:lnTo>
                <a:lnTo>
                  <a:pt x="100" y="82"/>
                </a:lnTo>
                <a:lnTo>
                  <a:pt x="117" y="82"/>
                </a:lnTo>
                <a:lnTo>
                  <a:pt x="123" y="78"/>
                </a:lnTo>
                <a:lnTo>
                  <a:pt x="116" y="63"/>
                </a:lnTo>
                <a:lnTo>
                  <a:pt x="116" y="57"/>
                </a:lnTo>
                <a:lnTo>
                  <a:pt x="117" y="48"/>
                </a:lnTo>
                <a:lnTo>
                  <a:pt x="110" y="25"/>
                </a:lnTo>
                <a:lnTo>
                  <a:pt x="98" y="19"/>
                </a:lnTo>
                <a:lnTo>
                  <a:pt x="81" y="2"/>
                </a:lnTo>
                <a:lnTo>
                  <a:pt x="75" y="0"/>
                </a:lnTo>
                <a:lnTo>
                  <a:pt x="46" y="23"/>
                </a:lnTo>
                <a:lnTo>
                  <a:pt x="50" y="34"/>
                </a:lnTo>
                <a:lnTo>
                  <a:pt x="27" y="48"/>
                </a:lnTo>
                <a:lnTo>
                  <a:pt x="31" y="55"/>
                </a:lnTo>
                <a:lnTo>
                  <a:pt x="0" y="80"/>
                </a:lnTo>
                <a:lnTo>
                  <a:pt x="6" y="94"/>
                </a:lnTo>
                <a:close/>
              </a:path>
            </a:pathLst>
          </a:custGeom>
          <a:solidFill>
            <a:srgbClr val="FFFF00"/>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70" name="Freeform 66">
            <a:extLst>
              <a:ext uri="{FF2B5EF4-FFF2-40B4-BE49-F238E27FC236}">
                <a16:creationId xmlns:a16="http://schemas.microsoft.com/office/drawing/2014/main" id="{4E5991E6-EB90-4108-AD8C-3951CA192309}"/>
              </a:ext>
            </a:extLst>
          </p:cNvPr>
          <p:cNvSpPr>
            <a:spLocks/>
          </p:cNvSpPr>
          <p:nvPr/>
        </p:nvSpPr>
        <p:spPr bwMode="auto">
          <a:xfrm>
            <a:off x="9140825" y="4697414"/>
            <a:ext cx="419100" cy="466725"/>
          </a:xfrm>
          <a:custGeom>
            <a:avLst/>
            <a:gdLst/>
            <a:ahLst/>
            <a:cxnLst>
              <a:cxn ang="0">
                <a:pos x="92" y="0"/>
              </a:cxn>
              <a:cxn ang="0">
                <a:pos x="54" y="27"/>
              </a:cxn>
              <a:cxn ang="0">
                <a:pos x="55" y="35"/>
              </a:cxn>
              <a:cxn ang="0">
                <a:pos x="48" y="41"/>
              </a:cxn>
              <a:cxn ang="0">
                <a:pos x="17" y="23"/>
              </a:cxn>
              <a:cxn ang="0">
                <a:pos x="0" y="35"/>
              </a:cxn>
              <a:cxn ang="0">
                <a:pos x="19" y="54"/>
              </a:cxn>
              <a:cxn ang="0">
                <a:pos x="0" y="66"/>
              </a:cxn>
              <a:cxn ang="0">
                <a:pos x="7" y="89"/>
              </a:cxn>
              <a:cxn ang="0">
                <a:pos x="6" y="98"/>
              </a:cxn>
              <a:cxn ang="0">
                <a:pos x="6" y="104"/>
              </a:cxn>
              <a:cxn ang="0">
                <a:pos x="13" y="119"/>
              </a:cxn>
              <a:cxn ang="0">
                <a:pos x="23" y="114"/>
              </a:cxn>
              <a:cxn ang="0">
                <a:pos x="42" y="110"/>
              </a:cxn>
              <a:cxn ang="0">
                <a:pos x="48" y="104"/>
              </a:cxn>
              <a:cxn ang="0">
                <a:pos x="42" y="85"/>
              </a:cxn>
              <a:cxn ang="0">
                <a:pos x="55" y="75"/>
              </a:cxn>
              <a:cxn ang="0">
                <a:pos x="65" y="60"/>
              </a:cxn>
              <a:cxn ang="0">
                <a:pos x="71" y="62"/>
              </a:cxn>
              <a:cxn ang="0">
                <a:pos x="71" y="56"/>
              </a:cxn>
              <a:cxn ang="0">
                <a:pos x="82" y="50"/>
              </a:cxn>
              <a:cxn ang="0">
                <a:pos x="86" y="48"/>
              </a:cxn>
              <a:cxn ang="0">
                <a:pos x="92" y="41"/>
              </a:cxn>
              <a:cxn ang="0">
                <a:pos x="96" y="23"/>
              </a:cxn>
              <a:cxn ang="0">
                <a:pos x="103" y="16"/>
              </a:cxn>
              <a:cxn ang="0">
                <a:pos x="92" y="0"/>
              </a:cxn>
            </a:cxnLst>
            <a:rect l="0" t="0" r="r" b="b"/>
            <a:pathLst>
              <a:path w="103" h="119">
                <a:moveTo>
                  <a:pt x="92" y="0"/>
                </a:moveTo>
                <a:lnTo>
                  <a:pt x="54" y="27"/>
                </a:lnTo>
                <a:lnTo>
                  <a:pt x="55" y="35"/>
                </a:lnTo>
                <a:lnTo>
                  <a:pt x="48" y="41"/>
                </a:lnTo>
                <a:lnTo>
                  <a:pt x="17" y="23"/>
                </a:lnTo>
                <a:lnTo>
                  <a:pt x="0" y="35"/>
                </a:lnTo>
                <a:lnTo>
                  <a:pt x="19" y="54"/>
                </a:lnTo>
                <a:lnTo>
                  <a:pt x="0" y="66"/>
                </a:lnTo>
                <a:lnTo>
                  <a:pt x="7" y="89"/>
                </a:lnTo>
                <a:lnTo>
                  <a:pt x="6" y="98"/>
                </a:lnTo>
                <a:lnTo>
                  <a:pt x="6" y="104"/>
                </a:lnTo>
                <a:lnTo>
                  <a:pt x="13" y="119"/>
                </a:lnTo>
                <a:lnTo>
                  <a:pt x="23" y="114"/>
                </a:lnTo>
                <a:lnTo>
                  <a:pt x="42" y="110"/>
                </a:lnTo>
                <a:lnTo>
                  <a:pt x="48" y="104"/>
                </a:lnTo>
                <a:lnTo>
                  <a:pt x="42" y="85"/>
                </a:lnTo>
                <a:lnTo>
                  <a:pt x="55" y="75"/>
                </a:lnTo>
                <a:lnTo>
                  <a:pt x="65" y="60"/>
                </a:lnTo>
                <a:lnTo>
                  <a:pt x="71" y="62"/>
                </a:lnTo>
                <a:lnTo>
                  <a:pt x="71" y="56"/>
                </a:lnTo>
                <a:lnTo>
                  <a:pt x="82" y="50"/>
                </a:lnTo>
                <a:lnTo>
                  <a:pt x="86" y="48"/>
                </a:lnTo>
                <a:lnTo>
                  <a:pt x="92" y="41"/>
                </a:lnTo>
                <a:lnTo>
                  <a:pt x="96" y="23"/>
                </a:lnTo>
                <a:lnTo>
                  <a:pt x="103" y="16"/>
                </a:lnTo>
                <a:lnTo>
                  <a:pt x="92" y="0"/>
                </a:lnTo>
                <a:close/>
              </a:path>
            </a:pathLst>
          </a:custGeom>
          <a:solidFill>
            <a:srgbClr val="FFFF00"/>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71" name="Line 67">
            <a:extLst>
              <a:ext uri="{FF2B5EF4-FFF2-40B4-BE49-F238E27FC236}">
                <a16:creationId xmlns:a16="http://schemas.microsoft.com/office/drawing/2014/main" id="{93C0E93A-596C-4C7A-85B0-62C9C43291A3}"/>
              </a:ext>
            </a:extLst>
          </p:cNvPr>
          <p:cNvSpPr>
            <a:spLocks noChangeShapeType="1"/>
          </p:cNvSpPr>
          <p:nvPr/>
        </p:nvSpPr>
        <p:spPr bwMode="auto">
          <a:xfrm flipV="1">
            <a:off x="5980113" y="4638676"/>
            <a:ext cx="23812" cy="34925"/>
          </a:xfrm>
          <a:prstGeom prst="line">
            <a:avLst/>
          </a:prstGeom>
          <a:noFill/>
          <a:ln w="19050">
            <a:solidFill>
              <a:srgbClr val="000000"/>
            </a:solidFill>
            <a:round/>
            <a:headEnd/>
            <a:tailEn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72" name="Line 68">
            <a:extLst>
              <a:ext uri="{FF2B5EF4-FFF2-40B4-BE49-F238E27FC236}">
                <a16:creationId xmlns:a16="http://schemas.microsoft.com/office/drawing/2014/main" id="{65582B8C-2706-44DF-85C1-436D879021AA}"/>
              </a:ext>
            </a:extLst>
          </p:cNvPr>
          <p:cNvSpPr>
            <a:spLocks noChangeShapeType="1"/>
          </p:cNvSpPr>
          <p:nvPr/>
        </p:nvSpPr>
        <p:spPr bwMode="auto">
          <a:xfrm flipV="1">
            <a:off x="2076450" y="4953001"/>
            <a:ext cx="6350" cy="447675"/>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73" name="Line 69">
            <a:extLst>
              <a:ext uri="{FF2B5EF4-FFF2-40B4-BE49-F238E27FC236}">
                <a16:creationId xmlns:a16="http://schemas.microsoft.com/office/drawing/2014/main" id="{110EF077-B634-45C5-92CA-6A1A498E1CCB}"/>
              </a:ext>
            </a:extLst>
          </p:cNvPr>
          <p:cNvSpPr>
            <a:spLocks noChangeShapeType="1"/>
          </p:cNvSpPr>
          <p:nvPr/>
        </p:nvSpPr>
        <p:spPr bwMode="auto">
          <a:xfrm flipH="1" flipV="1">
            <a:off x="2892425" y="5408613"/>
            <a:ext cx="660400" cy="23812"/>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74" name="Line 70">
            <a:extLst>
              <a:ext uri="{FF2B5EF4-FFF2-40B4-BE49-F238E27FC236}">
                <a16:creationId xmlns:a16="http://schemas.microsoft.com/office/drawing/2014/main" id="{394D5BF4-EBA6-45D8-A3D3-7FE4475AA4E6}"/>
              </a:ext>
            </a:extLst>
          </p:cNvPr>
          <p:cNvSpPr>
            <a:spLocks noChangeShapeType="1"/>
          </p:cNvSpPr>
          <p:nvPr/>
        </p:nvSpPr>
        <p:spPr bwMode="auto">
          <a:xfrm flipH="1" flipV="1">
            <a:off x="2066925" y="5391150"/>
            <a:ext cx="831850" cy="14288"/>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75" name="Line 71">
            <a:extLst>
              <a:ext uri="{FF2B5EF4-FFF2-40B4-BE49-F238E27FC236}">
                <a16:creationId xmlns:a16="http://schemas.microsoft.com/office/drawing/2014/main" id="{0CABEDAF-9B01-4D2E-951A-14D4014A8A67}"/>
              </a:ext>
            </a:extLst>
          </p:cNvPr>
          <p:cNvSpPr>
            <a:spLocks noChangeShapeType="1"/>
          </p:cNvSpPr>
          <p:nvPr/>
        </p:nvSpPr>
        <p:spPr bwMode="auto">
          <a:xfrm flipV="1">
            <a:off x="2082801" y="4075114"/>
            <a:ext cx="23813" cy="877887"/>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76" name="Line 72">
            <a:extLst>
              <a:ext uri="{FF2B5EF4-FFF2-40B4-BE49-F238E27FC236}">
                <a16:creationId xmlns:a16="http://schemas.microsoft.com/office/drawing/2014/main" id="{3BAF0A11-6A06-4C1E-B918-2738E9666141}"/>
              </a:ext>
            </a:extLst>
          </p:cNvPr>
          <p:cNvSpPr>
            <a:spLocks noChangeShapeType="1"/>
          </p:cNvSpPr>
          <p:nvPr/>
        </p:nvSpPr>
        <p:spPr bwMode="auto">
          <a:xfrm flipV="1">
            <a:off x="2106613" y="3357564"/>
            <a:ext cx="12700" cy="731837"/>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77" name="Line 73">
            <a:extLst>
              <a:ext uri="{FF2B5EF4-FFF2-40B4-BE49-F238E27FC236}">
                <a16:creationId xmlns:a16="http://schemas.microsoft.com/office/drawing/2014/main" id="{ABA07B75-B56B-4289-9A8E-2084E2A43FFD}"/>
              </a:ext>
            </a:extLst>
          </p:cNvPr>
          <p:cNvSpPr>
            <a:spLocks noChangeShapeType="1"/>
          </p:cNvSpPr>
          <p:nvPr/>
        </p:nvSpPr>
        <p:spPr bwMode="auto">
          <a:xfrm flipV="1">
            <a:off x="2119313" y="2973389"/>
            <a:ext cx="6350" cy="396875"/>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78" name="Freeform 74">
            <a:extLst>
              <a:ext uri="{FF2B5EF4-FFF2-40B4-BE49-F238E27FC236}">
                <a16:creationId xmlns:a16="http://schemas.microsoft.com/office/drawing/2014/main" id="{2E1FBEAC-B750-423F-BB1C-9EB6DCF46F67}"/>
              </a:ext>
            </a:extLst>
          </p:cNvPr>
          <p:cNvSpPr>
            <a:spLocks/>
          </p:cNvSpPr>
          <p:nvPr/>
        </p:nvSpPr>
        <p:spPr bwMode="auto">
          <a:xfrm>
            <a:off x="8467725" y="4702175"/>
            <a:ext cx="1265238" cy="731838"/>
          </a:xfrm>
          <a:custGeom>
            <a:avLst/>
            <a:gdLst/>
            <a:ahLst/>
            <a:cxnLst>
              <a:cxn ang="0">
                <a:pos x="0" y="492"/>
              </a:cxn>
              <a:cxn ang="0">
                <a:pos x="27" y="444"/>
              </a:cxn>
              <a:cxn ang="0">
                <a:pos x="69" y="393"/>
              </a:cxn>
              <a:cxn ang="0">
                <a:pos x="150" y="357"/>
              </a:cxn>
              <a:cxn ang="0">
                <a:pos x="183" y="348"/>
              </a:cxn>
              <a:cxn ang="0">
                <a:pos x="243" y="351"/>
              </a:cxn>
              <a:cxn ang="0">
                <a:pos x="315" y="378"/>
              </a:cxn>
              <a:cxn ang="0">
                <a:pos x="357" y="366"/>
              </a:cxn>
              <a:cxn ang="0">
                <a:pos x="402" y="330"/>
              </a:cxn>
              <a:cxn ang="0">
                <a:pos x="456" y="321"/>
              </a:cxn>
              <a:cxn ang="0">
                <a:pos x="510" y="294"/>
              </a:cxn>
              <a:cxn ang="0">
                <a:pos x="558" y="288"/>
              </a:cxn>
              <a:cxn ang="0">
                <a:pos x="555" y="231"/>
              </a:cxn>
              <a:cxn ang="0">
                <a:pos x="573" y="219"/>
              </a:cxn>
              <a:cxn ang="0">
                <a:pos x="594" y="198"/>
              </a:cxn>
              <a:cxn ang="0">
                <a:pos x="612" y="171"/>
              </a:cxn>
              <a:cxn ang="0">
                <a:pos x="630" y="159"/>
              </a:cxn>
              <a:cxn ang="0">
                <a:pos x="633" y="150"/>
              </a:cxn>
              <a:cxn ang="0">
                <a:pos x="663" y="129"/>
              </a:cxn>
              <a:cxn ang="0">
                <a:pos x="702" y="105"/>
              </a:cxn>
              <a:cxn ang="0">
                <a:pos x="735" y="90"/>
              </a:cxn>
              <a:cxn ang="0">
                <a:pos x="783" y="72"/>
              </a:cxn>
              <a:cxn ang="0">
                <a:pos x="801" y="60"/>
              </a:cxn>
              <a:cxn ang="0">
                <a:pos x="825" y="54"/>
              </a:cxn>
              <a:cxn ang="0">
                <a:pos x="837" y="0"/>
              </a:cxn>
            </a:cxnLst>
            <a:rect l="0" t="0" r="r" b="b"/>
            <a:pathLst>
              <a:path w="837" h="492">
                <a:moveTo>
                  <a:pt x="0" y="492"/>
                </a:moveTo>
                <a:cubicBezTo>
                  <a:pt x="12" y="476"/>
                  <a:pt x="16" y="460"/>
                  <a:pt x="27" y="444"/>
                </a:cubicBezTo>
                <a:cubicBezTo>
                  <a:pt x="32" y="424"/>
                  <a:pt x="52" y="404"/>
                  <a:pt x="69" y="393"/>
                </a:cubicBezTo>
                <a:cubicBezTo>
                  <a:pt x="85" y="369"/>
                  <a:pt x="124" y="360"/>
                  <a:pt x="150" y="357"/>
                </a:cubicBezTo>
                <a:cubicBezTo>
                  <a:pt x="161" y="354"/>
                  <a:pt x="172" y="351"/>
                  <a:pt x="183" y="348"/>
                </a:cubicBezTo>
                <a:cubicBezTo>
                  <a:pt x="203" y="349"/>
                  <a:pt x="223" y="349"/>
                  <a:pt x="243" y="351"/>
                </a:cubicBezTo>
                <a:cubicBezTo>
                  <a:pt x="271" y="353"/>
                  <a:pt x="289" y="372"/>
                  <a:pt x="315" y="378"/>
                </a:cubicBezTo>
                <a:cubicBezTo>
                  <a:pt x="329" y="373"/>
                  <a:pt x="344" y="372"/>
                  <a:pt x="357" y="366"/>
                </a:cubicBezTo>
                <a:cubicBezTo>
                  <a:pt x="375" y="358"/>
                  <a:pt x="386" y="341"/>
                  <a:pt x="402" y="330"/>
                </a:cubicBezTo>
                <a:cubicBezTo>
                  <a:pt x="415" y="310"/>
                  <a:pt x="433" y="319"/>
                  <a:pt x="456" y="321"/>
                </a:cubicBezTo>
                <a:cubicBezTo>
                  <a:pt x="476" y="328"/>
                  <a:pt x="494" y="305"/>
                  <a:pt x="510" y="294"/>
                </a:cubicBezTo>
                <a:cubicBezTo>
                  <a:pt x="523" y="285"/>
                  <a:pt x="542" y="289"/>
                  <a:pt x="558" y="288"/>
                </a:cubicBezTo>
                <a:cubicBezTo>
                  <a:pt x="579" y="281"/>
                  <a:pt x="559" y="248"/>
                  <a:pt x="555" y="231"/>
                </a:cubicBezTo>
                <a:cubicBezTo>
                  <a:pt x="561" y="227"/>
                  <a:pt x="571" y="226"/>
                  <a:pt x="573" y="219"/>
                </a:cubicBezTo>
                <a:cubicBezTo>
                  <a:pt x="578" y="205"/>
                  <a:pt x="579" y="202"/>
                  <a:pt x="594" y="198"/>
                </a:cubicBezTo>
                <a:cubicBezTo>
                  <a:pt x="602" y="190"/>
                  <a:pt x="604" y="178"/>
                  <a:pt x="612" y="171"/>
                </a:cubicBezTo>
                <a:cubicBezTo>
                  <a:pt x="617" y="166"/>
                  <a:pt x="630" y="159"/>
                  <a:pt x="630" y="159"/>
                </a:cubicBezTo>
                <a:cubicBezTo>
                  <a:pt x="637" y="181"/>
                  <a:pt x="635" y="155"/>
                  <a:pt x="633" y="150"/>
                </a:cubicBezTo>
                <a:cubicBezTo>
                  <a:pt x="643" y="140"/>
                  <a:pt x="653" y="139"/>
                  <a:pt x="663" y="129"/>
                </a:cubicBezTo>
                <a:cubicBezTo>
                  <a:pt x="668" y="113"/>
                  <a:pt x="689" y="114"/>
                  <a:pt x="702" y="105"/>
                </a:cubicBezTo>
                <a:cubicBezTo>
                  <a:pt x="711" y="91"/>
                  <a:pt x="718" y="93"/>
                  <a:pt x="735" y="90"/>
                </a:cubicBezTo>
                <a:cubicBezTo>
                  <a:pt x="749" y="81"/>
                  <a:pt x="767" y="77"/>
                  <a:pt x="783" y="72"/>
                </a:cubicBezTo>
                <a:cubicBezTo>
                  <a:pt x="790" y="70"/>
                  <a:pt x="795" y="64"/>
                  <a:pt x="801" y="60"/>
                </a:cubicBezTo>
                <a:cubicBezTo>
                  <a:pt x="808" y="55"/>
                  <a:pt x="817" y="57"/>
                  <a:pt x="825" y="54"/>
                </a:cubicBezTo>
                <a:cubicBezTo>
                  <a:pt x="828" y="45"/>
                  <a:pt x="824" y="0"/>
                  <a:pt x="837" y="0"/>
                </a:cubicBezTo>
              </a:path>
            </a:pathLst>
          </a:custGeom>
          <a:noFill/>
          <a:ln w="19050" cmpd="sng">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79" name="Freeform 75">
            <a:extLst>
              <a:ext uri="{FF2B5EF4-FFF2-40B4-BE49-F238E27FC236}">
                <a16:creationId xmlns:a16="http://schemas.microsoft.com/office/drawing/2014/main" id="{D9D4B463-36AF-493A-8229-95BA85A3C11C}"/>
              </a:ext>
            </a:extLst>
          </p:cNvPr>
          <p:cNvSpPr>
            <a:spLocks/>
          </p:cNvSpPr>
          <p:nvPr/>
        </p:nvSpPr>
        <p:spPr bwMode="auto">
          <a:xfrm>
            <a:off x="7605714" y="3784601"/>
            <a:ext cx="1152525" cy="944563"/>
          </a:xfrm>
          <a:custGeom>
            <a:avLst/>
            <a:gdLst/>
            <a:ahLst/>
            <a:cxnLst>
              <a:cxn ang="0">
                <a:pos x="161" y="0"/>
              </a:cxn>
              <a:cxn ang="0">
                <a:pos x="130" y="17"/>
              </a:cxn>
              <a:cxn ang="0">
                <a:pos x="121" y="44"/>
              </a:cxn>
              <a:cxn ang="0">
                <a:pos x="76" y="65"/>
              </a:cxn>
              <a:cxn ang="0">
                <a:pos x="0" y="90"/>
              </a:cxn>
              <a:cxn ang="0">
                <a:pos x="65" y="146"/>
              </a:cxn>
              <a:cxn ang="0">
                <a:pos x="67" y="146"/>
              </a:cxn>
              <a:cxn ang="0">
                <a:pos x="84" y="161"/>
              </a:cxn>
              <a:cxn ang="0">
                <a:pos x="174" y="240"/>
              </a:cxn>
              <a:cxn ang="0">
                <a:pos x="228" y="190"/>
              </a:cxn>
              <a:cxn ang="0">
                <a:pos x="284" y="104"/>
              </a:cxn>
              <a:cxn ang="0">
                <a:pos x="161" y="0"/>
              </a:cxn>
            </a:cxnLst>
            <a:rect l="0" t="0" r="r" b="b"/>
            <a:pathLst>
              <a:path w="284" h="240">
                <a:moveTo>
                  <a:pt x="161" y="0"/>
                </a:moveTo>
                <a:lnTo>
                  <a:pt x="130" y="17"/>
                </a:lnTo>
                <a:lnTo>
                  <a:pt x="121" y="44"/>
                </a:lnTo>
                <a:lnTo>
                  <a:pt x="76" y="65"/>
                </a:lnTo>
                <a:lnTo>
                  <a:pt x="0" y="90"/>
                </a:lnTo>
                <a:lnTo>
                  <a:pt x="65" y="146"/>
                </a:lnTo>
                <a:lnTo>
                  <a:pt x="67" y="146"/>
                </a:lnTo>
                <a:lnTo>
                  <a:pt x="84" y="161"/>
                </a:lnTo>
                <a:lnTo>
                  <a:pt x="174" y="240"/>
                </a:lnTo>
                <a:lnTo>
                  <a:pt x="228" y="190"/>
                </a:lnTo>
                <a:lnTo>
                  <a:pt x="284" y="104"/>
                </a:lnTo>
                <a:lnTo>
                  <a:pt x="161" y="0"/>
                </a:lnTo>
                <a:close/>
              </a:path>
            </a:pathLst>
          </a:custGeom>
          <a:solidFill>
            <a:schemeClr val="accent1">
              <a:lumMod val="40000"/>
              <a:lumOff val="60000"/>
            </a:schemeClr>
          </a:solidFill>
          <a:ln w="19050"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80" name="Freeform 76">
            <a:extLst>
              <a:ext uri="{FF2B5EF4-FFF2-40B4-BE49-F238E27FC236}">
                <a16:creationId xmlns:a16="http://schemas.microsoft.com/office/drawing/2014/main" id="{A26DBFC4-E017-4C0B-885C-3440A9EAD19B}"/>
              </a:ext>
            </a:extLst>
          </p:cNvPr>
          <p:cNvSpPr>
            <a:spLocks/>
          </p:cNvSpPr>
          <p:nvPr/>
        </p:nvSpPr>
        <p:spPr bwMode="auto">
          <a:xfrm>
            <a:off x="8261350" y="3605214"/>
            <a:ext cx="738188" cy="630237"/>
          </a:xfrm>
          <a:custGeom>
            <a:avLst/>
            <a:gdLst/>
            <a:ahLst/>
            <a:cxnLst>
              <a:cxn ang="0">
                <a:pos x="84" y="0"/>
              </a:cxn>
              <a:cxn ang="0">
                <a:pos x="81" y="2"/>
              </a:cxn>
              <a:cxn ang="0">
                <a:pos x="44" y="23"/>
              </a:cxn>
              <a:cxn ang="0">
                <a:pos x="0" y="46"/>
              </a:cxn>
              <a:cxn ang="0">
                <a:pos x="123" y="150"/>
              </a:cxn>
              <a:cxn ang="0">
                <a:pos x="138" y="161"/>
              </a:cxn>
              <a:cxn ang="0">
                <a:pos x="169" y="119"/>
              </a:cxn>
              <a:cxn ang="0">
                <a:pos x="182" y="109"/>
              </a:cxn>
              <a:cxn ang="0">
                <a:pos x="167" y="84"/>
              </a:cxn>
              <a:cxn ang="0">
                <a:pos x="169" y="71"/>
              </a:cxn>
              <a:cxn ang="0">
                <a:pos x="150" y="48"/>
              </a:cxn>
              <a:cxn ang="0">
                <a:pos x="146" y="48"/>
              </a:cxn>
              <a:cxn ang="0">
                <a:pos x="140" y="50"/>
              </a:cxn>
              <a:cxn ang="0">
                <a:pos x="132" y="48"/>
              </a:cxn>
              <a:cxn ang="0">
                <a:pos x="117" y="13"/>
              </a:cxn>
              <a:cxn ang="0">
                <a:pos x="111" y="13"/>
              </a:cxn>
              <a:cxn ang="0">
                <a:pos x="113" y="29"/>
              </a:cxn>
              <a:cxn ang="0">
                <a:pos x="109" y="29"/>
              </a:cxn>
              <a:cxn ang="0">
                <a:pos x="84" y="0"/>
              </a:cxn>
            </a:cxnLst>
            <a:rect l="0" t="0" r="r" b="b"/>
            <a:pathLst>
              <a:path w="182" h="161">
                <a:moveTo>
                  <a:pt x="84" y="0"/>
                </a:moveTo>
                <a:lnTo>
                  <a:pt x="81" y="2"/>
                </a:lnTo>
                <a:lnTo>
                  <a:pt x="44" y="23"/>
                </a:lnTo>
                <a:lnTo>
                  <a:pt x="0" y="46"/>
                </a:lnTo>
                <a:lnTo>
                  <a:pt x="123" y="150"/>
                </a:lnTo>
                <a:lnTo>
                  <a:pt x="138" y="161"/>
                </a:lnTo>
                <a:lnTo>
                  <a:pt x="169" y="119"/>
                </a:lnTo>
                <a:lnTo>
                  <a:pt x="182" y="109"/>
                </a:lnTo>
                <a:lnTo>
                  <a:pt x="167" y="84"/>
                </a:lnTo>
                <a:lnTo>
                  <a:pt x="169" y="71"/>
                </a:lnTo>
                <a:lnTo>
                  <a:pt x="150" y="48"/>
                </a:lnTo>
                <a:lnTo>
                  <a:pt x="146" y="48"/>
                </a:lnTo>
                <a:lnTo>
                  <a:pt x="140" y="50"/>
                </a:lnTo>
                <a:lnTo>
                  <a:pt x="132" y="48"/>
                </a:lnTo>
                <a:lnTo>
                  <a:pt x="117" y="13"/>
                </a:lnTo>
                <a:lnTo>
                  <a:pt x="111" y="13"/>
                </a:lnTo>
                <a:lnTo>
                  <a:pt x="113" y="29"/>
                </a:lnTo>
                <a:lnTo>
                  <a:pt x="109" y="29"/>
                </a:lnTo>
                <a:lnTo>
                  <a:pt x="84" y="0"/>
                </a:lnTo>
                <a:close/>
              </a:path>
            </a:pathLst>
          </a:custGeom>
          <a:solidFill>
            <a:schemeClr val="accent1">
              <a:lumMod val="40000"/>
              <a:lumOff val="60000"/>
            </a:schemeClr>
          </a:solidFill>
          <a:ln w="19050" cap="flat" cmpd="sng">
            <a:solidFill>
              <a:srgbClr val="000000"/>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81" name="Freeform 77">
            <a:extLst>
              <a:ext uri="{FF2B5EF4-FFF2-40B4-BE49-F238E27FC236}">
                <a16:creationId xmlns:a16="http://schemas.microsoft.com/office/drawing/2014/main" id="{CCF84BBE-D162-4686-8A61-3DE662757CCC}"/>
              </a:ext>
            </a:extLst>
          </p:cNvPr>
          <p:cNvSpPr>
            <a:spLocks/>
          </p:cNvSpPr>
          <p:nvPr/>
        </p:nvSpPr>
        <p:spPr bwMode="auto">
          <a:xfrm>
            <a:off x="8601075" y="3251200"/>
            <a:ext cx="787400" cy="781050"/>
          </a:xfrm>
          <a:custGeom>
            <a:avLst/>
            <a:gdLst/>
            <a:ahLst/>
            <a:cxnLst>
              <a:cxn ang="0">
                <a:pos x="60" y="75"/>
              </a:cxn>
              <a:cxn ang="0">
                <a:pos x="0" y="90"/>
              </a:cxn>
              <a:cxn ang="0">
                <a:pos x="25" y="119"/>
              </a:cxn>
              <a:cxn ang="0">
                <a:pos x="29" y="119"/>
              </a:cxn>
              <a:cxn ang="0">
                <a:pos x="27" y="103"/>
              </a:cxn>
              <a:cxn ang="0">
                <a:pos x="33" y="103"/>
              </a:cxn>
              <a:cxn ang="0">
                <a:pos x="48" y="138"/>
              </a:cxn>
              <a:cxn ang="0">
                <a:pos x="56" y="140"/>
              </a:cxn>
              <a:cxn ang="0">
                <a:pos x="62" y="138"/>
              </a:cxn>
              <a:cxn ang="0">
                <a:pos x="66" y="138"/>
              </a:cxn>
              <a:cxn ang="0">
                <a:pos x="85" y="161"/>
              </a:cxn>
              <a:cxn ang="0">
                <a:pos x="83" y="174"/>
              </a:cxn>
              <a:cxn ang="0">
                <a:pos x="98" y="199"/>
              </a:cxn>
              <a:cxn ang="0">
                <a:pos x="146" y="167"/>
              </a:cxn>
              <a:cxn ang="0">
                <a:pos x="150" y="163"/>
              </a:cxn>
              <a:cxn ang="0">
                <a:pos x="150" y="142"/>
              </a:cxn>
              <a:cxn ang="0">
                <a:pos x="152" y="138"/>
              </a:cxn>
              <a:cxn ang="0">
                <a:pos x="144" y="132"/>
              </a:cxn>
              <a:cxn ang="0">
                <a:pos x="144" y="126"/>
              </a:cxn>
              <a:cxn ang="0">
                <a:pos x="150" y="123"/>
              </a:cxn>
              <a:cxn ang="0">
                <a:pos x="150" y="113"/>
              </a:cxn>
              <a:cxn ang="0">
                <a:pos x="152" y="109"/>
              </a:cxn>
              <a:cxn ang="0">
                <a:pos x="152" y="105"/>
              </a:cxn>
              <a:cxn ang="0">
                <a:pos x="156" y="102"/>
              </a:cxn>
              <a:cxn ang="0">
                <a:pos x="156" y="94"/>
              </a:cxn>
              <a:cxn ang="0">
                <a:pos x="165" y="98"/>
              </a:cxn>
              <a:cxn ang="0">
                <a:pos x="179" y="71"/>
              </a:cxn>
              <a:cxn ang="0">
                <a:pos x="194" y="50"/>
              </a:cxn>
              <a:cxn ang="0">
                <a:pos x="177" y="27"/>
              </a:cxn>
              <a:cxn ang="0">
                <a:pos x="164" y="0"/>
              </a:cxn>
              <a:cxn ang="0">
                <a:pos x="158" y="4"/>
              </a:cxn>
              <a:cxn ang="0">
                <a:pos x="152" y="7"/>
              </a:cxn>
              <a:cxn ang="0">
                <a:pos x="150" y="13"/>
              </a:cxn>
              <a:cxn ang="0">
                <a:pos x="104" y="61"/>
              </a:cxn>
              <a:cxn ang="0">
                <a:pos x="60" y="75"/>
              </a:cxn>
            </a:cxnLst>
            <a:rect l="0" t="0" r="r" b="b"/>
            <a:pathLst>
              <a:path w="194" h="199">
                <a:moveTo>
                  <a:pt x="60" y="75"/>
                </a:moveTo>
                <a:lnTo>
                  <a:pt x="0" y="90"/>
                </a:lnTo>
                <a:lnTo>
                  <a:pt x="25" y="119"/>
                </a:lnTo>
                <a:lnTo>
                  <a:pt x="29" y="119"/>
                </a:lnTo>
                <a:lnTo>
                  <a:pt x="27" y="103"/>
                </a:lnTo>
                <a:lnTo>
                  <a:pt x="33" y="103"/>
                </a:lnTo>
                <a:lnTo>
                  <a:pt x="48" y="138"/>
                </a:lnTo>
                <a:lnTo>
                  <a:pt x="56" y="140"/>
                </a:lnTo>
                <a:lnTo>
                  <a:pt x="62" y="138"/>
                </a:lnTo>
                <a:lnTo>
                  <a:pt x="66" y="138"/>
                </a:lnTo>
                <a:lnTo>
                  <a:pt x="85" y="161"/>
                </a:lnTo>
                <a:lnTo>
                  <a:pt x="83" y="174"/>
                </a:lnTo>
                <a:lnTo>
                  <a:pt x="98" y="199"/>
                </a:lnTo>
                <a:lnTo>
                  <a:pt x="146" y="167"/>
                </a:lnTo>
                <a:lnTo>
                  <a:pt x="150" y="163"/>
                </a:lnTo>
                <a:lnTo>
                  <a:pt x="150" y="142"/>
                </a:lnTo>
                <a:lnTo>
                  <a:pt x="152" y="138"/>
                </a:lnTo>
                <a:lnTo>
                  <a:pt x="144" y="132"/>
                </a:lnTo>
                <a:lnTo>
                  <a:pt x="144" y="126"/>
                </a:lnTo>
                <a:lnTo>
                  <a:pt x="150" y="123"/>
                </a:lnTo>
                <a:lnTo>
                  <a:pt x="150" y="113"/>
                </a:lnTo>
                <a:lnTo>
                  <a:pt x="152" y="109"/>
                </a:lnTo>
                <a:lnTo>
                  <a:pt x="152" y="105"/>
                </a:lnTo>
                <a:lnTo>
                  <a:pt x="156" y="102"/>
                </a:lnTo>
                <a:lnTo>
                  <a:pt x="156" y="94"/>
                </a:lnTo>
                <a:lnTo>
                  <a:pt x="165" y="98"/>
                </a:lnTo>
                <a:lnTo>
                  <a:pt x="179" y="71"/>
                </a:lnTo>
                <a:lnTo>
                  <a:pt x="194" y="50"/>
                </a:lnTo>
                <a:lnTo>
                  <a:pt x="177" y="27"/>
                </a:lnTo>
                <a:lnTo>
                  <a:pt x="164" y="0"/>
                </a:lnTo>
                <a:lnTo>
                  <a:pt x="158" y="4"/>
                </a:lnTo>
                <a:lnTo>
                  <a:pt x="152" y="7"/>
                </a:lnTo>
                <a:lnTo>
                  <a:pt x="150" y="13"/>
                </a:lnTo>
                <a:lnTo>
                  <a:pt x="104" y="61"/>
                </a:lnTo>
                <a:lnTo>
                  <a:pt x="60" y="75"/>
                </a:lnTo>
                <a:close/>
              </a:path>
            </a:pathLst>
          </a:custGeom>
          <a:solidFill>
            <a:schemeClr val="accent1">
              <a:lumMod val="40000"/>
              <a:lumOff val="60000"/>
            </a:schemeClr>
          </a:solidFill>
          <a:ln w="19050"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82" name="Line 78">
            <a:extLst>
              <a:ext uri="{FF2B5EF4-FFF2-40B4-BE49-F238E27FC236}">
                <a16:creationId xmlns:a16="http://schemas.microsoft.com/office/drawing/2014/main" id="{1DADB780-953A-41D9-94D3-6167FB3DE332}"/>
              </a:ext>
            </a:extLst>
          </p:cNvPr>
          <p:cNvSpPr>
            <a:spLocks noChangeShapeType="1"/>
          </p:cNvSpPr>
          <p:nvPr/>
        </p:nvSpPr>
        <p:spPr bwMode="auto">
          <a:xfrm>
            <a:off x="7851776" y="5438775"/>
            <a:ext cx="188913" cy="0"/>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83" name="Line 79">
            <a:extLst>
              <a:ext uri="{FF2B5EF4-FFF2-40B4-BE49-F238E27FC236}">
                <a16:creationId xmlns:a16="http://schemas.microsoft.com/office/drawing/2014/main" id="{915073B1-6AB3-4AF1-B6C9-7A5849C5A1CA}"/>
              </a:ext>
            </a:extLst>
          </p:cNvPr>
          <p:cNvSpPr>
            <a:spLocks noChangeShapeType="1"/>
          </p:cNvSpPr>
          <p:nvPr/>
        </p:nvSpPr>
        <p:spPr bwMode="auto">
          <a:xfrm flipV="1">
            <a:off x="7985126" y="5426076"/>
            <a:ext cx="487363" cy="9525"/>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84" name="Line 80">
            <a:extLst>
              <a:ext uri="{FF2B5EF4-FFF2-40B4-BE49-F238E27FC236}">
                <a16:creationId xmlns:a16="http://schemas.microsoft.com/office/drawing/2014/main" id="{B5BA64D1-1CA8-4095-9ECD-69C3EFF221BF}"/>
              </a:ext>
            </a:extLst>
          </p:cNvPr>
          <p:cNvSpPr>
            <a:spLocks noChangeShapeType="1"/>
          </p:cNvSpPr>
          <p:nvPr/>
        </p:nvSpPr>
        <p:spPr bwMode="auto">
          <a:xfrm flipV="1">
            <a:off x="6191251" y="5443538"/>
            <a:ext cx="1795463" cy="17462"/>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85" name="Line 81">
            <a:extLst>
              <a:ext uri="{FF2B5EF4-FFF2-40B4-BE49-F238E27FC236}">
                <a16:creationId xmlns:a16="http://schemas.microsoft.com/office/drawing/2014/main" id="{5AFF8B78-0886-46E0-AF6D-C5F6E2171B58}"/>
              </a:ext>
            </a:extLst>
          </p:cNvPr>
          <p:cNvSpPr>
            <a:spLocks noChangeShapeType="1"/>
          </p:cNvSpPr>
          <p:nvPr/>
        </p:nvSpPr>
        <p:spPr bwMode="auto">
          <a:xfrm flipV="1">
            <a:off x="8291513" y="4532313"/>
            <a:ext cx="234950" cy="214312"/>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86" name="Line 82">
            <a:extLst>
              <a:ext uri="{FF2B5EF4-FFF2-40B4-BE49-F238E27FC236}">
                <a16:creationId xmlns:a16="http://schemas.microsoft.com/office/drawing/2014/main" id="{BA0DBF5D-2B2F-496D-84A4-FACA79E7B317}"/>
              </a:ext>
            </a:extLst>
          </p:cNvPr>
          <p:cNvSpPr>
            <a:spLocks noChangeShapeType="1"/>
          </p:cNvSpPr>
          <p:nvPr/>
        </p:nvSpPr>
        <p:spPr bwMode="auto">
          <a:xfrm flipV="1">
            <a:off x="8518525" y="4187826"/>
            <a:ext cx="234950" cy="354013"/>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87" name="Line 83">
            <a:extLst>
              <a:ext uri="{FF2B5EF4-FFF2-40B4-BE49-F238E27FC236}">
                <a16:creationId xmlns:a16="http://schemas.microsoft.com/office/drawing/2014/main" id="{113E5F21-5969-45F2-ABE7-C447607420E9}"/>
              </a:ext>
            </a:extLst>
          </p:cNvPr>
          <p:cNvSpPr>
            <a:spLocks noChangeShapeType="1"/>
          </p:cNvSpPr>
          <p:nvPr/>
        </p:nvSpPr>
        <p:spPr bwMode="auto">
          <a:xfrm>
            <a:off x="8743950" y="4179888"/>
            <a:ext cx="82550" cy="57150"/>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88" name="Line 84">
            <a:extLst>
              <a:ext uri="{FF2B5EF4-FFF2-40B4-BE49-F238E27FC236}">
                <a16:creationId xmlns:a16="http://schemas.microsoft.com/office/drawing/2014/main" id="{44D204B8-5D83-4C57-8C9B-CFE096E9A31C}"/>
              </a:ext>
            </a:extLst>
          </p:cNvPr>
          <p:cNvSpPr>
            <a:spLocks noChangeShapeType="1"/>
          </p:cNvSpPr>
          <p:nvPr/>
        </p:nvSpPr>
        <p:spPr bwMode="auto">
          <a:xfrm flipV="1">
            <a:off x="8812214" y="4059239"/>
            <a:ext cx="136525" cy="187325"/>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89" name="Line 85">
            <a:extLst>
              <a:ext uri="{FF2B5EF4-FFF2-40B4-BE49-F238E27FC236}">
                <a16:creationId xmlns:a16="http://schemas.microsoft.com/office/drawing/2014/main" id="{910DC111-2CC6-421B-B321-0C1F974AE5C8}"/>
              </a:ext>
            </a:extLst>
          </p:cNvPr>
          <p:cNvSpPr>
            <a:spLocks noChangeShapeType="1"/>
          </p:cNvSpPr>
          <p:nvPr/>
        </p:nvSpPr>
        <p:spPr bwMode="auto">
          <a:xfrm flipV="1">
            <a:off x="8943976" y="4017963"/>
            <a:ext cx="68263" cy="49212"/>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90" name="Line 86">
            <a:extLst>
              <a:ext uri="{FF2B5EF4-FFF2-40B4-BE49-F238E27FC236}">
                <a16:creationId xmlns:a16="http://schemas.microsoft.com/office/drawing/2014/main" id="{46691C66-00F7-4926-921D-B4062A0C6F91}"/>
              </a:ext>
            </a:extLst>
          </p:cNvPr>
          <p:cNvSpPr>
            <a:spLocks noChangeShapeType="1"/>
          </p:cNvSpPr>
          <p:nvPr/>
        </p:nvSpPr>
        <p:spPr bwMode="auto">
          <a:xfrm flipH="1">
            <a:off x="9002713" y="3906839"/>
            <a:ext cx="195262" cy="115887"/>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91" name="Text Box 87">
            <a:extLst>
              <a:ext uri="{FF2B5EF4-FFF2-40B4-BE49-F238E27FC236}">
                <a16:creationId xmlns:a16="http://schemas.microsoft.com/office/drawing/2014/main" id="{57EA3973-73EE-457F-BC23-2B1C9C7E2569}"/>
              </a:ext>
            </a:extLst>
          </p:cNvPr>
          <p:cNvSpPr txBox="1">
            <a:spLocks noChangeArrowheads="1"/>
          </p:cNvSpPr>
          <p:nvPr/>
        </p:nvSpPr>
        <p:spPr bwMode="auto">
          <a:xfrm>
            <a:off x="2435226" y="1406526"/>
            <a:ext cx="938213"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Erie</a:t>
            </a:r>
          </a:p>
        </p:txBody>
      </p:sp>
      <p:sp>
        <p:nvSpPr>
          <p:cNvPr id="92" name="Text Box 88">
            <a:extLst>
              <a:ext uri="{FF2B5EF4-FFF2-40B4-BE49-F238E27FC236}">
                <a16:creationId xmlns:a16="http://schemas.microsoft.com/office/drawing/2014/main" id="{237C8307-DA50-4B5A-BE07-E1B88E2F62B2}"/>
              </a:ext>
            </a:extLst>
          </p:cNvPr>
          <p:cNvSpPr txBox="1">
            <a:spLocks noChangeArrowheads="1"/>
          </p:cNvSpPr>
          <p:nvPr/>
        </p:nvSpPr>
        <p:spPr bwMode="auto">
          <a:xfrm>
            <a:off x="2257425" y="1978306"/>
            <a:ext cx="735013"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Crawford</a:t>
            </a:r>
          </a:p>
        </p:txBody>
      </p:sp>
      <p:sp>
        <p:nvSpPr>
          <p:cNvPr id="93" name="Text Box 89">
            <a:extLst>
              <a:ext uri="{FF2B5EF4-FFF2-40B4-BE49-F238E27FC236}">
                <a16:creationId xmlns:a16="http://schemas.microsoft.com/office/drawing/2014/main" id="{250CF814-E40D-472B-938C-38F0D55FAC1E}"/>
              </a:ext>
            </a:extLst>
          </p:cNvPr>
          <p:cNvSpPr txBox="1">
            <a:spLocks noChangeArrowheads="1"/>
          </p:cNvSpPr>
          <p:nvPr/>
        </p:nvSpPr>
        <p:spPr bwMode="auto">
          <a:xfrm>
            <a:off x="2217738" y="2581276"/>
            <a:ext cx="652462"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Mercer</a:t>
            </a:r>
          </a:p>
        </p:txBody>
      </p:sp>
      <p:sp>
        <p:nvSpPr>
          <p:cNvPr id="94" name="Text Box 90">
            <a:extLst>
              <a:ext uri="{FF2B5EF4-FFF2-40B4-BE49-F238E27FC236}">
                <a16:creationId xmlns:a16="http://schemas.microsoft.com/office/drawing/2014/main" id="{4D9BAE85-9161-4B2C-A3A0-4400608AD4CE}"/>
              </a:ext>
            </a:extLst>
          </p:cNvPr>
          <p:cNvSpPr txBox="1">
            <a:spLocks noChangeArrowheads="1"/>
          </p:cNvSpPr>
          <p:nvPr/>
        </p:nvSpPr>
        <p:spPr bwMode="auto">
          <a:xfrm>
            <a:off x="3441701" y="1673226"/>
            <a:ext cx="720725"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Warren</a:t>
            </a:r>
          </a:p>
        </p:txBody>
      </p:sp>
      <p:sp>
        <p:nvSpPr>
          <p:cNvPr id="95" name="Text Box 91">
            <a:extLst>
              <a:ext uri="{FF2B5EF4-FFF2-40B4-BE49-F238E27FC236}">
                <a16:creationId xmlns:a16="http://schemas.microsoft.com/office/drawing/2014/main" id="{C0990E23-A36E-4E61-9E4F-353A65203D9E}"/>
              </a:ext>
            </a:extLst>
          </p:cNvPr>
          <p:cNvSpPr txBox="1">
            <a:spLocks noChangeArrowheads="1"/>
          </p:cNvSpPr>
          <p:nvPr/>
        </p:nvSpPr>
        <p:spPr bwMode="auto">
          <a:xfrm>
            <a:off x="4381500" y="1655764"/>
            <a:ext cx="762000"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McKean</a:t>
            </a:r>
          </a:p>
        </p:txBody>
      </p:sp>
      <p:sp>
        <p:nvSpPr>
          <p:cNvPr id="96" name="Text Box 92">
            <a:extLst>
              <a:ext uri="{FF2B5EF4-FFF2-40B4-BE49-F238E27FC236}">
                <a16:creationId xmlns:a16="http://schemas.microsoft.com/office/drawing/2014/main" id="{55B73D3A-16E6-4769-BBB4-30AD2793F1BC}"/>
              </a:ext>
            </a:extLst>
          </p:cNvPr>
          <p:cNvSpPr txBox="1">
            <a:spLocks noChangeArrowheads="1"/>
          </p:cNvSpPr>
          <p:nvPr/>
        </p:nvSpPr>
        <p:spPr bwMode="auto">
          <a:xfrm>
            <a:off x="5211763" y="1682751"/>
            <a:ext cx="774700"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a:solidFill>
                  <a:srgbClr val="000000"/>
                </a:solidFill>
                <a:latin typeface="Times New Roman" pitchFamily="18" charset="0"/>
                <a:ea typeface="ＭＳ Ｐゴシック" pitchFamily="-106" charset="-128"/>
                <a:cs typeface="Arial" charset="0"/>
              </a:rPr>
              <a:t>Potter</a:t>
            </a:r>
          </a:p>
        </p:txBody>
      </p:sp>
      <p:sp>
        <p:nvSpPr>
          <p:cNvPr id="97" name="Text Box 93">
            <a:extLst>
              <a:ext uri="{FF2B5EF4-FFF2-40B4-BE49-F238E27FC236}">
                <a16:creationId xmlns:a16="http://schemas.microsoft.com/office/drawing/2014/main" id="{327A8615-F175-40C9-A349-3E63060A8CAF}"/>
              </a:ext>
            </a:extLst>
          </p:cNvPr>
          <p:cNvSpPr txBox="1">
            <a:spLocks noChangeArrowheads="1"/>
          </p:cNvSpPr>
          <p:nvPr/>
        </p:nvSpPr>
        <p:spPr bwMode="auto">
          <a:xfrm>
            <a:off x="6054726" y="1682751"/>
            <a:ext cx="747713"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a:solidFill>
                  <a:srgbClr val="000000"/>
                </a:solidFill>
                <a:latin typeface="Times New Roman" pitchFamily="18" charset="0"/>
                <a:ea typeface="ＭＳ Ｐゴシック" pitchFamily="-106" charset="-128"/>
                <a:cs typeface="Arial" charset="0"/>
              </a:rPr>
              <a:t>Tioga</a:t>
            </a:r>
          </a:p>
        </p:txBody>
      </p:sp>
      <p:sp>
        <p:nvSpPr>
          <p:cNvPr id="98" name="Text Box 94">
            <a:extLst>
              <a:ext uri="{FF2B5EF4-FFF2-40B4-BE49-F238E27FC236}">
                <a16:creationId xmlns:a16="http://schemas.microsoft.com/office/drawing/2014/main" id="{2B7746C6-45D7-4DB2-9728-0A0A28E6D904}"/>
              </a:ext>
            </a:extLst>
          </p:cNvPr>
          <p:cNvSpPr txBox="1">
            <a:spLocks noChangeArrowheads="1"/>
          </p:cNvSpPr>
          <p:nvPr/>
        </p:nvSpPr>
        <p:spPr bwMode="auto">
          <a:xfrm>
            <a:off x="6992938" y="1697039"/>
            <a:ext cx="762000"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a:solidFill>
                  <a:srgbClr val="000000"/>
                </a:solidFill>
                <a:latin typeface="Times New Roman" pitchFamily="18" charset="0"/>
                <a:ea typeface="ＭＳ Ｐゴシック" pitchFamily="-106" charset="-128"/>
                <a:cs typeface="Arial" charset="0"/>
              </a:rPr>
              <a:t>Bradford</a:t>
            </a:r>
          </a:p>
        </p:txBody>
      </p:sp>
      <p:sp>
        <p:nvSpPr>
          <p:cNvPr id="99" name="Text Box 95">
            <a:extLst>
              <a:ext uri="{FF2B5EF4-FFF2-40B4-BE49-F238E27FC236}">
                <a16:creationId xmlns:a16="http://schemas.microsoft.com/office/drawing/2014/main" id="{99D14069-EF39-4DEA-A1B2-389EE43F15F2}"/>
              </a:ext>
            </a:extLst>
          </p:cNvPr>
          <p:cNvSpPr txBox="1">
            <a:spLocks noChangeArrowheads="1"/>
          </p:cNvSpPr>
          <p:nvPr/>
        </p:nvSpPr>
        <p:spPr bwMode="auto">
          <a:xfrm>
            <a:off x="7864475" y="1709739"/>
            <a:ext cx="966788" cy="241227"/>
          </a:xfrm>
          <a:prstGeom prst="rect">
            <a:avLst/>
          </a:prstGeom>
          <a:noFill/>
          <a:ln w="19050">
            <a:noFill/>
            <a:miter lim="800000"/>
            <a:headEnd/>
            <a:tailEnd/>
          </a:ln>
          <a:effectLst/>
        </p:spPr>
        <p:txBody>
          <a:bodyPr wrap="square" lIns="86493" tIns="43247" rIns="86493" bIns="43247">
            <a:spAutoFit/>
          </a:bodyPr>
          <a:lstStyle/>
          <a:p>
            <a:pPr defTabSz="865188" fontAlgn="base">
              <a:spcBef>
                <a:spcPct val="50000"/>
              </a:spcBef>
              <a:spcAft>
                <a:spcPct val="0"/>
              </a:spcAft>
            </a:pPr>
            <a:r>
              <a:rPr lang="en-US" sz="1000" b="1">
                <a:solidFill>
                  <a:srgbClr val="000000"/>
                </a:solidFill>
                <a:latin typeface="Times New Roman" pitchFamily="18" charset="0"/>
                <a:ea typeface="ＭＳ Ｐゴシック" pitchFamily="-106" charset="-128"/>
                <a:cs typeface="Arial" charset="0"/>
              </a:rPr>
              <a:t>Susquehanna</a:t>
            </a:r>
          </a:p>
        </p:txBody>
      </p:sp>
      <p:sp>
        <p:nvSpPr>
          <p:cNvPr id="100" name="Text Box 96">
            <a:extLst>
              <a:ext uri="{FF2B5EF4-FFF2-40B4-BE49-F238E27FC236}">
                <a16:creationId xmlns:a16="http://schemas.microsoft.com/office/drawing/2014/main" id="{6A136D1C-71F6-4E20-8B5A-16D8F0D7298C}"/>
              </a:ext>
            </a:extLst>
          </p:cNvPr>
          <p:cNvSpPr txBox="1">
            <a:spLocks noChangeArrowheads="1"/>
          </p:cNvSpPr>
          <p:nvPr/>
        </p:nvSpPr>
        <p:spPr bwMode="auto">
          <a:xfrm>
            <a:off x="8740776" y="2039939"/>
            <a:ext cx="720725"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a:solidFill>
                  <a:srgbClr val="000000"/>
                </a:solidFill>
                <a:latin typeface="Times New Roman" pitchFamily="18" charset="0"/>
                <a:ea typeface="ＭＳ Ｐゴシック" pitchFamily="-106" charset="-128"/>
                <a:cs typeface="Arial" charset="0"/>
              </a:rPr>
              <a:t>Wayne</a:t>
            </a:r>
          </a:p>
        </p:txBody>
      </p:sp>
      <p:sp>
        <p:nvSpPr>
          <p:cNvPr id="101" name="Text Box 97">
            <a:extLst>
              <a:ext uri="{FF2B5EF4-FFF2-40B4-BE49-F238E27FC236}">
                <a16:creationId xmlns:a16="http://schemas.microsoft.com/office/drawing/2014/main" id="{0F71AE1B-9D0D-464A-B7D8-A1BFD1EF5B5E}"/>
              </a:ext>
            </a:extLst>
          </p:cNvPr>
          <p:cNvSpPr txBox="1">
            <a:spLocks noChangeArrowheads="1"/>
          </p:cNvSpPr>
          <p:nvPr/>
        </p:nvSpPr>
        <p:spPr bwMode="auto">
          <a:xfrm>
            <a:off x="9144001" y="2527301"/>
            <a:ext cx="461963"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Pike</a:t>
            </a:r>
          </a:p>
        </p:txBody>
      </p:sp>
      <p:sp>
        <p:nvSpPr>
          <p:cNvPr id="102" name="Text Box 98">
            <a:extLst>
              <a:ext uri="{FF2B5EF4-FFF2-40B4-BE49-F238E27FC236}">
                <a16:creationId xmlns:a16="http://schemas.microsoft.com/office/drawing/2014/main" id="{0B4AEB73-184B-4F07-9495-037060EE9F20}"/>
              </a:ext>
            </a:extLst>
          </p:cNvPr>
          <p:cNvSpPr txBox="1">
            <a:spLocks noChangeArrowheads="1"/>
          </p:cNvSpPr>
          <p:nvPr/>
        </p:nvSpPr>
        <p:spPr bwMode="auto">
          <a:xfrm>
            <a:off x="8096250" y="2366964"/>
            <a:ext cx="965200"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Lackawanna</a:t>
            </a:r>
          </a:p>
        </p:txBody>
      </p:sp>
      <p:sp>
        <p:nvSpPr>
          <p:cNvPr id="103" name="Text Box 99">
            <a:extLst>
              <a:ext uri="{FF2B5EF4-FFF2-40B4-BE49-F238E27FC236}">
                <a16:creationId xmlns:a16="http://schemas.microsoft.com/office/drawing/2014/main" id="{92D807F1-E191-4A6B-9D0C-645643B8C4D0}"/>
              </a:ext>
            </a:extLst>
          </p:cNvPr>
          <p:cNvSpPr txBox="1">
            <a:spLocks noChangeArrowheads="1"/>
          </p:cNvSpPr>
          <p:nvPr/>
        </p:nvSpPr>
        <p:spPr bwMode="auto">
          <a:xfrm>
            <a:off x="8736013" y="2982914"/>
            <a:ext cx="679450"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Monroe</a:t>
            </a:r>
          </a:p>
        </p:txBody>
      </p:sp>
      <p:sp>
        <p:nvSpPr>
          <p:cNvPr id="104" name="Text Box 100">
            <a:extLst>
              <a:ext uri="{FF2B5EF4-FFF2-40B4-BE49-F238E27FC236}">
                <a16:creationId xmlns:a16="http://schemas.microsoft.com/office/drawing/2014/main" id="{5411BA76-AC09-482B-969B-111DC4F5C3CA}"/>
              </a:ext>
            </a:extLst>
          </p:cNvPr>
          <p:cNvSpPr txBox="1">
            <a:spLocks noChangeArrowheads="1"/>
          </p:cNvSpPr>
          <p:nvPr/>
        </p:nvSpPr>
        <p:spPr bwMode="auto">
          <a:xfrm>
            <a:off x="7834313" y="2755901"/>
            <a:ext cx="842962"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Luzerne</a:t>
            </a:r>
          </a:p>
        </p:txBody>
      </p:sp>
      <p:sp>
        <p:nvSpPr>
          <p:cNvPr id="105" name="Text Box 101">
            <a:extLst>
              <a:ext uri="{FF2B5EF4-FFF2-40B4-BE49-F238E27FC236}">
                <a16:creationId xmlns:a16="http://schemas.microsoft.com/office/drawing/2014/main" id="{F11A4517-6D8B-4E32-A5DD-34F1FED0CD37}"/>
              </a:ext>
            </a:extLst>
          </p:cNvPr>
          <p:cNvSpPr txBox="1">
            <a:spLocks noChangeArrowheads="1"/>
          </p:cNvSpPr>
          <p:nvPr/>
        </p:nvSpPr>
        <p:spPr bwMode="auto">
          <a:xfrm>
            <a:off x="7762742" y="2133528"/>
            <a:ext cx="698767" cy="225838"/>
          </a:xfrm>
          <a:prstGeom prst="rect">
            <a:avLst/>
          </a:prstGeom>
          <a:solidFill>
            <a:schemeClr val="accent1">
              <a:lumMod val="40000"/>
              <a:lumOff val="60000"/>
            </a:schemeClr>
          </a:solidFill>
          <a:ln w="19050">
            <a:noFill/>
            <a:miter lim="800000"/>
            <a:headEnd/>
            <a:tailEnd/>
          </a:ln>
          <a:effectLst/>
        </p:spPr>
        <p:txBody>
          <a:bodyPr wrap="square" lIns="86493" tIns="43247" rIns="86493" bIns="43247">
            <a:spAutoFit/>
          </a:bodyPr>
          <a:lstStyle/>
          <a:p>
            <a:pPr defTabSz="865188" fontAlgn="base">
              <a:spcBef>
                <a:spcPct val="50000"/>
              </a:spcBef>
              <a:spcAft>
                <a:spcPct val="0"/>
              </a:spcAft>
            </a:pPr>
            <a:r>
              <a:rPr lang="en-US" sz="900" b="1" dirty="0">
                <a:solidFill>
                  <a:srgbClr val="000000"/>
                </a:solidFill>
                <a:latin typeface="Times New Roman" pitchFamily="18" charset="0"/>
                <a:ea typeface="ＭＳ Ｐゴシック" pitchFamily="-106" charset="-128"/>
                <a:cs typeface="Arial" charset="0"/>
              </a:rPr>
              <a:t>Wyoming</a:t>
            </a:r>
          </a:p>
        </p:txBody>
      </p:sp>
      <p:sp>
        <p:nvSpPr>
          <p:cNvPr id="106" name="Text Box 103">
            <a:extLst>
              <a:ext uri="{FF2B5EF4-FFF2-40B4-BE49-F238E27FC236}">
                <a16:creationId xmlns:a16="http://schemas.microsoft.com/office/drawing/2014/main" id="{DB0F0DF9-C453-45D3-B3CD-81B0D85DB3A0}"/>
              </a:ext>
            </a:extLst>
          </p:cNvPr>
          <p:cNvSpPr txBox="1">
            <a:spLocks noChangeArrowheads="1"/>
          </p:cNvSpPr>
          <p:nvPr/>
        </p:nvSpPr>
        <p:spPr bwMode="auto">
          <a:xfrm>
            <a:off x="7412038" y="3671889"/>
            <a:ext cx="1020762"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a:solidFill>
                  <a:srgbClr val="000000"/>
                </a:solidFill>
                <a:latin typeface="Times New Roman" pitchFamily="18" charset="0"/>
                <a:ea typeface="ＭＳ Ｐゴシック" pitchFamily="-106" charset="-128"/>
                <a:cs typeface="Arial" charset="0"/>
              </a:rPr>
              <a:t>Schuylkill</a:t>
            </a:r>
          </a:p>
        </p:txBody>
      </p:sp>
      <p:sp>
        <p:nvSpPr>
          <p:cNvPr id="107" name="Text Box 104">
            <a:extLst>
              <a:ext uri="{FF2B5EF4-FFF2-40B4-BE49-F238E27FC236}">
                <a16:creationId xmlns:a16="http://schemas.microsoft.com/office/drawing/2014/main" id="{0F64AF58-0C98-4ABA-9F0A-5330C741BAE3}"/>
              </a:ext>
            </a:extLst>
          </p:cNvPr>
          <p:cNvSpPr txBox="1">
            <a:spLocks noChangeArrowheads="1"/>
          </p:cNvSpPr>
          <p:nvPr/>
        </p:nvSpPr>
        <p:spPr bwMode="auto">
          <a:xfrm>
            <a:off x="7229476" y="2955926"/>
            <a:ext cx="842963"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Columbia</a:t>
            </a:r>
          </a:p>
        </p:txBody>
      </p:sp>
      <p:sp>
        <p:nvSpPr>
          <p:cNvPr id="108" name="Text Box 105">
            <a:extLst>
              <a:ext uri="{FF2B5EF4-FFF2-40B4-BE49-F238E27FC236}">
                <a16:creationId xmlns:a16="http://schemas.microsoft.com/office/drawing/2014/main" id="{42E57BAF-C02F-4FEA-A6FE-B96E0C098963}"/>
              </a:ext>
            </a:extLst>
          </p:cNvPr>
          <p:cNvSpPr txBox="1">
            <a:spLocks noChangeArrowheads="1"/>
          </p:cNvSpPr>
          <p:nvPr/>
        </p:nvSpPr>
        <p:spPr bwMode="auto">
          <a:xfrm>
            <a:off x="7143751" y="2339976"/>
            <a:ext cx="722313"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Sullivan</a:t>
            </a:r>
          </a:p>
        </p:txBody>
      </p:sp>
      <p:sp>
        <p:nvSpPr>
          <p:cNvPr id="109" name="Text Box 106">
            <a:extLst>
              <a:ext uri="{FF2B5EF4-FFF2-40B4-BE49-F238E27FC236}">
                <a16:creationId xmlns:a16="http://schemas.microsoft.com/office/drawing/2014/main" id="{11DA88ED-0234-44F8-845F-E917F0DDEED2}"/>
              </a:ext>
            </a:extLst>
          </p:cNvPr>
          <p:cNvSpPr txBox="1">
            <a:spLocks noChangeArrowheads="1"/>
          </p:cNvSpPr>
          <p:nvPr/>
        </p:nvSpPr>
        <p:spPr bwMode="auto">
          <a:xfrm>
            <a:off x="6203950" y="2540001"/>
            <a:ext cx="801688"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Lycoming</a:t>
            </a:r>
          </a:p>
        </p:txBody>
      </p:sp>
      <p:sp>
        <p:nvSpPr>
          <p:cNvPr id="110" name="Text Box 107">
            <a:extLst>
              <a:ext uri="{FF2B5EF4-FFF2-40B4-BE49-F238E27FC236}">
                <a16:creationId xmlns:a16="http://schemas.microsoft.com/office/drawing/2014/main" id="{0831A31D-641D-485F-907F-A432715ECE84}"/>
              </a:ext>
            </a:extLst>
          </p:cNvPr>
          <p:cNvSpPr txBox="1">
            <a:spLocks noChangeArrowheads="1"/>
          </p:cNvSpPr>
          <p:nvPr/>
        </p:nvSpPr>
        <p:spPr bwMode="auto">
          <a:xfrm>
            <a:off x="9675813" y="3124201"/>
            <a:ext cx="857250" cy="241227"/>
          </a:xfrm>
          <a:prstGeom prst="rect">
            <a:avLst/>
          </a:prstGeom>
          <a:solidFill>
            <a:srgbClr val="FF99FF"/>
          </a:solid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Montour</a:t>
            </a:r>
          </a:p>
        </p:txBody>
      </p:sp>
      <p:sp>
        <p:nvSpPr>
          <p:cNvPr id="111" name="Text Box 108">
            <a:extLst>
              <a:ext uri="{FF2B5EF4-FFF2-40B4-BE49-F238E27FC236}">
                <a16:creationId xmlns:a16="http://schemas.microsoft.com/office/drawing/2014/main" id="{F7FFFEC2-8825-47F5-A1B1-541EA1AD5BFC}"/>
              </a:ext>
            </a:extLst>
          </p:cNvPr>
          <p:cNvSpPr txBox="1">
            <a:spLocks noChangeArrowheads="1"/>
          </p:cNvSpPr>
          <p:nvPr/>
        </p:nvSpPr>
        <p:spPr bwMode="auto">
          <a:xfrm>
            <a:off x="6892926" y="3477185"/>
            <a:ext cx="1184275"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Northumberland</a:t>
            </a:r>
          </a:p>
        </p:txBody>
      </p:sp>
      <p:sp>
        <p:nvSpPr>
          <p:cNvPr id="112" name="Text Box 109">
            <a:extLst>
              <a:ext uri="{FF2B5EF4-FFF2-40B4-BE49-F238E27FC236}">
                <a16:creationId xmlns:a16="http://schemas.microsoft.com/office/drawing/2014/main" id="{C4CB8604-95FB-448E-8C05-1D8F79B3538F}"/>
              </a:ext>
            </a:extLst>
          </p:cNvPr>
          <p:cNvSpPr txBox="1">
            <a:spLocks noChangeArrowheads="1"/>
          </p:cNvSpPr>
          <p:nvPr/>
        </p:nvSpPr>
        <p:spPr bwMode="auto">
          <a:xfrm>
            <a:off x="6349207" y="3539920"/>
            <a:ext cx="830262"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Snyder</a:t>
            </a:r>
          </a:p>
        </p:txBody>
      </p:sp>
      <p:sp>
        <p:nvSpPr>
          <p:cNvPr id="113" name="Text Box 110">
            <a:extLst>
              <a:ext uri="{FF2B5EF4-FFF2-40B4-BE49-F238E27FC236}">
                <a16:creationId xmlns:a16="http://schemas.microsoft.com/office/drawing/2014/main" id="{615334D3-6853-45B9-A1BA-D9E3209230BE}"/>
              </a:ext>
            </a:extLst>
          </p:cNvPr>
          <p:cNvSpPr txBox="1">
            <a:spLocks noChangeArrowheads="1"/>
          </p:cNvSpPr>
          <p:nvPr/>
        </p:nvSpPr>
        <p:spPr bwMode="auto">
          <a:xfrm>
            <a:off x="6477000" y="3201989"/>
            <a:ext cx="611188"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Union</a:t>
            </a:r>
          </a:p>
        </p:txBody>
      </p:sp>
      <p:sp>
        <p:nvSpPr>
          <p:cNvPr id="114" name="Text Box 111">
            <a:extLst>
              <a:ext uri="{FF2B5EF4-FFF2-40B4-BE49-F238E27FC236}">
                <a16:creationId xmlns:a16="http://schemas.microsoft.com/office/drawing/2014/main" id="{8C63D493-A0F2-40A1-B0BC-B056FCA901C2}"/>
              </a:ext>
            </a:extLst>
          </p:cNvPr>
          <p:cNvSpPr txBox="1">
            <a:spLocks noChangeArrowheads="1"/>
          </p:cNvSpPr>
          <p:nvPr/>
        </p:nvSpPr>
        <p:spPr bwMode="auto">
          <a:xfrm>
            <a:off x="5871675" y="3935512"/>
            <a:ext cx="1116012"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   Juniata</a:t>
            </a:r>
          </a:p>
        </p:txBody>
      </p:sp>
      <p:sp>
        <p:nvSpPr>
          <p:cNvPr id="115" name="Text Box 112">
            <a:extLst>
              <a:ext uri="{FF2B5EF4-FFF2-40B4-BE49-F238E27FC236}">
                <a16:creationId xmlns:a16="http://schemas.microsoft.com/office/drawing/2014/main" id="{E9F17DDE-F4FC-4B13-BCE6-5DB3ED2A3008}"/>
              </a:ext>
            </a:extLst>
          </p:cNvPr>
          <p:cNvSpPr txBox="1">
            <a:spLocks noChangeArrowheads="1"/>
          </p:cNvSpPr>
          <p:nvPr/>
        </p:nvSpPr>
        <p:spPr bwMode="auto">
          <a:xfrm>
            <a:off x="5734050" y="3737354"/>
            <a:ext cx="979488"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Mifflin</a:t>
            </a:r>
          </a:p>
        </p:txBody>
      </p:sp>
      <p:sp>
        <p:nvSpPr>
          <p:cNvPr id="116" name="Text Box 113">
            <a:extLst>
              <a:ext uri="{FF2B5EF4-FFF2-40B4-BE49-F238E27FC236}">
                <a16:creationId xmlns:a16="http://schemas.microsoft.com/office/drawing/2014/main" id="{76DE836F-45A8-4D8F-8FAC-8BF78BDAD01E}"/>
              </a:ext>
            </a:extLst>
          </p:cNvPr>
          <p:cNvSpPr txBox="1">
            <a:spLocks noChangeArrowheads="1"/>
          </p:cNvSpPr>
          <p:nvPr/>
        </p:nvSpPr>
        <p:spPr bwMode="auto">
          <a:xfrm>
            <a:off x="5410200" y="3352801"/>
            <a:ext cx="685800"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Centre</a:t>
            </a:r>
          </a:p>
        </p:txBody>
      </p:sp>
      <p:sp>
        <p:nvSpPr>
          <p:cNvPr id="117" name="Text Box 114">
            <a:extLst>
              <a:ext uri="{FF2B5EF4-FFF2-40B4-BE49-F238E27FC236}">
                <a16:creationId xmlns:a16="http://schemas.microsoft.com/office/drawing/2014/main" id="{33550EB9-EF2F-4023-B48B-E39ACC32E7F8}"/>
              </a:ext>
            </a:extLst>
          </p:cNvPr>
          <p:cNvSpPr txBox="1">
            <a:spLocks noChangeArrowheads="1"/>
          </p:cNvSpPr>
          <p:nvPr/>
        </p:nvSpPr>
        <p:spPr bwMode="auto">
          <a:xfrm>
            <a:off x="5497513" y="2674939"/>
            <a:ext cx="762000"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Clinton</a:t>
            </a:r>
          </a:p>
        </p:txBody>
      </p:sp>
      <p:sp>
        <p:nvSpPr>
          <p:cNvPr id="118" name="Text Box 115">
            <a:extLst>
              <a:ext uri="{FF2B5EF4-FFF2-40B4-BE49-F238E27FC236}">
                <a16:creationId xmlns:a16="http://schemas.microsoft.com/office/drawing/2014/main" id="{D72F9D8E-1007-45F4-9359-F5B6C13EBE5A}"/>
              </a:ext>
            </a:extLst>
          </p:cNvPr>
          <p:cNvSpPr txBox="1">
            <a:spLocks noChangeArrowheads="1"/>
          </p:cNvSpPr>
          <p:nvPr/>
        </p:nvSpPr>
        <p:spPr bwMode="auto">
          <a:xfrm>
            <a:off x="4857750" y="2366964"/>
            <a:ext cx="1155700"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Cameron</a:t>
            </a:r>
          </a:p>
        </p:txBody>
      </p:sp>
      <p:sp>
        <p:nvSpPr>
          <p:cNvPr id="119" name="Text Box 116">
            <a:extLst>
              <a:ext uri="{FF2B5EF4-FFF2-40B4-BE49-F238E27FC236}">
                <a16:creationId xmlns:a16="http://schemas.microsoft.com/office/drawing/2014/main" id="{D34A3F1D-7318-4EA1-899D-F34DF4D64D81}"/>
              </a:ext>
            </a:extLst>
          </p:cNvPr>
          <p:cNvSpPr txBox="1">
            <a:spLocks noChangeArrowheads="1"/>
          </p:cNvSpPr>
          <p:nvPr/>
        </p:nvSpPr>
        <p:spPr bwMode="auto">
          <a:xfrm>
            <a:off x="4298951" y="2392364"/>
            <a:ext cx="625475"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Elk</a:t>
            </a:r>
          </a:p>
        </p:txBody>
      </p:sp>
      <p:sp>
        <p:nvSpPr>
          <p:cNvPr id="120" name="Text Box 117">
            <a:extLst>
              <a:ext uri="{FF2B5EF4-FFF2-40B4-BE49-F238E27FC236}">
                <a16:creationId xmlns:a16="http://schemas.microsoft.com/office/drawing/2014/main" id="{008CA539-A3F7-4094-9CF4-99CE0EE425B8}"/>
              </a:ext>
            </a:extLst>
          </p:cNvPr>
          <p:cNvSpPr txBox="1">
            <a:spLocks noChangeArrowheads="1"/>
          </p:cNvSpPr>
          <p:nvPr/>
        </p:nvSpPr>
        <p:spPr bwMode="auto">
          <a:xfrm>
            <a:off x="4547395" y="3100351"/>
            <a:ext cx="1211263"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Clearfield</a:t>
            </a:r>
          </a:p>
        </p:txBody>
      </p:sp>
      <p:sp>
        <p:nvSpPr>
          <p:cNvPr id="121" name="Text Box 118">
            <a:extLst>
              <a:ext uri="{FF2B5EF4-FFF2-40B4-BE49-F238E27FC236}">
                <a16:creationId xmlns:a16="http://schemas.microsoft.com/office/drawing/2014/main" id="{F4E3CAA2-8AA8-4E19-9A4C-D20AC54F4C01}"/>
              </a:ext>
            </a:extLst>
          </p:cNvPr>
          <p:cNvSpPr txBox="1">
            <a:spLocks noChangeArrowheads="1"/>
          </p:cNvSpPr>
          <p:nvPr/>
        </p:nvSpPr>
        <p:spPr bwMode="auto">
          <a:xfrm>
            <a:off x="3810001" y="2895600"/>
            <a:ext cx="1116013" cy="254000"/>
          </a:xfrm>
          <a:prstGeom prst="rect">
            <a:avLst/>
          </a:prstGeom>
          <a:noFill/>
          <a:ln w="9525" algn="ctr">
            <a:noFill/>
            <a:miter lim="800000"/>
            <a:headEnd/>
            <a:tailEnd/>
          </a:ln>
          <a:effectLst/>
        </p:spPr>
        <p:txBody>
          <a:bodyPr wrap="none" anchor="ct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Jefferson</a:t>
            </a:r>
          </a:p>
        </p:txBody>
      </p:sp>
      <p:sp>
        <p:nvSpPr>
          <p:cNvPr id="122" name="Text Box 119">
            <a:extLst>
              <a:ext uri="{FF2B5EF4-FFF2-40B4-BE49-F238E27FC236}">
                <a16:creationId xmlns:a16="http://schemas.microsoft.com/office/drawing/2014/main" id="{DD6EAFFC-0EEA-48DB-B406-D624000AB30F}"/>
              </a:ext>
            </a:extLst>
          </p:cNvPr>
          <p:cNvSpPr txBox="1">
            <a:spLocks noChangeArrowheads="1"/>
          </p:cNvSpPr>
          <p:nvPr/>
        </p:nvSpPr>
        <p:spPr bwMode="auto">
          <a:xfrm>
            <a:off x="3229087" y="2732369"/>
            <a:ext cx="952500"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Clarion</a:t>
            </a:r>
          </a:p>
        </p:txBody>
      </p:sp>
      <p:sp>
        <p:nvSpPr>
          <p:cNvPr id="123" name="Text Box 120">
            <a:extLst>
              <a:ext uri="{FF2B5EF4-FFF2-40B4-BE49-F238E27FC236}">
                <a16:creationId xmlns:a16="http://schemas.microsoft.com/office/drawing/2014/main" id="{A089CA48-DE48-4863-97F6-C35983A5EA89}"/>
              </a:ext>
            </a:extLst>
          </p:cNvPr>
          <p:cNvSpPr txBox="1">
            <a:spLocks noChangeArrowheads="1"/>
          </p:cNvSpPr>
          <p:nvPr/>
        </p:nvSpPr>
        <p:spPr bwMode="auto">
          <a:xfrm>
            <a:off x="3509964" y="2246314"/>
            <a:ext cx="776287"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Forest</a:t>
            </a:r>
          </a:p>
        </p:txBody>
      </p:sp>
      <p:sp>
        <p:nvSpPr>
          <p:cNvPr id="124" name="Text Box 121">
            <a:extLst>
              <a:ext uri="{FF2B5EF4-FFF2-40B4-BE49-F238E27FC236}">
                <a16:creationId xmlns:a16="http://schemas.microsoft.com/office/drawing/2014/main" id="{715C135A-5276-404D-BBAF-43C028854974}"/>
              </a:ext>
            </a:extLst>
          </p:cNvPr>
          <p:cNvSpPr txBox="1">
            <a:spLocks noChangeArrowheads="1"/>
          </p:cNvSpPr>
          <p:nvPr/>
        </p:nvSpPr>
        <p:spPr bwMode="auto">
          <a:xfrm>
            <a:off x="2816226" y="2422526"/>
            <a:ext cx="815975"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Venango</a:t>
            </a:r>
          </a:p>
        </p:txBody>
      </p:sp>
      <p:sp>
        <p:nvSpPr>
          <p:cNvPr id="125" name="Text Box 122">
            <a:extLst>
              <a:ext uri="{FF2B5EF4-FFF2-40B4-BE49-F238E27FC236}">
                <a16:creationId xmlns:a16="http://schemas.microsoft.com/office/drawing/2014/main" id="{5039616C-3E6E-4021-9A25-F37E84E2EA48}"/>
              </a:ext>
            </a:extLst>
          </p:cNvPr>
          <p:cNvSpPr txBox="1">
            <a:spLocks noChangeArrowheads="1"/>
          </p:cNvSpPr>
          <p:nvPr/>
        </p:nvSpPr>
        <p:spPr bwMode="auto">
          <a:xfrm>
            <a:off x="4789489" y="4040189"/>
            <a:ext cx="911225"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Blair</a:t>
            </a:r>
          </a:p>
        </p:txBody>
      </p:sp>
      <p:sp>
        <p:nvSpPr>
          <p:cNvPr id="126" name="Text Box 123">
            <a:extLst>
              <a:ext uri="{FF2B5EF4-FFF2-40B4-BE49-F238E27FC236}">
                <a16:creationId xmlns:a16="http://schemas.microsoft.com/office/drawing/2014/main" id="{8CC1BDE0-08C2-4C80-A611-BC9369C49B56}"/>
              </a:ext>
            </a:extLst>
          </p:cNvPr>
          <p:cNvSpPr txBox="1">
            <a:spLocks noChangeArrowheads="1"/>
          </p:cNvSpPr>
          <p:nvPr/>
        </p:nvSpPr>
        <p:spPr bwMode="auto">
          <a:xfrm>
            <a:off x="4462464" y="4843464"/>
            <a:ext cx="1006475"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a:solidFill>
                  <a:srgbClr val="000000"/>
                </a:solidFill>
                <a:latin typeface="Times New Roman" pitchFamily="18" charset="0"/>
                <a:ea typeface="ＭＳ Ｐゴシック" pitchFamily="-106" charset="-128"/>
                <a:cs typeface="Arial" charset="0"/>
              </a:rPr>
              <a:t>Bedford</a:t>
            </a:r>
          </a:p>
        </p:txBody>
      </p:sp>
      <p:sp>
        <p:nvSpPr>
          <p:cNvPr id="127" name="Text Box 124">
            <a:extLst>
              <a:ext uri="{FF2B5EF4-FFF2-40B4-BE49-F238E27FC236}">
                <a16:creationId xmlns:a16="http://schemas.microsoft.com/office/drawing/2014/main" id="{F7A1253C-337D-47FF-8FA8-3854344B8BBE}"/>
              </a:ext>
            </a:extLst>
          </p:cNvPr>
          <p:cNvSpPr txBox="1">
            <a:spLocks noChangeArrowheads="1"/>
          </p:cNvSpPr>
          <p:nvPr/>
        </p:nvSpPr>
        <p:spPr bwMode="auto">
          <a:xfrm>
            <a:off x="5116514" y="4295776"/>
            <a:ext cx="896937"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Huntingdon</a:t>
            </a:r>
          </a:p>
        </p:txBody>
      </p:sp>
      <p:sp>
        <p:nvSpPr>
          <p:cNvPr id="128" name="Text Box 125">
            <a:extLst>
              <a:ext uri="{FF2B5EF4-FFF2-40B4-BE49-F238E27FC236}">
                <a16:creationId xmlns:a16="http://schemas.microsoft.com/office/drawing/2014/main" id="{A3FA68C6-A048-4819-BFA4-217BC788EEBB}"/>
              </a:ext>
            </a:extLst>
          </p:cNvPr>
          <p:cNvSpPr txBox="1">
            <a:spLocks noChangeArrowheads="1"/>
          </p:cNvSpPr>
          <p:nvPr/>
        </p:nvSpPr>
        <p:spPr bwMode="auto">
          <a:xfrm>
            <a:off x="5170488" y="4764089"/>
            <a:ext cx="1069976" cy="241227"/>
          </a:xfrm>
          <a:prstGeom prst="rect">
            <a:avLst/>
          </a:prstGeom>
          <a:noFill/>
          <a:ln w="19050">
            <a:noFill/>
            <a:miter lim="800000"/>
            <a:headEnd/>
            <a:tailEnd/>
          </a:ln>
          <a:effectLst/>
        </p:spPr>
        <p:txBody>
          <a:bodyPr wrap="square" lIns="86493" tIns="43247" rIns="86493" bIns="43247">
            <a:spAutoFit/>
          </a:bodyPr>
          <a:lstStyle/>
          <a:p>
            <a:pPr defTabSz="865188" fontAlgn="base">
              <a:spcBef>
                <a:spcPct val="50000"/>
              </a:spcBef>
              <a:spcAft>
                <a:spcPct val="0"/>
              </a:spcAft>
            </a:pPr>
            <a:r>
              <a:rPr lang="en-US" sz="1000" b="1">
                <a:solidFill>
                  <a:srgbClr val="000000"/>
                </a:solidFill>
                <a:latin typeface="Times New Roman" pitchFamily="18" charset="0"/>
                <a:ea typeface="ＭＳ Ｐゴシック" pitchFamily="-106" charset="-128"/>
                <a:cs typeface="Arial" charset="0"/>
              </a:rPr>
              <a:t>Fulton</a:t>
            </a:r>
          </a:p>
        </p:txBody>
      </p:sp>
      <p:sp>
        <p:nvSpPr>
          <p:cNvPr id="129" name="Text Box 126">
            <a:extLst>
              <a:ext uri="{FF2B5EF4-FFF2-40B4-BE49-F238E27FC236}">
                <a16:creationId xmlns:a16="http://schemas.microsoft.com/office/drawing/2014/main" id="{B1419071-865D-404A-828A-75CD2AF5EE5E}"/>
              </a:ext>
            </a:extLst>
          </p:cNvPr>
          <p:cNvSpPr txBox="1">
            <a:spLocks noChangeArrowheads="1"/>
          </p:cNvSpPr>
          <p:nvPr/>
        </p:nvSpPr>
        <p:spPr bwMode="auto">
          <a:xfrm>
            <a:off x="5532439" y="5040314"/>
            <a:ext cx="803275" cy="241227"/>
          </a:xfrm>
          <a:prstGeom prst="rect">
            <a:avLst/>
          </a:prstGeom>
          <a:no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Franklin</a:t>
            </a:r>
          </a:p>
        </p:txBody>
      </p:sp>
      <p:sp>
        <p:nvSpPr>
          <p:cNvPr id="130" name="Text Box 127">
            <a:extLst>
              <a:ext uri="{FF2B5EF4-FFF2-40B4-BE49-F238E27FC236}">
                <a16:creationId xmlns:a16="http://schemas.microsoft.com/office/drawing/2014/main" id="{1392299F-0332-4C41-970D-517DEE0C70E7}"/>
              </a:ext>
            </a:extLst>
          </p:cNvPr>
          <p:cNvSpPr txBox="1">
            <a:spLocks noChangeArrowheads="1"/>
          </p:cNvSpPr>
          <p:nvPr/>
        </p:nvSpPr>
        <p:spPr bwMode="auto">
          <a:xfrm>
            <a:off x="3667125" y="4910139"/>
            <a:ext cx="682828"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Somerset</a:t>
            </a:r>
          </a:p>
        </p:txBody>
      </p:sp>
      <p:sp>
        <p:nvSpPr>
          <p:cNvPr id="131" name="Text Box 128">
            <a:extLst>
              <a:ext uri="{FF2B5EF4-FFF2-40B4-BE49-F238E27FC236}">
                <a16:creationId xmlns:a16="http://schemas.microsoft.com/office/drawing/2014/main" id="{68F447C3-5CC9-490E-85FB-2FDA8351B2DA}"/>
              </a:ext>
            </a:extLst>
          </p:cNvPr>
          <p:cNvSpPr txBox="1">
            <a:spLocks noChangeArrowheads="1"/>
          </p:cNvSpPr>
          <p:nvPr/>
        </p:nvSpPr>
        <p:spPr bwMode="auto">
          <a:xfrm>
            <a:off x="4221163" y="3860801"/>
            <a:ext cx="666798"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Cambria</a:t>
            </a:r>
          </a:p>
        </p:txBody>
      </p:sp>
      <p:sp>
        <p:nvSpPr>
          <p:cNvPr id="132" name="Text Box 129">
            <a:extLst>
              <a:ext uri="{FF2B5EF4-FFF2-40B4-BE49-F238E27FC236}">
                <a16:creationId xmlns:a16="http://schemas.microsoft.com/office/drawing/2014/main" id="{530F3974-FDF5-426A-A7E1-79C912D64CE1}"/>
              </a:ext>
            </a:extLst>
          </p:cNvPr>
          <p:cNvSpPr txBox="1">
            <a:spLocks noChangeArrowheads="1"/>
          </p:cNvSpPr>
          <p:nvPr/>
        </p:nvSpPr>
        <p:spPr bwMode="auto">
          <a:xfrm>
            <a:off x="2057400" y="3048001"/>
            <a:ext cx="718094"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Lawrence</a:t>
            </a:r>
          </a:p>
        </p:txBody>
      </p:sp>
      <p:sp>
        <p:nvSpPr>
          <p:cNvPr id="133" name="Text Box 130">
            <a:extLst>
              <a:ext uri="{FF2B5EF4-FFF2-40B4-BE49-F238E27FC236}">
                <a16:creationId xmlns:a16="http://schemas.microsoft.com/office/drawing/2014/main" id="{602C8412-ACC5-47EF-868D-20D2E48007BE}"/>
              </a:ext>
            </a:extLst>
          </p:cNvPr>
          <p:cNvSpPr txBox="1">
            <a:spLocks noChangeArrowheads="1"/>
          </p:cNvSpPr>
          <p:nvPr/>
        </p:nvSpPr>
        <p:spPr bwMode="auto">
          <a:xfrm>
            <a:off x="2089150" y="3540126"/>
            <a:ext cx="561000"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Beaver</a:t>
            </a:r>
          </a:p>
        </p:txBody>
      </p:sp>
      <p:sp>
        <p:nvSpPr>
          <p:cNvPr id="134" name="Text Box 131">
            <a:extLst>
              <a:ext uri="{FF2B5EF4-FFF2-40B4-BE49-F238E27FC236}">
                <a16:creationId xmlns:a16="http://schemas.microsoft.com/office/drawing/2014/main" id="{18861E30-EF6E-497E-9DB7-5A406A986A10}"/>
              </a:ext>
            </a:extLst>
          </p:cNvPr>
          <p:cNvSpPr txBox="1">
            <a:spLocks noChangeArrowheads="1"/>
          </p:cNvSpPr>
          <p:nvPr/>
        </p:nvSpPr>
        <p:spPr bwMode="auto">
          <a:xfrm>
            <a:off x="2074864" y="4387851"/>
            <a:ext cx="835113"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Washington</a:t>
            </a:r>
          </a:p>
        </p:txBody>
      </p:sp>
      <p:sp>
        <p:nvSpPr>
          <p:cNvPr id="135" name="Text Box 132">
            <a:extLst>
              <a:ext uri="{FF2B5EF4-FFF2-40B4-BE49-F238E27FC236}">
                <a16:creationId xmlns:a16="http://schemas.microsoft.com/office/drawing/2014/main" id="{D015BFE3-7B3F-4006-B220-6F23CC00849B}"/>
              </a:ext>
            </a:extLst>
          </p:cNvPr>
          <p:cNvSpPr txBox="1">
            <a:spLocks noChangeArrowheads="1"/>
          </p:cNvSpPr>
          <p:nvPr/>
        </p:nvSpPr>
        <p:spPr bwMode="auto">
          <a:xfrm>
            <a:off x="2143125" y="5003801"/>
            <a:ext cx="575426" cy="241227"/>
          </a:xfrm>
          <a:prstGeom prst="rect">
            <a:avLst/>
          </a:prstGeom>
          <a:solidFill>
            <a:schemeClr val="accent5">
              <a:lumMod val="75000"/>
            </a:schemeClr>
          </a:solid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Greene</a:t>
            </a:r>
          </a:p>
        </p:txBody>
      </p:sp>
      <p:sp>
        <p:nvSpPr>
          <p:cNvPr id="136" name="Text Box 133">
            <a:extLst>
              <a:ext uri="{FF2B5EF4-FFF2-40B4-BE49-F238E27FC236}">
                <a16:creationId xmlns:a16="http://schemas.microsoft.com/office/drawing/2014/main" id="{A75881B0-E744-4842-84E5-494989EF65DC}"/>
              </a:ext>
            </a:extLst>
          </p:cNvPr>
          <p:cNvSpPr txBox="1">
            <a:spLocks noChangeArrowheads="1"/>
          </p:cNvSpPr>
          <p:nvPr/>
        </p:nvSpPr>
        <p:spPr bwMode="auto">
          <a:xfrm>
            <a:off x="2673350" y="3289301"/>
            <a:ext cx="524130"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Butler</a:t>
            </a:r>
          </a:p>
        </p:txBody>
      </p:sp>
      <p:sp>
        <p:nvSpPr>
          <p:cNvPr id="137" name="Text Box 134">
            <a:extLst>
              <a:ext uri="{FF2B5EF4-FFF2-40B4-BE49-F238E27FC236}">
                <a16:creationId xmlns:a16="http://schemas.microsoft.com/office/drawing/2014/main" id="{E3AAEAB1-AA1D-4CE6-B251-3BB3D9DC1697}"/>
              </a:ext>
            </a:extLst>
          </p:cNvPr>
          <p:cNvSpPr txBox="1">
            <a:spLocks noChangeArrowheads="1"/>
          </p:cNvSpPr>
          <p:nvPr/>
        </p:nvSpPr>
        <p:spPr bwMode="auto">
          <a:xfrm>
            <a:off x="2428875" y="3986214"/>
            <a:ext cx="722902"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Allegheny</a:t>
            </a:r>
          </a:p>
        </p:txBody>
      </p:sp>
      <p:sp>
        <p:nvSpPr>
          <p:cNvPr id="138" name="Text Box 135">
            <a:extLst>
              <a:ext uri="{FF2B5EF4-FFF2-40B4-BE49-F238E27FC236}">
                <a16:creationId xmlns:a16="http://schemas.microsoft.com/office/drawing/2014/main" id="{74832BC2-B43C-4C0C-A51F-A279B07B66A0}"/>
              </a:ext>
            </a:extLst>
          </p:cNvPr>
          <p:cNvSpPr txBox="1">
            <a:spLocks noChangeArrowheads="1"/>
          </p:cNvSpPr>
          <p:nvPr/>
        </p:nvSpPr>
        <p:spPr bwMode="auto">
          <a:xfrm>
            <a:off x="2919413" y="4949826"/>
            <a:ext cx="583442"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Fayette</a:t>
            </a:r>
          </a:p>
        </p:txBody>
      </p:sp>
      <p:sp>
        <p:nvSpPr>
          <p:cNvPr id="139" name="Text Box 136">
            <a:extLst>
              <a:ext uri="{FF2B5EF4-FFF2-40B4-BE49-F238E27FC236}">
                <a16:creationId xmlns:a16="http://schemas.microsoft.com/office/drawing/2014/main" id="{D49A377B-F603-427B-9CFF-4C1C6BBD0405}"/>
              </a:ext>
            </a:extLst>
          </p:cNvPr>
          <p:cNvSpPr txBox="1">
            <a:spLocks noChangeArrowheads="1"/>
          </p:cNvSpPr>
          <p:nvPr/>
        </p:nvSpPr>
        <p:spPr bwMode="auto">
          <a:xfrm>
            <a:off x="3054350" y="4294189"/>
            <a:ext cx="980986"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Westmoreland</a:t>
            </a:r>
          </a:p>
        </p:txBody>
      </p:sp>
      <p:sp>
        <p:nvSpPr>
          <p:cNvPr id="140" name="Text Box 137">
            <a:extLst>
              <a:ext uri="{FF2B5EF4-FFF2-40B4-BE49-F238E27FC236}">
                <a16:creationId xmlns:a16="http://schemas.microsoft.com/office/drawing/2014/main" id="{492CEA0A-4DD2-452B-A695-160479DBF32F}"/>
              </a:ext>
            </a:extLst>
          </p:cNvPr>
          <p:cNvSpPr txBox="1">
            <a:spLocks noChangeArrowheads="1"/>
          </p:cNvSpPr>
          <p:nvPr/>
        </p:nvSpPr>
        <p:spPr bwMode="auto">
          <a:xfrm>
            <a:off x="3176588" y="3376614"/>
            <a:ext cx="782214"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Armstrong</a:t>
            </a:r>
          </a:p>
        </p:txBody>
      </p:sp>
      <p:sp>
        <p:nvSpPr>
          <p:cNvPr id="141" name="Text Box 138">
            <a:extLst>
              <a:ext uri="{FF2B5EF4-FFF2-40B4-BE49-F238E27FC236}">
                <a16:creationId xmlns:a16="http://schemas.microsoft.com/office/drawing/2014/main" id="{326035E0-43A3-405A-B298-2D82F47B29BE}"/>
              </a:ext>
            </a:extLst>
          </p:cNvPr>
          <p:cNvSpPr txBox="1">
            <a:spLocks noChangeArrowheads="1"/>
          </p:cNvSpPr>
          <p:nvPr/>
        </p:nvSpPr>
        <p:spPr bwMode="auto">
          <a:xfrm>
            <a:off x="3721100" y="3668714"/>
            <a:ext cx="599472"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Indiana</a:t>
            </a:r>
          </a:p>
        </p:txBody>
      </p:sp>
      <p:sp>
        <p:nvSpPr>
          <p:cNvPr id="142" name="Text Box 139">
            <a:extLst>
              <a:ext uri="{FF2B5EF4-FFF2-40B4-BE49-F238E27FC236}">
                <a16:creationId xmlns:a16="http://schemas.microsoft.com/office/drawing/2014/main" id="{43925642-9A2B-41EA-8A78-2C89138DC1FC}"/>
              </a:ext>
            </a:extLst>
          </p:cNvPr>
          <p:cNvSpPr txBox="1">
            <a:spLocks noChangeArrowheads="1"/>
          </p:cNvSpPr>
          <p:nvPr/>
        </p:nvSpPr>
        <p:spPr bwMode="auto">
          <a:xfrm>
            <a:off x="6184901" y="4173539"/>
            <a:ext cx="490467"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Perry</a:t>
            </a:r>
          </a:p>
        </p:txBody>
      </p:sp>
      <p:sp>
        <p:nvSpPr>
          <p:cNvPr id="143" name="Text Box 140">
            <a:extLst>
              <a:ext uri="{FF2B5EF4-FFF2-40B4-BE49-F238E27FC236}">
                <a16:creationId xmlns:a16="http://schemas.microsoft.com/office/drawing/2014/main" id="{4DD1D6CF-BFD9-4D0A-99ED-862114D5E04C}"/>
              </a:ext>
            </a:extLst>
          </p:cNvPr>
          <p:cNvSpPr txBox="1">
            <a:spLocks noChangeArrowheads="1"/>
          </p:cNvSpPr>
          <p:nvPr/>
        </p:nvSpPr>
        <p:spPr bwMode="auto">
          <a:xfrm>
            <a:off x="6102350" y="4508501"/>
            <a:ext cx="871982"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Cumberland</a:t>
            </a:r>
          </a:p>
        </p:txBody>
      </p:sp>
      <p:sp>
        <p:nvSpPr>
          <p:cNvPr id="144" name="Text Box 141">
            <a:extLst>
              <a:ext uri="{FF2B5EF4-FFF2-40B4-BE49-F238E27FC236}">
                <a16:creationId xmlns:a16="http://schemas.microsoft.com/office/drawing/2014/main" id="{76E087A7-90E3-4130-9BDD-3B4B8431CDB2}"/>
              </a:ext>
            </a:extLst>
          </p:cNvPr>
          <p:cNvSpPr txBox="1">
            <a:spLocks noChangeArrowheads="1"/>
          </p:cNvSpPr>
          <p:nvPr/>
        </p:nvSpPr>
        <p:spPr bwMode="auto">
          <a:xfrm>
            <a:off x="6197600" y="5070476"/>
            <a:ext cx="559396"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Adams</a:t>
            </a:r>
          </a:p>
        </p:txBody>
      </p:sp>
      <p:sp>
        <p:nvSpPr>
          <p:cNvPr id="145" name="Text Box 142">
            <a:extLst>
              <a:ext uri="{FF2B5EF4-FFF2-40B4-BE49-F238E27FC236}">
                <a16:creationId xmlns:a16="http://schemas.microsoft.com/office/drawing/2014/main" id="{748E692B-74DD-4AA0-9369-DD44B429E3B1}"/>
              </a:ext>
            </a:extLst>
          </p:cNvPr>
          <p:cNvSpPr txBox="1">
            <a:spLocks noChangeArrowheads="1"/>
          </p:cNvSpPr>
          <p:nvPr/>
        </p:nvSpPr>
        <p:spPr bwMode="auto">
          <a:xfrm>
            <a:off x="6932613" y="4937126"/>
            <a:ext cx="460010"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York</a:t>
            </a:r>
          </a:p>
        </p:txBody>
      </p:sp>
      <p:sp>
        <p:nvSpPr>
          <p:cNvPr id="146" name="Text Box 143">
            <a:extLst>
              <a:ext uri="{FF2B5EF4-FFF2-40B4-BE49-F238E27FC236}">
                <a16:creationId xmlns:a16="http://schemas.microsoft.com/office/drawing/2014/main" id="{C58DC916-87DA-426A-B5C3-48BEAF20CFAB}"/>
              </a:ext>
            </a:extLst>
          </p:cNvPr>
          <p:cNvSpPr txBox="1">
            <a:spLocks noChangeArrowheads="1"/>
          </p:cNvSpPr>
          <p:nvPr/>
        </p:nvSpPr>
        <p:spPr bwMode="auto">
          <a:xfrm>
            <a:off x="7300913" y="4629151"/>
            <a:ext cx="724506"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Lancaster</a:t>
            </a:r>
          </a:p>
        </p:txBody>
      </p:sp>
      <p:sp>
        <p:nvSpPr>
          <p:cNvPr id="147" name="Text Box 144">
            <a:extLst>
              <a:ext uri="{FF2B5EF4-FFF2-40B4-BE49-F238E27FC236}">
                <a16:creationId xmlns:a16="http://schemas.microsoft.com/office/drawing/2014/main" id="{82A2E4B6-44DC-4F61-A338-BD5F05F60AAD}"/>
              </a:ext>
            </a:extLst>
          </p:cNvPr>
          <p:cNvSpPr txBox="1">
            <a:spLocks noChangeArrowheads="1"/>
          </p:cNvSpPr>
          <p:nvPr/>
        </p:nvSpPr>
        <p:spPr bwMode="auto">
          <a:xfrm>
            <a:off x="6769100" y="4119564"/>
            <a:ext cx="649164"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Dauphin</a:t>
            </a:r>
          </a:p>
        </p:txBody>
      </p:sp>
      <p:sp>
        <p:nvSpPr>
          <p:cNvPr id="148" name="Text Box 145">
            <a:extLst>
              <a:ext uri="{FF2B5EF4-FFF2-40B4-BE49-F238E27FC236}">
                <a16:creationId xmlns:a16="http://schemas.microsoft.com/office/drawing/2014/main" id="{2D949D85-B638-4377-9272-968B259110A1}"/>
              </a:ext>
            </a:extLst>
          </p:cNvPr>
          <p:cNvSpPr txBox="1">
            <a:spLocks noChangeArrowheads="1"/>
          </p:cNvSpPr>
          <p:nvPr/>
        </p:nvSpPr>
        <p:spPr bwMode="auto">
          <a:xfrm>
            <a:off x="7300913" y="4306889"/>
            <a:ext cx="657180"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Lebanon</a:t>
            </a:r>
          </a:p>
        </p:txBody>
      </p:sp>
      <p:sp>
        <p:nvSpPr>
          <p:cNvPr id="149" name="Text Box 146">
            <a:extLst>
              <a:ext uri="{FF2B5EF4-FFF2-40B4-BE49-F238E27FC236}">
                <a16:creationId xmlns:a16="http://schemas.microsoft.com/office/drawing/2014/main" id="{D216D1E6-E978-4CA2-B4FD-BBB3CBB35EFB}"/>
              </a:ext>
            </a:extLst>
          </p:cNvPr>
          <p:cNvSpPr txBox="1">
            <a:spLocks noChangeArrowheads="1"/>
          </p:cNvSpPr>
          <p:nvPr/>
        </p:nvSpPr>
        <p:spPr bwMode="auto">
          <a:xfrm>
            <a:off x="7777163" y="4065589"/>
            <a:ext cx="495276"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Berks</a:t>
            </a:r>
          </a:p>
        </p:txBody>
      </p:sp>
      <p:sp>
        <p:nvSpPr>
          <p:cNvPr id="150" name="Text Box 147">
            <a:extLst>
              <a:ext uri="{FF2B5EF4-FFF2-40B4-BE49-F238E27FC236}">
                <a16:creationId xmlns:a16="http://schemas.microsoft.com/office/drawing/2014/main" id="{89121EBC-251A-487F-977B-FC08C30DCA15}"/>
              </a:ext>
            </a:extLst>
          </p:cNvPr>
          <p:cNvSpPr txBox="1">
            <a:spLocks noChangeArrowheads="1"/>
          </p:cNvSpPr>
          <p:nvPr/>
        </p:nvSpPr>
        <p:spPr bwMode="auto">
          <a:xfrm>
            <a:off x="8389938" y="3798889"/>
            <a:ext cx="557794"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Lehigh</a:t>
            </a:r>
          </a:p>
        </p:txBody>
      </p:sp>
      <p:sp>
        <p:nvSpPr>
          <p:cNvPr id="151" name="Text Box 148">
            <a:extLst>
              <a:ext uri="{FF2B5EF4-FFF2-40B4-BE49-F238E27FC236}">
                <a16:creationId xmlns:a16="http://schemas.microsoft.com/office/drawing/2014/main" id="{6B00A2D0-65C0-44A8-A380-BAFEA315A3F2}"/>
              </a:ext>
            </a:extLst>
          </p:cNvPr>
          <p:cNvSpPr txBox="1">
            <a:spLocks noChangeArrowheads="1"/>
          </p:cNvSpPr>
          <p:nvPr/>
        </p:nvSpPr>
        <p:spPr bwMode="auto">
          <a:xfrm>
            <a:off x="8661400" y="3540126"/>
            <a:ext cx="923278"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Northampton</a:t>
            </a:r>
          </a:p>
        </p:txBody>
      </p:sp>
      <p:sp>
        <p:nvSpPr>
          <p:cNvPr id="152" name="Text Box 149">
            <a:extLst>
              <a:ext uri="{FF2B5EF4-FFF2-40B4-BE49-F238E27FC236}">
                <a16:creationId xmlns:a16="http://schemas.microsoft.com/office/drawing/2014/main" id="{9D12FE2B-E068-4152-AA7B-CEBD1B990FBA}"/>
              </a:ext>
            </a:extLst>
          </p:cNvPr>
          <p:cNvSpPr txBox="1">
            <a:spLocks noChangeArrowheads="1"/>
          </p:cNvSpPr>
          <p:nvPr/>
        </p:nvSpPr>
        <p:spPr bwMode="auto">
          <a:xfrm>
            <a:off x="8905875" y="4106864"/>
            <a:ext cx="508100"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a:solidFill>
                  <a:srgbClr val="000000"/>
                </a:solidFill>
                <a:latin typeface="Times New Roman" pitchFamily="18" charset="0"/>
                <a:ea typeface="ＭＳ Ｐゴシック" pitchFamily="-106" charset="-128"/>
                <a:cs typeface="Arial" charset="0"/>
              </a:rPr>
              <a:t>Bucks</a:t>
            </a:r>
          </a:p>
        </p:txBody>
      </p:sp>
      <p:sp>
        <p:nvSpPr>
          <p:cNvPr id="153" name="Text Box 150">
            <a:extLst>
              <a:ext uri="{FF2B5EF4-FFF2-40B4-BE49-F238E27FC236}">
                <a16:creationId xmlns:a16="http://schemas.microsoft.com/office/drawing/2014/main" id="{5E90E75C-0B58-44D3-B253-D4487CC6BD62}"/>
              </a:ext>
            </a:extLst>
          </p:cNvPr>
          <p:cNvSpPr txBox="1">
            <a:spLocks noChangeArrowheads="1"/>
          </p:cNvSpPr>
          <p:nvPr/>
        </p:nvSpPr>
        <p:spPr bwMode="auto">
          <a:xfrm>
            <a:off x="8566151" y="4373564"/>
            <a:ext cx="889615"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Montgomery</a:t>
            </a:r>
          </a:p>
        </p:txBody>
      </p:sp>
      <p:sp>
        <p:nvSpPr>
          <p:cNvPr id="154" name="Text Box 151">
            <a:extLst>
              <a:ext uri="{FF2B5EF4-FFF2-40B4-BE49-F238E27FC236}">
                <a16:creationId xmlns:a16="http://schemas.microsoft.com/office/drawing/2014/main" id="{FA51EE84-3EB9-4DD3-8AE9-C4B3F0B2D783}"/>
              </a:ext>
            </a:extLst>
          </p:cNvPr>
          <p:cNvSpPr txBox="1">
            <a:spLocks noChangeArrowheads="1"/>
          </p:cNvSpPr>
          <p:nvPr/>
        </p:nvSpPr>
        <p:spPr bwMode="auto">
          <a:xfrm>
            <a:off x="8212138" y="4762501"/>
            <a:ext cx="604280" cy="241227"/>
          </a:xfrm>
          <a:prstGeom prst="rect">
            <a:avLst/>
          </a:prstGeom>
          <a:solidFill>
            <a:srgbClr val="FFFF00"/>
          </a:solid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Chester</a:t>
            </a:r>
          </a:p>
        </p:txBody>
      </p:sp>
      <p:sp>
        <p:nvSpPr>
          <p:cNvPr id="155" name="Text Box 152">
            <a:extLst>
              <a:ext uri="{FF2B5EF4-FFF2-40B4-BE49-F238E27FC236}">
                <a16:creationId xmlns:a16="http://schemas.microsoft.com/office/drawing/2014/main" id="{BACFB478-8710-4B7A-94F8-582FE34A23F4}"/>
              </a:ext>
            </a:extLst>
          </p:cNvPr>
          <p:cNvSpPr txBox="1">
            <a:spLocks noChangeArrowheads="1"/>
          </p:cNvSpPr>
          <p:nvPr/>
        </p:nvSpPr>
        <p:spPr bwMode="auto">
          <a:xfrm>
            <a:off x="8470900" y="4991101"/>
            <a:ext cx="697254"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Delaware</a:t>
            </a:r>
          </a:p>
        </p:txBody>
      </p:sp>
      <p:sp>
        <p:nvSpPr>
          <p:cNvPr id="156" name="Text Box 153">
            <a:extLst>
              <a:ext uri="{FF2B5EF4-FFF2-40B4-BE49-F238E27FC236}">
                <a16:creationId xmlns:a16="http://schemas.microsoft.com/office/drawing/2014/main" id="{7DBCF837-9185-42DE-BE95-90B4D01AF1ED}"/>
              </a:ext>
            </a:extLst>
          </p:cNvPr>
          <p:cNvSpPr txBox="1">
            <a:spLocks noChangeArrowheads="1"/>
          </p:cNvSpPr>
          <p:nvPr/>
        </p:nvSpPr>
        <p:spPr bwMode="auto">
          <a:xfrm>
            <a:off x="9428781" y="5014950"/>
            <a:ext cx="862364" cy="241227"/>
          </a:xfrm>
          <a:prstGeom prst="rect">
            <a:avLst/>
          </a:prstGeom>
          <a:solidFill>
            <a:srgbClr val="FFFF00"/>
          </a:solid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Philadelphia</a:t>
            </a:r>
          </a:p>
        </p:txBody>
      </p:sp>
      <p:sp>
        <p:nvSpPr>
          <p:cNvPr id="157" name="Line 154">
            <a:extLst>
              <a:ext uri="{FF2B5EF4-FFF2-40B4-BE49-F238E27FC236}">
                <a16:creationId xmlns:a16="http://schemas.microsoft.com/office/drawing/2014/main" id="{04AB4F3F-DAAF-418E-8B43-D9E4FF056514}"/>
              </a:ext>
            </a:extLst>
          </p:cNvPr>
          <p:cNvSpPr>
            <a:spLocks noChangeShapeType="1"/>
          </p:cNvSpPr>
          <p:nvPr/>
        </p:nvSpPr>
        <p:spPr bwMode="auto">
          <a:xfrm>
            <a:off x="9296401" y="4953001"/>
            <a:ext cx="258763" cy="106363"/>
          </a:xfrm>
          <a:prstGeom prst="line">
            <a:avLst/>
          </a:prstGeom>
          <a:noFill/>
          <a:ln w="19050">
            <a:solidFill>
              <a:srgbClr val="000000"/>
            </a:solidFill>
            <a:round/>
            <a:headEnd/>
            <a:tailEnd/>
          </a:ln>
          <a:effectLst/>
        </p:spPr>
        <p:txBody>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58" name="Rectangle 155">
            <a:extLst>
              <a:ext uri="{FF2B5EF4-FFF2-40B4-BE49-F238E27FC236}">
                <a16:creationId xmlns:a16="http://schemas.microsoft.com/office/drawing/2014/main" id="{13E3832A-C441-4385-A927-8E503D744132}"/>
              </a:ext>
            </a:extLst>
          </p:cNvPr>
          <p:cNvSpPr>
            <a:spLocks noChangeAspect="1" noChangeArrowheads="1"/>
          </p:cNvSpPr>
          <p:nvPr/>
        </p:nvSpPr>
        <p:spPr bwMode="auto">
          <a:xfrm>
            <a:off x="2136219" y="5506795"/>
            <a:ext cx="388938" cy="228600"/>
          </a:xfrm>
          <a:prstGeom prst="rect">
            <a:avLst/>
          </a:prstGeom>
          <a:solidFill>
            <a:schemeClr val="accent3">
              <a:lumMod val="60000"/>
              <a:lumOff val="40000"/>
            </a:schemeClr>
          </a:solidFill>
          <a:ln w="9525">
            <a:solidFill>
              <a:srgbClr val="000000"/>
            </a:solidFill>
            <a:miter lim="800000"/>
            <a:headEnd/>
            <a:tailEn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59" name="Rectangle 157">
            <a:extLst>
              <a:ext uri="{FF2B5EF4-FFF2-40B4-BE49-F238E27FC236}">
                <a16:creationId xmlns:a16="http://schemas.microsoft.com/office/drawing/2014/main" id="{8371DD79-2990-4E46-8113-A072B0284B28}"/>
              </a:ext>
            </a:extLst>
          </p:cNvPr>
          <p:cNvSpPr>
            <a:spLocks noChangeAspect="1" noChangeArrowheads="1"/>
          </p:cNvSpPr>
          <p:nvPr/>
        </p:nvSpPr>
        <p:spPr bwMode="auto">
          <a:xfrm>
            <a:off x="2155031" y="5799810"/>
            <a:ext cx="393700" cy="228600"/>
          </a:xfrm>
          <a:prstGeom prst="rect">
            <a:avLst/>
          </a:prstGeom>
          <a:solidFill>
            <a:srgbClr val="FF99FF"/>
          </a:solidFill>
          <a:ln w="9525">
            <a:solidFill>
              <a:srgbClr val="000000"/>
            </a:solidFill>
            <a:miter lim="800000"/>
            <a:headEnd/>
            <a:tailEn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60" name="Line 159">
            <a:extLst>
              <a:ext uri="{FF2B5EF4-FFF2-40B4-BE49-F238E27FC236}">
                <a16:creationId xmlns:a16="http://schemas.microsoft.com/office/drawing/2014/main" id="{F36B6B61-1E84-4584-8F9C-A8DD33740617}"/>
              </a:ext>
            </a:extLst>
          </p:cNvPr>
          <p:cNvSpPr>
            <a:spLocks noChangeShapeType="1"/>
          </p:cNvSpPr>
          <p:nvPr/>
        </p:nvSpPr>
        <p:spPr bwMode="auto">
          <a:xfrm>
            <a:off x="3594100" y="5435600"/>
            <a:ext cx="2717800" cy="25400"/>
          </a:xfrm>
          <a:prstGeom prst="line">
            <a:avLst/>
          </a:prstGeom>
          <a:noFill/>
          <a:ln w="9525">
            <a:solidFill>
              <a:srgbClr val="000000"/>
            </a:solidFill>
            <a:round/>
            <a:headEnd/>
            <a:tailEnd/>
          </a:ln>
          <a:effectLst/>
        </p:spPr>
        <p:txBody>
          <a:bodyPr wrap="none">
            <a:spAutoFit/>
          </a:bodyP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61" name="Rectangle 167">
            <a:extLst>
              <a:ext uri="{FF2B5EF4-FFF2-40B4-BE49-F238E27FC236}">
                <a16:creationId xmlns:a16="http://schemas.microsoft.com/office/drawing/2014/main" id="{3CFDE647-8FDA-4A41-AA8F-2B140328A210}"/>
              </a:ext>
            </a:extLst>
          </p:cNvPr>
          <p:cNvSpPr>
            <a:spLocks noChangeAspect="1" noChangeArrowheads="1"/>
          </p:cNvSpPr>
          <p:nvPr/>
        </p:nvSpPr>
        <p:spPr bwMode="auto">
          <a:xfrm flipV="1">
            <a:off x="4447381" y="5515739"/>
            <a:ext cx="388938" cy="228600"/>
          </a:xfrm>
          <a:prstGeom prst="rect">
            <a:avLst/>
          </a:prstGeom>
          <a:solidFill>
            <a:schemeClr val="accent1">
              <a:lumMod val="60000"/>
              <a:lumOff val="40000"/>
            </a:schemeClr>
          </a:solidFill>
          <a:ln w="9525">
            <a:solidFill>
              <a:srgbClr val="000000"/>
            </a:solidFill>
            <a:miter lim="800000"/>
            <a:headEnd/>
            <a:tailEnd/>
          </a:ln>
          <a:effectLst/>
        </p:spPr>
        <p:txBody>
          <a:bodyPr wrap="none" anchor="ctr"/>
          <a:lstStyle/>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a:p>
            <a:pPr fontAlgn="base">
              <a:spcBef>
                <a:spcPct val="0"/>
              </a:spcBef>
              <a:spcAft>
                <a:spcPct val="0"/>
              </a:spcAft>
            </a:pPr>
            <a:endParaRPr lang="en-US" sz="1000" b="1">
              <a:solidFill>
                <a:srgbClr val="000000"/>
              </a:solidFill>
              <a:latin typeface="Arial" charset="0"/>
              <a:ea typeface="ＭＳ Ｐゴシック" pitchFamily="-106" charset="-128"/>
              <a:cs typeface="Arial" charset="0"/>
            </a:endParaRPr>
          </a:p>
        </p:txBody>
      </p:sp>
      <p:sp>
        <p:nvSpPr>
          <p:cNvPr id="162" name="Text Box 127">
            <a:extLst>
              <a:ext uri="{FF2B5EF4-FFF2-40B4-BE49-F238E27FC236}">
                <a16:creationId xmlns:a16="http://schemas.microsoft.com/office/drawing/2014/main" id="{DCB37B4A-D791-4F84-8164-48910F6A8D76}"/>
              </a:ext>
            </a:extLst>
          </p:cNvPr>
          <p:cNvSpPr txBox="1">
            <a:spLocks noChangeArrowheads="1"/>
          </p:cNvSpPr>
          <p:nvPr/>
        </p:nvSpPr>
        <p:spPr bwMode="auto">
          <a:xfrm>
            <a:off x="3666529" y="4910139"/>
            <a:ext cx="682828" cy="241227"/>
          </a:xfrm>
          <a:prstGeom prst="rect">
            <a:avLst/>
          </a:prstGeom>
          <a:noFill/>
          <a:ln w="19050">
            <a:noFill/>
            <a:miter lim="800000"/>
            <a:headEnd/>
            <a:tailEnd/>
          </a:ln>
          <a:effectLst/>
        </p:spPr>
        <p:txBody>
          <a:bodyPr wrap="none" lIns="86493" tIns="43247" rIns="86493" bIns="43247">
            <a:spAutoFit/>
          </a:bodyPr>
          <a:lstStyle/>
          <a:p>
            <a:pPr defTabSz="865188" fontAlgn="base">
              <a:spcBef>
                <a:spcPct val="0"/>
              </a:spcBef>
              <a:spcAft>
                <a:spcPct val="0"/>
              </a:spcAft>
            </a:pPr>
            <a:r>
              <a:rPr lang="en-US" sz="1000" b="1" dirty="0">
                <a:solidFill>
                  <a:srgbClr val="000000"/>
                </a:solidFill>
                <a:latin typeface="Times New Roman" pitchFamily="18" charset="0"/>
                <a:ea typeface="ＭＳ Ｐゴシック" pitchFamily="-106" charset="-128"/>
                <a:cs typeface="Arial" charset="0"/>
              </a:rPr>
              <a:t>Somerset</a:t>
            </a:r>
          </a:p>
        </p:txBody>
      </p:sp>
      <p:sp>
        <p:nvSpPr>
          <p:cNvPr id="163" name="TextBox 162">
            <a:extLst>
              <a:ext uri="{FF2B5EF4-FFF2-40B4-BE49-F238E27FC236}">
                <a16:creationId xmlns:a16="http://schemas.microsoft.com/office/drawing/2014/main" id="{3A165472-A4EA-4C17-8B10-668C1478ECCA}"/>
              </a:ext>
            </a:extLst>
          </p:cNvPr>
          <p:cNvSpPr txBox="1"/>
          <p:nvPr/>
        </p:nvSpPr>
        <p:spPr>
          <a:xfrm flipH="1">
            <a:off x="2569194" y="5498119"/>
            <a:ext cx="1689100" cy="246221"/>
          </a:xfrm>
          <a:prstGeom prst="rect">
            <a:avLst/>
          </a:prstGeom>
          <a:noFill/>
        </p:spPr>
        <p:txBody>
          <a:bodyPr wrap="square" rtlCol="0">
            <a:spAutoFit/>
          </a:bodyPr>
          <a:lstStyle/>
          <a:p>
            <a:pPr fontAlgn="base">
              <a:spcBef>
                <a:spcPct val="0"/>
              </a:spcBef>
              <a:spcAft>
                <a:spcPct val="0"/>
              </a:spcAft>
            </a:pPr>
            <a:r>
              <a:rPr lang="en-US" sz="1000" b="1" dirty="0">
                <a:solidFill>
                  <a:srgbClr val="000000"/>
                </a:solidFill>
                <a:latin typeface="Calibri" panose="020F0502020204030204" pitchFamily="34" charset="0"/>
                <a:ea typeface="ＭＳ Ｐゴシック" pitchFamily="-106" charset="-128"/>
                <a:cs typeface="Arial" charset="0"/>
              </a:rPr>
              <a:t>Jeffrey Stinson-Primary</a:t>
            </a:r>
          </a:p>
        </p:txBody>
      </p:sp>
      <p:sp>
        <p:nvSpPr>
          <p:cNvPr id="164" name="TextBox 163">
            <a:extLst>
              <a:ext uri="{FF2B5EF4-FFF2-40B4-BE49-F238E27FC236}">
                <a16:creationId xmlns:a16="http://schemas.microsoft.com/office/drawing/2014/main" id="{7CE509B2-CAA5-404F-81CB-3A57439807A2}"/>
              </a:ext>
            </a:extLst>
          </p:cNvPr>
          <p:cNvSpPr txBox="1"/>
          <p:nvPr/>
        </p:nvSpPr>
        <p:spPr>
          <a:xfrm>
            <a:off x="2585777" y="5803100"/>
            <a:ext cx="1607533" cy="246221"/>
          </a:xfrm>
          <a:prstGeom prst="rect">
            <a:avLst/>
          </a:prstGeom>
          <a:noFill/>
        </p:spPr>
        <p:txBody>
          <a:bodyPr wrap="square" rtlCol="0">
            <a:spAutoFit/>
          </a:bodyPr>
          <a:lstStyle/>
          <a:p>
            <a:pPr fontAlgn="base">
              <a:spcBef>
                <a:spcPct val="0"/>
              </a:spcBef>
              <a:spcAft>
                <a:spcPct val="0"/>
              </a:spcAft>
            </a:pPr>
            <a:r>
              <a:rPr lang="en-US" sz="1000" b="1" dirty="0">
                <a:solidFill>
                  <a:srgbClr val="000000"/>
                </a:solidFill>
                <a:latin typeface="Calibri" panose="020F0502020204030204" pitchFamily="34" charset="0"/>
                <a:ea typeface="ＭＳ Ｐゴシック" pitchFamily="-106" charset="-128"/>
                <a:cs typeface="Arial" charset="0"/>
              </a:rPr>
              <a:t>Eira Andrade-Hall-Primary</a:t>
            </a:r>
          </a:p>
        </p:txBody>
      </p:sp>
      <p:sp>
        <p:nvSpPr>
          <p:cNvPr id="165" name="TextBox 164">
            <a:extLst>
              <a:ext uri="{FF2B5EF4-FFF2-40B4-BE49-F238E27FC236}">
                <a16:creationId xmlns:a16="http://schemas.microsoft.com/office/drawing/2014/main" id="{3C7E00B2-EEEB-4D11-8D7C-B8ADE33E7DB7}"/>
              </a:ext>
            </a:extLst>
          </p:cNvPr>
          <p:cNvSpPr txBox="1"/>
          <p:nvPr/>
        </p:nvSpPr>
        <p:spPr>
          <a:xfrm>
            <a:off x="4847433" y="5505292"/>
            <a:ext cx="2062161" cy="400110"/>
          </a:xfrm>
          <a:prstGeom prst="rect">
            <a:avLst/>
          </a:prstGeom>
          <a:noFill/>
        </p:spPr>
        <p:txBody>
          <a:bodyPr wrap="square" rtlCol="0">
            <a:spAutoFit/>
          </a:bodyPr>
          <a:lstStyle/>
          <a:p>
            <a:pPr fontAlgn="base">
              <a:spcBef>
                <a:spcPct val="0"/>
              </a:spcBef>
              <a:spcAft>
                <a:spcPct val="0"/>
              </a:spcAft>
            </a:pPr>
            <a:r>
              <a:rPr lang="en-US" sz="1000" b="1" dirty="0">
                <a:solidFill>
                  <a:srgbClr val="000000"/>
                </a:solidFill>
                <a:latin typeface="Calibri" panose="020F0502020204030204" pitchFamily="34" charset="0"/>
                <a:ea typeface="ＭＳ Ｐゴシック" pitchFamily="-106" charset="-128"/>
                <a:cs typeface="Arial" charset="0"/>
              </a:rPr>
              <a:t>Ronald Minnich-Primary </a:t>
            </a:r>
          </a:p>
          <a:p>
            <a:pPr fontAlgn="base">
              <a:spcBef>
                <a:spcPct val="0"/>
              </a:spcBef>
              <a:spcAft>
                <a:spcPct val="0"/>
              </a:spcAft>
            </a:pPr>
            <a:endParaRPr lang="en-US" sz="1000" b="1" dirty="0">
              <a:solidFill>
                <a:srgbClr val="000000"/>
              </a:solidFill>
              <a:latin typeface="Calibri" panose="020F0502020204030204" pitchFamily="34" charset="0"/>
              <a:ea typeface="ＭＳ Ｐゴシック" pitchFamily="-106" charset="-128"/>
              <a:cs typeface="Arial" charset="0"/>
            </a:endParaRPr>
          </a:p>
        </p:txBody>
      </p:sp>
      <p:sp>
        <p:nvSpPr>
          <p:cNvPr id="166" name="Rectangle 165">
            <a:extLst>
              <a:ext uri="{FF2B5EF4-FFF2-40B4-BE49-F238E27FC236}">
                <a16:creationId xmlns:a16="http://schemas.microsoft.com/office/drawing/2014/main" id="{BB06112F-5947-4DA7-91EB-84D127A845AE}"/>
              </a:ext>
            </a:extLst>
          </p:cNvPr>
          <p:cNvSpPr/>
          <p:nvPr/>
        </p:nvSpPr>
        <p:spPr>
          <a:xfrm>
            <a:off x="4455415" y="5825165"/>
            <a:ext cx="388938" cy="22318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b="1">
              <a:solidFill>
                <a:srgbClr val="FFFFFF"/>
              </a:solidFill>
              <a:latin typeface="Arial"/>
            </a:endParaRPr>
          </a:p>
        </p:txBody>
      </p:sp>
      <p:sp>
        <p:nvSpPr>
          <p:cNvPr id="167" name="TextBox 166">
            <a:extLst>
              <a:ext uri="{FF2B5EF4-FFF2-40B4-BE49-F238E27FC236}">
                <a16:creationId xmlns:a16="http://schemas.microsoft.com/office/drawing/2014/main" id="{8AD024B2-798E-4BE0-A66B-B2B85F069BF5}"/>
              </a:ext>
            </a:extLst>
          </p:cNvPr>
          <p:cNvSpPr txBox="1"/>
          <p:nvPr/>
        </p:nvSpPr>
        <p:spPr>
          <a:xfrm>
            <a:off x="4924426" y="5775017"/>
            <a:ext cx="1973641" cy="400110"/>
          </a:xfrm>
          <a:prstGeom prst="rect">
            <a:avLst/>
          </a:prstGeom>
          <a:noFill/>
        </p:spPr>
        <p:txBody>
          <a:bodyPr wrap="square" rtlCol="0">
            <a:spAutoFit/>
          </a:bodyPr>
          <a:lstStyle/>
          <a:p>
            <a:pPr fontAlgn="base">
              <a:spcBef>
                <a:spcPct val="0"/>
              </a:spcBef>
              <a:spcAft>
                <a:spcPct val="0"/>
              </a:spcAft>
            </a:pPr>
            <a:r>
              <a:rPr lang="en-US" sz="1000" b="1" dirty="0">
                <a:solidFill>
                  <a:srgbClr val="000000"/>
                </a:solidFill>
                <a:latin typeface="Calibri" panose="020F0502020204030204" pitchFamily="34" charset="0"/>
                <a:ea typeface="ＭＳ Ｐゴシック" pitchFamily="-106" charset="-128"/>
                <a:cs typeface="Arial" charset="0"/>
              </a:rPr>
              <a:t>Maribel Torres-Primary</a:t>
            </a:r>
          </a:p>
          <a:p>
            <a:pPr fontAlgn="base">
              <a:spcBef>
                <a:spcPct val="0"/>
              </a:spcBef>
              <a:spcAft>
                <a:spcPct val="0"/>
              </a:spcAft>
            </a:pPr>
            <a:endParaRPr lang="en-US" sz="1000" b="1" dirty="0">
              <a:solidFill>
                <a:srgbClr val="000000"/>
              </a:solidFill>
              <a:latin typeface="Calibri" panose="020F0502020204030204" pitchFamily="34" charset="0"/>
              <a:ea typeface="ＭＳ Ｐゴシック" pitchFamily="-106" charset="-128"/>
              <a:cs typeface="Arial" charset="0"/>
            </a:endParaRPr>
          </a:p>
        </p:txBody>
      </p:sp>
      <p:cxnSp>
        <p:nvCxnSpPr>
          <p:cNvPr id="168" name="Straight Connector 167">
            <a:extLst>
              <a:ext uri="{FF2B5EF4-FFF2-40B4-BE49-F238E27FC236}">
                <a16:creationId xmlns:a16="http://schemas.microsoft.com/office/drawing/2014/main" id="{72DB614D-1A77-4A40-8EEB-A39C54986204}"/>
              </a:ext>
            </a:extLst>
          </p:cNvPr>
          <p:cNvCxnSpPr>
            <a:stCxn id="110" idx="1"/>
          </p:cNvCxnSpPr>
          <p:nvPr/>
        </p:nvCxnSpPr>
        <p:spPr>
          <a:xfrm flipH="1" flipV="1">
            <a:off x="7237413" y="3244814"/>
            <a:ext cx="243840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E4145331-B144-4075-B0C0-A55A353E1CA5}"/>
              </a:ext>
            </a:extLst>
          </p:cNvPr>
          <p:cNvSpPr/>
          <p:nvPr/>
        </p:nvSpPr>
        <p:spPr>
          <a:xfrm>
            <a:off x="6864351" y="5558142"/>
            <a:ext cx="434627" cy="22095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Arial"/>
            </a:endParaRPr>
          </a:p>
        </p:txBody>
      </p:sp>
      <p:sp>
        <p:nvSpPr>
          <p:cNvPr id="170" name="Text Box 102">
            <a:extLst>
              <a:ext uri="{FF2B5EF4-FFF2-40B4-BE49-F238E27FC236}">
                <a16:creationId xmlns:a16="http://schemas.microsoft.com/office/drawing/2014/main" id="{2AA82297-823F-47E7-9511-26AAD08C0F01}"/>
              </a:ext>
            </a:extLst>
          </p:cNvPr>
          <p:cNvSpPr txBox="1">
            <a:spLocks noChangeArrowheads="1"/>
          </p:cNvSpPr>
          <p:nvPr/>
        </p:nvSpPr>
        <p:spPr bwMode="auto">
          <a:xfrm>
            <a:off x="9611519" y="3427487"/>
            <a:ext cx="925512" cy="241227"/>
          </a:xfrm>
          <a:prstGeom prst="rect">
            <a:avLst/>
          </a:prstGeom>
          <a:solidFill>
            <a:schemeClr val="accent1">
              <a:lumMod val="40000"/>
              <a:lumOff val="60000"/>
            </a:schemeClr>
          </a:solidFill>
          <a:ln w="19050">
            <a:noFill/>
            <a:miter lim="800000"/>
            <a:headEnd/>
            <a:tailEnd/>
          </a:ln>
          <a:effectLst/>
        </p:spPr>
        <p:txBody>
          <a:bodyPr lIns="86493" tIns="43247" rIns="86493" bIns="43247">
            <a:spAutoFit/>
          </a:bodyPr>
          <a:lstStyle/>
          <a:p>
            <a:pPr defTabSz="865188" fontAlgn="base">
              <a:spcBef>
                <a:spcPct val="50000"/>
              </a:spcBef>
              <a:spcAft>
                <a:spcPct val="0"/>
              </a:spcAft>
            </a:pPr>
            <a:r>
              <a:rPr lang="en-US" sz="1000" b="1" dirty="0">
                <a:solidFill>
                  <a:srgbClr val="000000"/>
                </a:solidFill>
                <a:latin typeface="Times New Roman" pitchFamily="18" charset="0"/>
                <a:ea typeface="ＭＳ Ｐゴシック" pitchFamily="-106" charset="-128"/>
                <a:cs typeface="Arial" charset="0"/>
              </a:rPr>
              <a:t>Carbon</a:t>
            </a:r>
          </a:p>
        </p:txBody>
      </p:sp>
      <p:cxnSp>
        <p:nvCxnSpPr>
          <p:cNvPr id="171" name="Straight Connector 170">
            <a:extLst>
              <a:ext uri="{FF2B5EF4-FFF2-40B4-BE49-F238E27FC236}">
                <a16:creationId xmlns:a16="http://schemas.microsoft.com/office/drawing/2014/main" id="{9B1D2C9E-1C57-410A-B614-FA12CB6E5365}"/>
              </a:ext>
            </a:extLst>
          </p:cNvPr>
          <p:cNvCxnSpPr>
            <a:stCxn id="170" idx="1"/>
          </p:cNvCxnSpPr>
          <p:nvPr/>
        </p:nvCxnSpPr>
        <p:spPr>
          <a:xfrm flipH="1" flipV="1">
            <a:off x="8347869" y="3409914"/>
            <a:ext cx="1263650" cy="138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DC70401A-82B1-4ECE-AD0E-E1CC08C232C5}"/>
              </a:ext>
            </a:extLst>
          </p:cNvPr>
          <p:cNvSpPr txBox="1"/>
          <p:nvPr/>
        </p:nvSpPr>
        <p:spPr>
          <a:xfrm>
            <a:off x="7485063" y="5553590"/>
            <a:ext cx="1849751" cy="246221"/>
          </a:xfrm>
          <a:prstGeom prst="rect">
            <a:avLst/>
          </a:prstGeom>
          <a:noFill/>
        </p:spPr>
        <p:txBody>
          <a:bodyPr wrap="square" rtlCol="0">
            <a:spAutoFit/>
          </a:bodyPr>
          <a:lstStyle/>
          <a:p>
            <a:pPr fontAlgn="base">
              <a:spcBef>
                <a:spcPct val="0"/>
              </a:spcBef>
              <a:spcAft>
                <a:spcPct val="0"/>
              </a:spcAft>
            </a:pPr>
            <a:r>
              <a:rPr lang="en-US" sz="1000" b="1" dirty="0">
                <a:solidFill>
                  <a:srgbClr val="000000"/>
                </a:solidFill>
                <a:latin typeface="Arial"/>
                <a:ea typeface="ＭＳ Ｐゴシック" pitchFamily="-106" charset="-128"/>
                <a:cs typeface="Arial" charset="0"/>
              </a:rPr>
              <a:t>Daphne Simeonoff</a:t>
            </a:r>
          </a:p>
        </p:txBody>
      </p:sp>
    </p:spTree>
    <p:extLst>
      <p:ext uri="{BB962C8B-B14F-4D97-AF65-F5344CB8AC3E}">
        <p14:creationId xmlns:p14="http://schemas.microsoft.com/office/powerpoint/2010/main" val="746062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175F-8F3A-40D9-982B-D7824A986163}"/>
              </a:ext>
            </a:extLst>
          </p:cNvPr>
          <p:cNvSpPr>
            <a:spLocks noGrp="1"/>
          </p:cNvSpPr>
          <p:nvPr>
            <p:ph type="title"/>
          </p:nvPr>
        </p:nvSpPr>
        <p:spPr/>
        <p:txBody>
          <a:bodyPr/>
          <a:lstStyle/>
          <a:p>
            <a:r>
              <a:rPr lang="en-US" dirty="0"/>
              <a:t>MATP Staff Directory </a:t>
            </a:r>
          </a:p>
        </p:txBody>
      </p:sp>
      <p:sp>
        <p:nvSpPr>
          <p:cNvPr id="3" name="Content Placeholder 2">
            <a:extLst>
              <a:ext uri="{FF2B5EF4-FFF2-40B4-BE49-F238E27FC236}">
                <a16:creationId xmlns:a16="http://schemas.microsoft.com/office/drawing/2014/main" id="{2C090B43-B675-402C-BCD6-74277E717929}"/>
              </a:ext>
            </a:extLst>
          </p:cNvPr>
          <p:cNvSpPr>
            <a:spLocks noGrp="1"/>
          </p:cNvSpPr>
          <p:nvPr>
            <p:ph sz="quarter" idx="13"/>
          </p:nvPr>
        </p:nvSpPr>
        <p:spPr>
          <a:xfrm>
            <a:off x="2095500" y="1057835"/>
            <a:ext cx="8001000" cy="5334000"/>
          </a:xfrm>
        </p:spPr>
        <p:txBody>
          <a:bodyPr/>
          <a:lstStyle/>
          <a:p>
            <a:pPr marL="0" indent="0" algn="ctr" eaLnBrk="0" hangingPunct="0">
              <a:spcBef>
                <a:spcPts val="0"/>
              </a:spcBef>
              <a:spcAft>
                <a:spcPts val="0"/>
              </a:spcAft>
              <a:buNone/>
            </a:pPr>
            <a:r>
              <a:rPr lang="en-US" sz="1000" b="1" dirty="0">
                <a:solidFill>
                  <a:srgbClr val="000000"/>
                </a:solidFill>
              </a:rPr>
              <a:t>Tamara Carter, Director</a:t>
            </a:r>
            <a:endParaRPr lang="en-US" sz="1000" dirty="0">
              <a:solidFill>
                <a:srgbClr val="000000"/>
              </a:solidFill>
            </a:endParaRPr>
          </a:p>
          <a:p>
            <a:pPr marL="0" indent="0" algn="ctr" eaLnBrk="0" hangingPunct="0">
              <a:spcBef>
                <a:spcPts val="0"/>
              </a:spcBef>
              <a:spcAft>
                <a:spcPts val="0"/>
              </a:spcAft>
              <a:buNone/>
            </a:pPr>
            <a:r>
              <a:rPr lang="en-US" sz="1000" dirty="0">
                <a:solidFill>
                  <a:srgbClr val="000000"/>
                </a:solidFill>
              </a:rPr>
              <a:t>717-346-3937</a:t>
            </a:r>
          </a:p>
          <a:p>
            <a:pPr marL="0" indent="0" algn="ctr" eaLnBrk="0" hangingPunct="0">
              <a:spcBef>
                <a:spcPts val="0"/>
              </a:spcBef>
              <a:spcAft>
                <a:spcPts val="0"/>
              </a:spcAft>
              <a:buNone/>
            </a:pPr>
            <a:r>
              <a:rPr lang="en-US" sz="1000" u="sng" dirty="0">
                <a:solidFill>
                  <a:srgbClr val="000000"/>
                </a:solidFill>
                <a:hlinkClick r:id="rId2">
                  <a:extLst>
                    <a:ext uri="{A12FA001-AC4F-418D-AE19-62706E023703}">
                      <ahyp:hlinkClr xmlns:ahyp="http://schemas.microsoft.com/office/drawing/2018/hyperlinkcolor" val="tx"/>
                    </a:ext>
                  </a:extLst>
                </a:hlinkClick>
              </a:rPr>
              <a:t>tacarter@pa.gov</a:t>
            </a:r>
            <a:br>
              <a:rPr lang="en-US" sz="1000" u="sng" dirty="0">
                <a:solidFill>
                  <a:srgbClr val="000000"/>
                </a:solidFill>
              </a:rPr>
            </a:br>
            <a:endParaRPr lang="en-US" sz="1000" b="1" dirty="0">
              <a:solidFill>
                <a:srgbClr val="000000"/>
              </a:solidFill>
            </a:endParaRPr>
          </a:p>
          <a:p>
            <a:pPr marL="0" indent="0" eaLnBrk="0" hangingPunct="0">
              <a:spcBef>
                <a:spcPts val="0"/>
              </a:spcBef>
              <a:spcAft>
                <a:spcPts val="0"/>
              </a:spcAft>
              <a:buNone/>
            </a:pPr>
            <a:r>
              <a:rPr lang="en-US" sz="1000" b="1" dirty="0">
                <a:solidFill>
                  <a:srgbClr val="000000"/>
                </a:solidFill>
              </a:rPr>
              <a:t>Daphne Simeonoff 	Program Manager</a:t>
            </a:r>
          </a:p>
          <a:p>
            <a:pPr marL="0" indent="0" eaLnBrk="0" hangingPunct="0">
              <a:spcBef>
                <a:spcPts val="0"/>
              </a:spcBef>
              <a:spcAft>
                <a:spcPts val="0"/>
              </a:spcAft>
              <a:buNone/>
            </a:pPr>
            <a:r>
              <a:rPr lang="en-US" sz="1000" dirty="0">
                <a:solidFill>
                  <a:srgbClr val="000000"/>
                </a:solidFill>
              </a:rPr>
              <a:t>717-265-7829		Bucks, Chester, Delaware, Montgomery, Philadelphia</a:t>
            </a:r>
          </a:p>
          <a:p>
            <a:pPr marL="0" indent="0" eaLnBrk="0" hangingPunct="0">
              <a:spcBef>
                <a:spcPts val="0"/>
              </a:spcBef>
              <a:spcAft>
                <a:spcPts val="0"/>
              </a:spcAft>
              <a:buNone/>
            </a:pPr>
            <a:r>
              <a:rPr lang="en-US" sz="1000" u="sng" dirty="0">
                <a:solidFill>
                  <a:srgbClr val="000000"/>
                </a:solidFill>
                <a:hlinkClick r:id="rId3">
                  <a:extLst>
                    <a:ext uri="{A12FA001-AC4F-418D-AE19-62706E023703}">
                      <ahyp:hlinkClr xmlns:ahyp="http://schemas.microsoft.com/office/drawing/2018/hyperlinkcolor" val="tx"/>
                    </a:ext>
                  </a:extLst>
                </a:hlinkClick>
              </a:rPr>
              <a:t>daphsimeon@pa.gov</a:t>
            </a:r>
            <a:br>
              <a:rPr lang="en-US" sz="1000" u="sng" dirty="0">
                <a:solidFill>
                  <a:srgbClr val="000000"/>
                </a:solidFill>
              </a:rPr>
            </a:br>
            <a:endParaRPr lang="en-US" sz="1000" dirty="0">
              <a:solidFill>
                <a:srgbClr val="000000"/>
              </a:solidFill>
            </a:endParaRPr>
          </a:p>
          <a:p>
            <a:pPr marL="0" indent="0" eaLnBrk="0" hangingPunct="0">
              <a:spcBef>
                <a:spcPts val="0"/>
              </a:spcBef>
              <a:spcAft>
                <a:spcPts val="0"/>
              </a:spcAft>
              <a:buNone/>
            </a:pPr>
            <a:r>
              <a:rPr lang="en-US" sz="1000" b="1" dirty="0">
                <a:solidFill>
                  <a:srgbClr val="000000"/>
                </a:solidFill>
              </a:rPr>
              <a:t>				Program Advisor</a:t>
            </a:r>
            <a:r>
              <a:rPr lang="en-US" sz="1000" dirty="0">
                <a:solidFill>
                  <a:srgbClr val="000000"/>
                </a:solidFill>
              </a:rPr>
              <a:t>	</a:t>
            </a:r>
            <a:r>
              <a:rPr lang="en-US" sz="1000" b="1" dirty="0">
                <a:solidFill>
                  <a:srgbClr val="000000"/>
                </a:solidFill>
              </a:rPr>
              <a:t>	</a:t>
            </a:r>
            <a:endParaRPr lang="en-US" sz="1000" dirty="0">
              <a:solidFill>
                <a:srgbClr val="000000"/>
              </a:solidFill>
            </a:endParaRPr>
          </a:p>
          <a:p>
            <a:pPr marL="0" indent="0" eaLnBrk="0" hangingPunct="0">
              <a:spcBef>
                <a:spcPts val="0"/>
              </a:spcBef>
              <a:spcAft>
                <a:spcPts val="0"/>
              </a:spcAft>
              <a:buNone/>
            </a:pPr>
            <a:r>
              <a:rPr lang="en-US" sz="1000" b="1" dirty="0" err="1">
                <a:solidFill>
                  <a:srgbClr val="000000"/>
                </a:solidFill>
              </a:rPr>
              <a:t>Eira</a:t>
            </a:r>
            <a:r>
              <a:rPr lang="en-US" sz="1000" b="1" dirty="0">
                <a:solidFill>
                  <a:srgbClr val="000000"/>
                </a:solidFill>
              </a:rPr>
              <a:t> Andrade-Hall	</a:t>
            </a:r>
            <a:r>
              <a:rPr lang="en-US" sz="1000" dirty="0">
                <a:solidFill>
                  <a:srgbClr val="000000"/>
                </a:solidFill>
              </a:rPr>
              <a:t>Adams, Bedford, Centre, Columbia, Cumberland, Franklin, Fulton, Huntingdon, Juniata, Mifflin, Montour, </a:t>
            </a:r>
          </a:p>
          <a:p>
            <a:pPr marL="0" indent="0" eaLnBrk="0" hangingPunct="0">
              <a:spcBef>
                <a:spcPts val="0"/>
              </a:spcBef>
              <a:spcAft>
                <a:spcPts val="0"/>
              </a:spcAft>
              <a:buNone/>
            </a:pPr>
            <a:r>
              <a:rPr lang="en-US" sz="1000" dirty="0">
                <a:solidFill>
                  <a:srgbClr val="000000"/>
                </a:solidFill>
              </a:rPr>
              <a:t>717-214-1351		Northumberland, Perry, Snyder, Union, York</a:t>
            </a:r>
          </a:p>
          <a:p>
            <a:pPr marL="0" indent="0" eaLnBrk="0" hangingPunct="0">
              <a:spcBef>
                <a:spcPts val="0"/>
              </a:spcBef>
              <a:spcAft>
                <a:spcPts val="0"/>
              </a:spcAft>
              <a:buNone/>
            </a:pPr>
            <a:r>
              <a:rPr lang="en-US" sz="1000" u="sng" dirty="0">
                <a:solidFill>
                  <a:srgbClr val="000000"/>
                </a:solidFill>
                <a:hlinkClick r:id="rId4">
                  <a:extLst>
                    <a:ext uri="{A12FA001-AC4F-418D-AE19-62706E023703}">
                      <ahyp:hlinkClr xmlns:ahyp="http://schemas.microsoft.com/office/drawing/2018/hyperlinkcolor" val="tx"/>
                    </a:ext>
                  </a:extLst>
                </a:hlinkClick>
              </a:rPr>
              <a:t>eandradeha@pa.gov</a:t>
            </a:r>
            <a:r>
              <a:rPr lang="en-US" sz="1000" dirty="0">
                <a:solidFill>
                  <a:srgbClr val="000000"/>
                </a:solidFill>
              </a:rPr>
              <a:t> </a:t>
            </a:r>
          </a:p>
          <a:p>
            <a:pPr marL="0" indent="0" eaLnBrk="0" hangingPunct="0">
              <a:spcBef>
                <a:spcPts val="0"/>
              </a:spcBef>
              <a:spcAft>
                <a:spcPts val="0"/>
              </a:spcAft>
              <a:buNone/>
            </a:pPr>
            <a:r>
              <a:rPr lang="en-US" sz="1000" dirty="0">
                <a:solidFill>
                  <a:srgbClr val="000000"/>
                </a:solidFill>
              </a:rPr>
              <a:t>			</a:t>
            </a:r>
          </a:p>
          <a:p>
            <a:pPr marL="0" indent="0" eaLnBrk="0" hangingPunct="0">
              <a:spcBef>
                <a:spcPts val="0"/>
              </a:spcBef>
              <a:spcAft>
                <a:spcPts val="0"/>
              </a:spcAft>
              <a:buNone/>
            </a:pPr>
            <a:r>
              <a:rPr lang="en-US" sz="1000" b="1" dirty="0">
                <a:solidFill>
                  <a:srgbClr val="000000"/>
                </a:solidFill>
              </a:rPr>
              <a:t>Ronald Minnich</a:t>
            </a:r>
            <a:r>
              <a:rPr lang="en-US" sz="1000" dirty="0">
                <a:solidFill>
                  <a:srgbClr val="000000"/>
                </a:solidFill>
              </a:rPr>
              <a:t>	Berks, Carbon, Dauphin, Lackawanna, Luzerne, Lancaster, Lebanon, Lehigh, Monroe, Northampton, Pike, </a:t>
            </a:r>
          </a:p>
          <a:p>
            <a:pPr marL="0" indent="0" eaLnBrk="0" hangingPunct="0">
              <a:spcBef>
                <a:spcPts val="0"/>
              </a:spcBef>
              <a:spcAft>
                <a:spcPts val="0"/>
              </a:spcAft>
              <a:buNone/>
            </a:pPr>
            <a:r>
              <a:rPr lang="en-US" sz="1000" dirty="0">
                <a:solidFill>
                  <a:srgbClr val="000000"/>
                </a:solidFill>
              </a:rPr>
              <a:t>717-705-8259</a:t>
            </a:r>
            <a:r>
              <a:rPr lang="en-US" sz="1000" b="1" dirty="0">
                <a:solidFill>
                  <a:srgbClr val="000000"/>
                </a:solidFill>
              </a:rPr>
              <a:t>		</a:t>
            </a:r>
            <a:r>
              <a:rPr lang="en-US" sz="1000" dirty="0">
                <a:solidFill>
                  <a:srgbClr val="000000"/>
                </a:solidFill>
              </a:rPr>
              <a:t>Schuylkill, Susquehanna, Wayne, Wyoming	</a:t>
            </a:r>
          </a:p>
          <a:p>
            <a:pPr marL="0" indent="0" eaLnBrk="0" hangingPunct="0">
              <a:spcBef>
                <a:spcPts val="0"/>
              </a:spcBef>
              <a:spcAft>
                <a:spcPts val="0"/>
              </a:spcAft>
              <a:buNone/>
            </a:pPr>
            <a:r>
              <a:rPr lang="en-US" sz="1000" u="sng" dirty="0">
                <a:solidFill>
                  <a:srgbClr val="000000"/>
                </a:solidFill>
                <a:hlinkClick r:id="rId5">
                  <a:extLst>
                    <a:ext uri="{A12FA001-AC4F-418D-AE19-62706E023703}">
                      <ahyp:hlinkClr xmlns:ahyp="http://schemas.microsoft.com/office/drawing/2018/hyperlinkcolor" val="tx"/>
                    </a:ext>
                  </a:extLst>
                </a:hlinkClick>
              </a:rPr>
              <a:t>rominnich@pa.gov</a:t>
            </a:r>
            <a:r>
              <a:rPr lang="en-US" sz="1000" dirty="0">
                <a:solidFill>
                  <a:srgbClr val="000000"/>
                </a:solidFill>
              </a:rPr>
              <a:t>	</a:t>
            </a:r>
          </a:p>
          <a:p>
            <a:pPr marL="0" indent="0" eaLnBrk="0" hangingPunct="0">
              <a:spcBef>
                <a:spcPts val="0"/>
              </a:spcBef>
              <a:spcAft>
                <a:spcPts val="0"/>
              </a:spcAft>
              <a:buNone/>
            </a:pPr>
            <a:endParaRPr lang="en-US" sz="1000" b="1" dirty="0">
              <a:solidFill>
                <a:srgbClr val="000000"/>
              </a:solidFill>
            </a:endParaRPr>
          </a:p>
          <a:p>
            <a:pPr marL="0" indent="0" eaLnBrk="0" hangingPunct="0">
              <a:spcBef>
                <a:spcPts val="0"/>
              </a:spcBef>
              <a:spcAft>
                <a:spcPts val="0"/>
              </a:spcAft>
              <a:buNone/>
            </a:pPr>
            <a:r>
              <a:rPr lang="en-US" sz="1000" b="1" dirty="0">
                <a:solidFill>
                  <a:srgbClr val="000000"/>
                </a:solidFill>
              </a:rPr>
              <a:t>Jeffrey Stinson</a:t>
            </a:r>
            <a:r>
              <a:rPr lang="en-US" sz="1000" dirty="0">
                <a:solidFill>
                  <a:srgbClr val="000000"/>
                </a:solidFill>
              </a:rPr>
              <a:t> 	Bradford</a:t>
            </a:r>
            <a:r>
              <a:rPr lang="en-US" sz="1000" b="1" dirty="0">
                <a:solidFill>
                  <a:srgbClr val="000000"/>
                </a:solidFill>
              </a:rPr>
              <a:t>, </a:t>
            </a:r>
            <a:r>
              <a:rPr lang="en-US" sz="1000" dirty="0">
                <a:solidFill>
                  <a:srgbClr val="000000"/>
                </a:solidFill>
              </a:rPr>
              <a:t>Cameron,</a:t>
            </a:r>
            <a:r>
              <a:rPr lang="en-US" sz="1000" b="1" dirty="0">
                <a:solidFill>
                  <a:srgbClr val="000000"/>
                </a:solidFill>
              </a:rPr>
              <a:t> </a:t>
            </a:r>
            <a:r>
              <a:rPr lang="en-US" sz="1000" dirty="0">
                <a:solidFill>
                  <a:srgbClr val="000000"/>
                </a:solidFill>
              </a:rPr>
              <a:t>Clarion, Clinton, Crawford, Elk, Erie, Forest, Lycoming, Potter, McKean, Mercer, </a:t>
            </a:r>
          </a:p>
          <a:p>
            <a:pPr marL="0" indent="0" eaLnBrk="0" hangingPunct="0">
              <a:spcBef>
                <a:spcPts val="0"/>
              </a:spcBef>
              <a:spcAft>
                <a:spcPts val="0"/>
              </a:spcAft>
              <a:buNone/>
            </a:pPr>
            <a:r>
              <a:rPr lang="en-US" sz="1000" dirty="0">
                <a:solidFill>
                  <a:srgbClr val="000000"/>
                </a:solidFill>
              </a:rPr>
              <a:t>717-783-3042		Sullivan, Tioga, Venango, Warren</a:t>
            </a:r>
          </a:p>
          <a:p>
            <a:pPr marL="0" indent="0" eaLnBrk="0" hangingPunct="0">
              <a:spcBef>
                <a:spcPts val="0"/>
              </a:spcBef>
              <a:spcAft>
                <a:spcPts val="0"/>
              </a:spcAft>
              <a:buNone/>
            </a:pPr>
            <a:r>
              <a:rPr lang="en-US" sz="1000" u="sng" dirty="0">
                <a:solidFill>
                  <a:srgbClr val="000000"/>
                </a:solidFill>
                <a:hlinkClick r:id="rId6">
                  <a:extLst>
                    <a:ext uri="{A12FA001-AC4F-418D-AE19-62706E023703}">
                      <ahyp:hlinkClr xmlns:ahyp="http://schemas.microsoft.com/office/drawing/2018/hyperlinkcolor" val="tx"/>
                    </a:ext>
                  </a:extLst>
                </a:hlinkClick>
              </a:rPr>
              <a:t>jstinson@pa.gov</a:t>
            </a:r>
            <a:r>
              <a:rPr lang="en-US" sz="1000" b="1" dirty="0">
                <a:solidFill>
                  <a:srgbClr val="000000"/>
                </a:solidFill>
              </a:rPr>
              <a:t> 	</a:t>
            </a:r>
          </a:p>
          <a:p>
            <a:pPr marL="0" indent="0" eaLnBrk="0" hangingPunct="0">
              <a:spcBef>
                <a:spcPts val="0"/>
              </a:spcBef>
              <a:spcAft>
                <a:spcPts val="0"/>
              </a:spcAft>
              <a:buNone/>
            </a:pPr>
            <a:endParaRPr lang="en-US" sz="1000" b="1" dirty="0">
              <a:solidFill>
                <a:srgbClr val="000000"/>
              </a:solidFill>
            </a:endParaRPr>
          </a:p>
          <a:p>
            <a:pPr marL="0" indent="0" eaLnBrk="0" hangingPunct="0">
              <a:spcBef>
                <a:spcPts val="0"/>
              </a:spcBef>
              <a:spcAft>
                <a:spcPts val="0"/>
              </a:spcAft>
              <a:buNone/>
            </a:pPr>
            <a:r>
              <a:rPr lang="en-US" sz="1000" b="1" dirty="0">
                <a:solidFill>
                  <a:srgbClr val="000000"/>
                </a:solidFill>
              </a:rPr>
              <a:t>Maribel Torres		</a:t>
            </a:r>
            <a:r>
              <a:rPr lang="en-US" sz="1000" dirty="0">
                <a:solidFill>
                  <a:srgbClr val="000000"/>
                </a:solidFill>
              </a:rPr>
              <a:t>Allegheny, Armstrong, Beaver,</a:t>
            </a:r>
            <a:r>
              <a:rPr lang="en-US" sz="1000" b="1" dirty="0">
                <a:solidFill>
                  <a:srgbClr val="000000"/>
                </a:solidFill>
              </a:rPr>
              <a:t> </a:t>
            </a:r>
            <a:r>
              <a:rPr lang="en-US" sz="1000" dirty="0">
                <a:solidFill>
                  <a:srgbClr val="000000"/>
                </a:solidFill>
              </a:rPr>
              <a:t>Blair, Butler, Cambria, Clearfield, Fayette, Greene, Jefferson, Indiana, </a:t>
            </a:r>
          </a:p>
          <a:p>
            <a:pPr marL="0" indent="0" eaLnBrk="0" hangingPunct="0">
              <a:spcBef>
                <a:spcPts val="0"/>
              </a:spcBef>
              <a:spcAft>
                <a:spcPts val="0"/>
              </a:spcAft>
              <a:buNone/>
            </a:pPr>
            <a:r>
              <a:rPr lang="en-US" sz="1000" dirty="0">
                <a:solidFill>
                  <a:srgbClr val="000000"/>
                </a:solidFill>
              </a:rPr>
              <a:t>717-772-6288		Lawrence, Somerset, Washington, Westmoreland </a:t>
            </a:r>
          </a:p>
          <a:p>
            <a:pPr marL="0" indent="0" eaLnBrk="0" hangingPunct="0">
              <a:spcBef>
                <a:spcPts val="0"/>
              </a:spcBef>
              <a:spcAft>
                <a:spcPts val="0"/>
              </a:spcAft>
              <a:buNone/>
            </a:pPr>
            <a:r>
              <a:rPr lang="en-US" sz="1000" u="sng" dirty="0">
                <a:solidFill>
                  <a:srgbClr val="000000"/>
                </a:solidFill>
                <a:hlinkClick r:id="rId7">
                  <a:extLst>
                    <a:ext uri="{A12FA001-AC4F-418D-AE19-62706E023703}">
                      <ahyp:hlinkClr xmlns:ahyp="http://schemas.microsoft.com/office/drawing/2018/hyperlinkcolor" val="tx"/>
                    </a:ext>
                  </a:extLst>
                </a:hlinkClick>
              </a:rPr>
              <a:t>martorres@pa.gov</a:t>
            </a:r>
            <a:r>
              <a:rPr lang="en-US" sz="1000" dirty="0">
                <a:solidFill>
                  <a:srgbClr val="000000"/>
                </a:solidFill>
              </a:rPr>
              <a:t> </a:t>
            </a:r>
            <a:r>
              <a:rPr lang="en-US" sz="1000" b="1" dirty="0">
                <a:solidFill>
                  <a:srgbClr val="000000"/>
                </a:solidFill>
              </a:rPr>
              <a:t>	</a:t>
            </a:r>
            <a:br>
              <a:rPr lang="en-US" sz="1000" b="1" dirty="0">
                <a:solidFill>
                  <a:srgbClr val="000000"/>
                </a:solidFill>
              </a:rPr>
            </a:br>
            <a:endParaRPr lang="en-US" sz="1000" dirty="0">
              <a:solidFill>
                <a:srgbClr val="000000"/>
              </a:solidFill>
            </a:endParaRPr>
          </a:p>
          <a:p>
            <a:pPr marL="0" indent="0" eaLnBrk="0" hangingPunct="0">
              <a:spcBef>
                <a:spcPts val="0"/>
              </a:spcBef>
              <a:spcAft>
                <a:spcPts val="0"/>
              </a:spcAft>
              <a:buNone/>
            </a:pPr>
            <a:r>
              <a:rPr lang="en-US" sz="1000" b="1" dirty="0">
                <a:solidFill>
                  <a:srgbClr val="000000"/>
                </a:solidFill>
              </a:rPr>
              <a:t>				Program Analyst</a:t>
            </a:r>
            <a:endParaRPr lang="en-US" sz="1000" dirty="0">
              <a:solidFill>
                <a:srgbClr val="000000"/>
              </a:solidFill>
            </a:endParaRPr>
          </a:p>
          <a:p>
            <a:pPr marL="0" indent="0" eaLnBrk="0" hangingPunct="0">
              <a:spcBef>
                <a:spcPts val="0"/>
              </a:spcBef>
              <a:spcAft>
                <a:spcPts val="0"/>
              </a:spcAft>
              <a:buNone/>
            </a:pPr>
            <a:r>
              <a:rPr lang="en-US" sz="1000" b="1" dirty="0">
                <a:solidFill>
                  <a:srgbClr val="000000"/>
                </a:solidFill>
              </a:rPr>
              <a:t>Cecilia Watkins</a:t>
            </a:r>
            <a:r>
              <a:rPr lang="en-US" sz="1000" dirty="0">
                <a:solidFill>
                  <a:srgbClr val="000000"/>
                </a:solidFill>
              </a:rPr>
              <a:t>	Data and Systems Contact</a:t>
            </a:r>
          </a:p>
          <a:p>
            <a:pPr marL="0" indent="0" eaLnBrk="0" hangingPunct="0">
              <a:spcBef>
                <a:spcPts val="0"/>
              </a:spcBef>
              <a:spcAft>
                <a:spcPts val="0"/>
              </a:spcAft>
              <a:buNone/>
            </a:pPr>
            <a:r>
              <a:rPr lang="en-US" sz="1000" dirty="0">
                <a:solidFill>
                  <a:srgbClr val="000000"/>
                </a:solidFill>
              </a:rPr>
              <a:t>717-214-1352</a:t>
            </a:r>
          </a:p>
          <a:p>
            <a:pPr marL="0" indent="0" eaLnBrk="0" hangingPunct="0">
              <a:spcBef>
                <a:spcPts val="0"/>
              </a:spcBef>
              <a:spcAft>
                <a:spcPts val="0"/>
              </a:spcAft>
              <a:buNone/>
            </a:pPr>
            <a:r>
              <a:rPr lang="en-US" sz="1000" u="sng" dirty="0">
                <a:solidFill>
                  <a:srgbClr val="000000"/>
                </a:solidFill>
                <a:hlinkClick r:id="rId8">
                  <a:extLst>
                    <a:ext uri="{A12FA001-AC4F-418D-AE19-62706E023703}">
                      <ahyp:hlinkClr xmlns:ahyp="http://schemas.microsoft.com/office/drawing/2018/hyperlinkcolor" val="tx"/>
                    </a:ext>
                  </a:extLst>
                </a:hlinkClick>
              </a:rPr>
              <a:t>ccwatkins@pa.gov</a:t>
            </a:r>
            <a:endParaRPr lang="en-US" sz="1000" dirty="0">
              <a:solidFill>
                <a:srgbClr val="000000"/>
              </a:solidFill>
            </a:endParaRPr>
          </a:p>
          <a:p>
            <a:endParaRPr lang="en-US" dirty="0"/>
          </a:p>
        </p:txBody>
      </p:sp>
      <p:sp>
        <p:nvSpPr>
          <p:cNvPr id="4" name="Date Placeholder 3">
            <a:extLst>
              <a:ext uri="{FF2B5EF4-FFF2-40B4-BE49-F238E27FC236}">
                <a16:creationId xmlns:a16="http://schemas.microsoft.com/office/drawing/2014/main" id="{7D314883-CB15-4AF6-99D0-A49558A79B8D}"/>
              </a:ext>
            </a:extLst>
          </p:cNvPr>
          <p:cNvSpPr>
            <a:spLocks noGrp="1"/>
          </p:cNvSpPr>
          <p:nvPr>
            <p:ph type="dt" sz="half" idx="2"/>
          </p:nvPr>
        </p:nvSpPr>
        <p:spPr/>
        <p:txBody>
          <a:bodyPr/>
          <a:lstStyle/>
          <a:p>
            <a:pPr fontAlgn="base">
              <a:spcBef>
                <a:spcPct val="0"/>
              </a:spcBef>
              <a:spcAft>
                <a:spcPct val="0"/>
              </a:spcAft>
              <a:defRPr/>
            </a:pPr>
            <a:fld id="{19016256-A15E-472F-A44B-6D4C4106F6AD}"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4B5CA76C-EBEC-4F79-82D6-45007243AD29}"/>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65</a:t>
            </a:fld>
            <a:endParaRPr lang="en-US">
              <a:solidFill>
                <a:srgbClr val="000000"/>
              </a:solidFill>
              <a:latin typeface="Arial" charset="0"/>
            </a:endParaRPr>
          </a:p>
        </p:txBody>
      </p:sp>
    </p:spTree>
    <p:extLst>
      <p:ext uri="{BB962C8B-B14F-4D97-AF65-F5344CB8AC3E}">
        <p14:creationId xmlns:p14="http://schemas.microsoft.com/office/powerpoint/2010/main" val="4078582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6E91-D88A-431D-A76B-BB06BA80B73C}"/>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5068570C-09D8-4124-A1EB-74FD3D4D7AEE}"/>
              </a:ext>
            </a:extLst>
          </p:cNvPr>
          <p:cNvSpPr>
            <a:spLocks noGrp="1"/>
          </p:cNvSpPr>
          <p:nvPr>
            <p:ph type="subTitle" idx="1"/>
          </p:nvPr>
        </p:nvSpPr>
        <p:spPr/>
        <p:txBody>
          <a:bodyPr/>
          <a:lstStyle/>
          <a:p>
            <a:r>
              <a:rPr lang="en-US" sz="2400" dirty="0"/>
              <a:t>For more information, please visit </a:t>
            </a:r>
            <a:r>
              <a:rPr lang="en-US" sz="2400" u="sng" dirty="0">
                <a:solidFill>
                  <a:srgbClr val="0070C0"/>
                </a:solidFill>
              </a:rPr>
              <a:t>www.</a:t>
            </a:r>
            <a:r>
              <a:rPr lang="en-US" sz="2400" u="sng" dirty="0">
                <a:solidFill>
                  <a:srgbClr val="0070C0"/>
                </a:solidFill>
                <a:hlinkClick r:id="rId2">
                  <a:extLst>
                    <a:ext uri="{A12FA001-AC4F-418D-AE19-62706E023703}">
                      <ahyp:hlinkClr xmlns:ahyp="http://schemas.microsoft.com/office/drawing/2018/hyperlinkcolor" val="tx"/>
                    </a:ext>
                  </a:extLst>
                </a:hlinkClick>
              </a:rPr>
              <a:t>matp.pa.gov</a:t>
            </a:r>
            <a:endParaRPr lang="en-US" sz="2400" u="sng" dirty="0">
              <a:solidFill>
                <a:srgbClr val="0070C0"/>
              </a:solidFill>
            </a:endParaRPr>
          </a:p>
        </p:txBody>
      </p:sp>
      <p:sp>
        <p:nvSpPr>
          <p:cNvPr id="4" name="Date Placeholder 3">
            <a:extLst>
              <a:ext uri="{FF2B5EF4-FFF2-40B4-BE49-F238E27FC236}">
                <a16:creationId xmlns:a16="http://schemas.microsoft.com/office/drawing/2014/main" id="{B2579429-247E-41AA-849B-F96253E4AA90}"/>
              </a:ext>
            </a:extLst>
          </p:cNvPr>
          <p:cNvSpPr>
            <a:spLocks noGrp="1"/>
          </p:cNvSpPr>
          <p:nvPr>
            <p:ph type="dt" sz="half" idx="2"/>
          </p:nvPr>
        </p:nvSpPr>
        <p:spPr/>
        <p:txBody>
          <a:bodyPr/>
          <a:lstStyle/>
          <a:p>
            <a:pPr fontAlgn="base">
              <a:spcBef>
                <a:spcPct val="0"/>
              </a:spcBef>
              <a:spcAft>
                <a:spcPct val="0"/>
              </a:spcAft>
              <a:defRPr/>
            </a:pPr>
            <a:fld id="{1EFB6826-B3ED-4798-B521-4B5857165F20}" type="datetime1">
              <a:rPr lang="en-US">
                <a:solidFill>
                  <a:srgbClr val="000000"/>
                </a:solidFill>
                <a:latin typeface="Arial" charset="0"/>
              </a:rPr>
              <a:pPr fontAlgn="base">
                <a:spcBef>
                  <a:spcPct val="0"/>
                </a:spcBef>
                <a:spcAft>
                  <a:spcPct val="0"/>
                </a:spcAft>
                <a:defRPr/>
              </a:pPr>
              <a:t>10/30/2019</a:t>
            </a:fld>
            <a:endParaRPr lang="en-US" dirty="0">
              <a:solidFill>
                <a:srgbClr val="000000"/>
              </a:solidFill>
              <a:latin typeface="Arial" charset="0"/>
            </a:endParaRPr>
          </a:p>
        </p:txBody>
      </p:sp>
      <p:sp>
        <p:nvSpPr>
          <p:cNvPr id="5" name="Slide Number Placeholder 4">
            <a:extLst>
              <a:ext uri="{FF2B5EF4-FFF2-40B4-BE49-F238E27FC236}">
                <a16:creationId xmlns:a16="http://schemas.microsoft.com/office/drawing/2014/main" id="{FFCD8996-7228-45C0-B8D8-8420B363DFD6}"/>
              </a:ext>
            </a:extLst>
          </p:cNvPr>
          <p:cNvSpPr>
            <a:spLocks noGrp="1"/>
          </p:cNvSpPr>
          <p:nvPr>
            <p:ph type="sldNum" sz="quarter" idx="4"/>
          </p:nvPr>
        </p:nvSpPr>
        <p:spPr/>
        <p:txBody>
          <a:bodyPr/>
          <a:lstStyle/>
          <a:p>
            <a:pPr fontAlgn="base">
              <a:spcBef>
                <a:spcPct val="0"/>
              </a:spcBef>
              <a:spcAft>
                <a:spcPct val="0"/>
              </a:spcAft>
              <a:defRPr/>
            </a:pPr>
            <a:fld id="{70265E95-77F9-457A-9EE3-4D9004F83F9A}" type="slidenum">
              <a:rPr lang="en-US">
                <a:solidFill>
                  <a:srgbClr val="000000"/>
                </a:solidFill>
                <a:latin typeface="Arial" charset="0"/>
              </a:rPr>
              <a:pPr fontAlgn="base">
                <a:spcBef>
                  <a:spcPct val="0"/>
                </a:spcBef>
                <a:spcAft>
                  <a:spcPct val="0"/>
                </a:spcAft>
                <a:defRPr/>
              </a:pPr>
              <a:t>66</a:t>
            </a:fld>
            <a:endParaRPr lang="en-US">
              <a:solidFill>
                <a:srgbClr val="000000"/>
              </a:solidFill>
              <a:latin typeface="Arial" charset="0"/>
            </a:endParaRPr>
          </a:p>
        </p:txBody>
      </p:sp>
    </p:spTree>
    <p:extLst>
      <p:ext uri="{BB962C8B-B14F-4D97-AF65-F5344CB8AC3E}">
        <p14:creationId xmlns:p14="http://schemas.microsoft.com/office/powerpoint/2010/main" val="19471243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884165" y="2660795"/>
            <a:ext cx="10080245" cy="768205"/>
          </a:xfrm>
          <a:prstGeom prst="rect">
            <a:avLst/>
          </a:prstGeom>
        </p:spPr>
        <p:txBody>
          <a:bodyPr>
            <a:noAutofit/>
          </a:bodyPr>
          <a:lstStyle/>
          <a:p>
            <a:pPr marL="0" indent="0" algn="ctr">
              <a:lnSpc>
                <a:spcPts val="3600"/>
              </a:lnSpc>
              <a:buNone/>
            </a:pPr>
            <a:r>
              <a:rPr lang="en-US" sz="3200" b="1" dirty="0">
                <a:solidFill>
                  <a:srgbClr val="002060"/>
                </a:solidFill>
                <a:latin typeface="Arial Black" panose="020B0A04020102020204" pitchFamily="34" charset="0"/>
              </a:rPr>
              <a:t>Office Of Income Maintenance (OIM)</a:t>
            </a:r>
          </a:p>
          <a:p>
            <a:pPr marL="0" indent="0" algn="ctr">
              <a:lnSpc>
                <a:spcPts val="3600"/>
              </a:lnSpc>
              <a:buNone/>
            </a:pPr>
            <a:endParaRPr lang="en-US" sz="3200" b="1" dirty="0">
              <a:solidFill>
                <a:srgbClr val="002060"/>
              </a:solidFill>
              <a:latin typeface="Arial Black" panose="020B0A04020102020204" pitchFamily="34" charset="0"/>
            </a:endParaRP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67</a:t>
            </a:fld>
            <a:endParaRPr lang="en-US" dirty="0"/>
          </a:p>
        </p:txBody>
      </p:sp>
    </p:spTree>
    <p:extLst>
      <p:ext uri="{BB962C8B-B14F-4D97-AF65-F5344CB8AC3E}">
        <p14:creationId xmlns:p14="http://schemas.microsoft.com/office/powerpoint/2010/main" val="30195461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D544CC-5F9D-46E0-9822-80371EBBACA2}"/>
              </a:ext>
            </a:extLst>
          </p:cNvPr>
          <p:cNvSpPr>
            <a:spLocks noGrp="1"/>
          </p:cNvSpPr>
          <p:nvPr>
            <p:ph type="sldNum" sz="quarter" idx="12"/>
          </p:nvPr>
        </p:nvSpPr>
        <p:spPr>
          <a:xfrm>
            <a:off x="3352799" y="6233072"/>
            <a:ext cx="2743200" cy="365125"/>
          </a:xfrm>
        </p:spPr>
        <p:txBody>
          <a:bodyPr/>
          <a:lstStyle/>
          <a:p>
            <a:fld id="{C85EB908-D14B-4B79-9273-27B0AA618532}" type="slidenum">
              <a:rPr lang="en-US" smtClean="0"/>
              <a:t>68</a:t>
            </a:fld>
            <a:endParaRPr lang="en-US" dirty="0"/>
          </a:p>
        </p:txBody>
      </p:sp>
      <p:sp>
        <p:nvSpPr>
          <p:cNvPr id="6" name="Title 1">
            <a:extLst>
              <a:ext uri="{FF2B5EF4-FFF2-40B4-BE49-F238E27FC236}">
                <a16:creationId xmlns:a16="http://schemas.microsoft.com/office/drawing/2014/main" id="{EF79D727-995A-4577-BB82-567496FB2C02}"/>
              </a:ext>
            </a:extLst>
          </p:cNvPr>
          <p:cNvSpPr>
            <a:spLocks noGrp="1"/>
          </p:cNvSpPr>
          <p:nvPr>
            <p:ph idx="1"/>
          </p:nvPr>
        </p:nvSpPr>
        <p:spPr>
          <a:xfrm>
            <a:off x="757237" y="442365"/>
            <a:ext cx="10677525" cy="5543549"/>
          </a:xfrm>
        </p:spPr>
        <p:txBody>
          <a:bodyPr>
            <a:normAutofit fontScale="70000" lnSpcReduction="20000"/>
          </a:bodyPr>
          <a:lstStyle/>
          <a:p>
            <a:endParaRPr lang="en-US" sz="4500" dirty="0"/>
          </a:p>
          <a:p>
            <a:pPr marL="0" indent="0" algn="ctr">
              <a:buNone/>
            </a:pPr>
            <a:r>
              <a:rPr lang="en-US" sz="4000" b="1" dirty="0"/>
              <a:t>Office of Income Maintenance Medical Transportation Allowance </a:t>
            </a:r>
          </a:p>
          <a:p>
            <a:pPr marL="0" indent="0" algn="ctr">
              <a:buNone/>
            </a:pPr>
            <a:endParaRPr lang="en-US" sz="3300" dirty="0"/>
          </a:p>
          <a:p>
            <a:pPr marL="0" indent="0">
              <a:buNone/>
            </a:pPr>
            <a:r>
              <a:rPr lang="en-US" sz="2900" dirty="0"/>
              <a:t>The Office of Income Maintenance (OIM) will assist with payment for transportation to non-emergency medical appointments and to obtain prescriptions if all the conditions listed below are met: </a:t>
            </a:r>
          </a:p>
          <a:p>
            <a:r>
              <a:rPr lang="en-US" sz="2900" dirty="0"/>
              <a:t>The client is active in a Medical Assistance (MA) category eligible for transportation </a:t>
            </a:r>
          </a:p>
          <a:p>
            <a:r>
              <a:rPr lang="en-US" sz="2900" dirty="0"/>
              <a:t>The medical service or prescription is covered under MA </a:t>
            </a:r>
          </a:p>
          <a:p>
            <a:r>
              <a:rPr lang="en-US" sz="2900" dirty="0"/>
              <a:t>The transportation is not covered by MA </a:t>
            </a:r>
          </a:p>
          <a:p>
            <a:r>
              <a:rPr lang="en-US" sz="2900" dirty="0"/>
              <a:t>The transportation is not provided or covered through the Medical Assistance Transportation Program (MATP) AND MATP provides the client or County Assistance Office (CAO) with an MATP referral (i.e. a letter, email, or denial of services) </a:t>
            </a:r>
          </a:p>
          <a:p>
            <a:r>
              <a:rPr lang="en-US" sz="2900" dirty="0"/>
              <a:t>The transportation is not provided or covered through a Community Heath Choices Managed Care Organization (CHC-MCO) and the CHC-MCO provides the client and/or CAO with a CHC-MCO formal referral. </a:t>
            </a:r>
          </a:p>
          <a:p>
            <a:r>
              <a:rPr lang="en-US" sz="2900" dirty="0"/>
              <a:t>There is no other means of transportation available AND </a:t>
            </a:r>
          </a:p>
          <a:p>
            <a:r>
              <a:rPr lang="en-US" sz="2900" dirty="0"/>
              <a:t>The CAO receives all required documentation</a:t>
            </a:r>
          </a:p>
          <a:p>
            <a:pPr marL="0" indent="0">
              <a:buNone/>
            </a:pPr>
            <a:endParaRPr lang="en-US" dirty="0"/>
          </a:p>
          <a:p>
            <a:endParaRPr lang="en-US" dirty="0"/>
          </a:p>
        </p:txBody>
      </p:sp>
      <p:pic>
        <p:nvPicPr>
          <p:cNvPr id="5" name="Picture 4">
            <a:extLst>
              <a:ext uri="{FF2B5EF4-FFF2-40B4-BE49-F238E27FC236}">
                <a16:creationId xmlns:a16="http://schemas.microsoft.com/office/drawing/2014/main" id="{729231F5-5FE2-4691-BEBE-B00DA14842C2}"/>
              </a:ext>
            </a:extLst>
          </p:cNvPr>
          <p:cNvPicPr>
            <a:picLocks noChangeAspect="1"/>
          </p:cNvPicPr>
          <p:nvPr/>
        </p:nvPicPr>
        <p:blipFill>
          <a:blip r:embed="rId2"/>
          <a:stretch>
            <a:fillRect/>
          </a:stretch>
        </p:blipFill>
        <p:spPr>
          <a:xfrm>
            <a:off x="8724900" y="5788572"/>
            <a:ext cx="3467100" cy="809625"/>
          </a:xfrm>
          <a:prstGeom prst="rect">
            <a:avLst/>
          </a:prstGeom>
        </p:spPr>
      </p:pic>
    </p:spTree>
    <p:extLst>
      <p:ext uri="{BB962C8B-B14F-4D97-AF65-F5344CB8AC3E}">
        <p14:creationId xmlns:p14="http://schemas.microsoft.com/office/powerpoint/2010/main" val="1877664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105D50-DEB0-4FDB-9447-0CABA17975FE}"/>
              </a:ext>
            </a:extLst>
          </p:cNvPr>
          <p:cNvSpPr>
            <a:spLocks noGrp="1"/>
          </p:cNvSpPr>
          <p:nvPr>
            <p:ph type="sldNum" sz="quarter" idx="12"/>
          </p:nvPr>
        </p:nvSpPr>
        <p:spPr>
          <a:xfrm>
            <a:off x="3352800" y="6176963"/>
            <a:ext cx="2743200" cy="365125"/>
          </a:xfrm>
        </p:spPr>
        <p:txBody>
          <a:bodyPr/>
          <a:lstStyle/>
          <a:p>
            <a:fld id="{C85EB908-D14B-4B79-9273-27B0AA618532}" type="slidenum">
              <a:rPr lang="en-US" smtClean="0"/>
              <a:t>69</a:t>
            </a:fld>
            <a:endParaRPr lang="en-US" dirty="0"/>
          </a:p>
        </p:txBody>
      </p:sp>
      <p:sp>
        <p:nvSpPr>
          <p:cNvPr id="5" name="Title 1">
            <a:extLst>
              <a:ext uri="{FF2B5EF4-FFF2-40B4-BE49-F238E27FC236}">
                <a16:creationId xmlns:a16="http://schemas.microsoft.com/office/drawing/2014/main" id="{7E96B7A7-BC90-4A93-814E-3332EDA30E9C}"/>
              </a:ext>
            </a:extLst>
          </p:cNvPr>
          <p:cNvSpPr>
            <a:spLocks noGrp="1"/>
          </p:cNvSpPr>
          <p:nvPr>
            <p:ph idx="1"/>
          </p:nvPr>
        </p:nvSpPr>
        <p:spPr>
          <a:xfrm>
            <a:off x="838200" y="513875"/>
            <a:ext cx="10515600" cy="5395912"/>
          </a:xfrm>
        </p:spPr>
        <p:txBody>
          <a:bodyPr>
            <a:normAutofit lnSpcReduction="10000"/>
          </a:bodyPr>
          <a:lstStyle/>
          <a:p>
            <a:endParaRPr lang="en-US" sz="1800" dirty="0"/>
          </a:p>
          <a:p>
            <a:pPr marL="0" indent="0" algn="ctr">
              <a:buNone/>
            </a:pPr>
            <a:r>
              <a:rPr lang="en-US" b="1" dirty="0"/>
              <a:t>CHC-MCO, Skilled Nursing Facility, and Client Responsibilities </a:t>
            </a:r>
          </a:p>
          <a:p>
            <a:pPr marL="0" indent="0" algn="ctr">
              <a:buNone/>
            </a:pPr>
            <a:endParaRPr lang="en-US" sz="1800" dirty="0"/>
          </a:p>
          <a:p>
            <a:r>
              <a:rPr lang="en-US" sz="2000" dirty="0"/>
              <a:t>The CHC-MCO is responsible to send a referral to the client and or the client’s local CAO when a non-emergency medical transportation request is not covered under the MCO.</a:t>
            </a:r>
          </a:p>
          <a:p>
            <a:r>
              <a:rPr lang="en-US" sz="2000" dirty="0"/>
              <a:t>The Skilled Nursing Facility (SNF) is responsible to provide non-emergency medical transportation for MA clients receiving Long-Term Care benefits.</a:t>
            </a:r>
          </a:p>
          <a:p>
            <a:r>
              <a:rPr lang="en-US" sz="2000" dirty="0"/>
              <a:t>The client is responsible to provide their local CAO with:</a:t>
            </a:r>
          </a:p>
          <a:p>
            <a:r>
              <a:rPr lang="en-US" sz="2000" dirty="0"/>
              <a:t>Physician verification</a:t>
            </a:r>
          </a:p>
          <a:p>
            <a:r>
              <a:rPr lang="en-US" sz="2000" dirty="0"/>
              <a:t> MATP and CHC-MCO referrals</a:t>
            </a:r>
          </a:p>
          <a:p>
            <a:r>
              <a:rPr lang="en-US" sz="2000" dirty="0"/>
              <a:t>Verification of travel expenses such as but not limited to invoices from transportation agencies, lodging invoices, toll and parking receipts, and formal requests for mileage</a:t>
            </a:r>
          </a:p>
          <a:p>
            <a:pPr marL="0" indent="0">
              <a:buNone/>
            </a:pPr>
            <a:endParaRPr lang="en-US" sz="2000" dirty="0"/>
          </a:p>
          <a:p>
            <a:pPr marL="0" indent="0">
              <a:buNone/>
            </a:pPr>
            <a:r>
              <a:rPr lang="en-US" sz="2000" dirty="0"/>
              <a:t>References: 55 Pa Code § 175.23, 55 Pa Code § 2070.4, 55 Pa Code § 2070.5, CAH 138.41, OPS 14-07-01, &amp; PA Medicaid State Plan</a:t>
            </a:r>
          </a:p>
          <a:p>
            <a:endParaRPr lang="en-US" sz="1800" dirty="0"/>
          </a:p>
          <a:p>
            <a:endParaRPr lang="en-US" sz="1800" dirty="0"/>
          </a:p>
        </p:txBody>
      </p:sp>
      <p:pic>
        <p:nvPicPr>
          <p:cNvPr id="6" name="Picture 5">
            <a:extLst>
              <a:ext uri="{FF2B5EF4-FFF2-40B4-BE49-F238E27FC236}">
                <a16:creationId xmlns:a16="http://schemas.microsoft.com/office/drawing/2014/main" id="{6B45F7C8-26F4-4174-8AA1-9599ADABAAEC}"/>
              </a:ext>
            </a:extLst>
          </p:cNvPr>
          <p:cNvPicPr>
            <a:picLocks noChangeAspect="1"/>
          </p:cNvPicPr>
          <p:nvPr/>
        </p:nvPicPr>
        <p:blipFill>
          <a:blip r:embed="rId2"/>
          <a:stretch>
            <a:fillRect/>
          </a:stretch>
        </p:blipFill>
        <p:spPr>
          <a:xfrm>
            <a:off x="8724900" y="5788572"/>
            <a:ext cx="3467100" cy="809625"/>
          </a:xfrm>
          <a:prstGeom prst="rect">
            <a:avLst/>
          </a:prstGeom>
        </p:spPr>
      </p:pic>
    </p:spTree>
    <p:extLst>
      <p:ext uri="{BB962C8B-B14F-4D97-AF65-F5344CB8AC3E}">
        <p14:creationId xmlns:p14="http://schemas.microsoft.com/office/powerpoint/2010/main" val="328043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46432"/>
            <a:ext cx="10088634"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PAYMENT AND COORDINATION</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a:bodyPr>
          <a:lstStyle/>
          <a:p>
            <a:pPr marL="0" indent="0">
              <a:lnSpc>
                <a:spcPct val="120000"/>
              </a:lnSpc>
              <a:buNone/>
            </a:pPr>
            <a:endParaRPr lang="en-US" sz="1600" dirty="0">
              <a:latin typeface="+mj-lt"/>
            </a:endParaRPr>
          </a:p>
          <a:p>
            <a:pPr marL="0" indent="0">
              <a:lnSpc>
                <a:spcPct val="120000"/>
              </a:lnSpc>
              <a:buNone/>
            </a:pPr>
            <a:r>
              <a:rPr lang="en-US" sz="2000" dirty="0">
                <a:latin typeface="+mj-lt"/>
              </a:rPr>
              <a:t>The chart below illustrates the roles of several entities in the payment for and coordination of transportation for Nursing Facility Ineligible Dual-Eligible Participants.</a:t>
            </a:r>
          </a:p>
          <a:p>
            <a:pPr marL="0" indent="0">
              <a:lnSpc>
                <a:spcPct val="100000"/>
              </a:lnSpc>
              <a:buNone/>
            </a:pPr>
            <a:endParaRPr lang="en-US" sz="1600" b="1" dirty="0">
              <a:latin typeface="+mj-lt"/>
            </a:endParaRPr>
          </a:p>
          <a:p>
            <a:pPr marL="0" indent="0">
              <a:lnSpc>
                <a:spcPct val="100000"/>
              </a:lnSpc>
              <a:buNone/>
            </a:pPr>
            <a:endParaRPr lang="en-US" sz="16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3D9613B8-5FDF-4E17-A5F9-19F6CFE7EFD8}"/>
              </a:ext>
            </a:extLst>
          </p:cNvPr>
          <p:cNvGraphicFramePr>
            <a:graphicFrameLocks noGrp="1"/>
          </p:cNvGraphicFramePr>
          <p:nvPr>
            <p:extLst>
              <p:ext uri="{D42A27DB-BD31-4B8C-83A1-F6EECF244321}">
                <p14:modId xmlns:p14="http://schemas.microsoft.com/office/powerpoint/2010/main" val="2659600768"/>
              </p:ext>
            </p:extLst>
          </p:nvPr>
        </p:nvGraphicFramePr>
        <p:xfrm>
          <a:off x="1526795" y="2139193"/>
          <a:ext cx="8523217" cy="3377999"/>
        </p:xfrm>
        <a:graphic>
          <a:graphicData uri="http://schemas.openxmlformats.org/drawingml/2006/table">
            <a:tbl>
              <a:tblPr firstRow="1" firstCol="1" bandRow="1">
                <a:tableStyleId>{5C22544A-7EE6-4342-B048-85BDC9FD1C3A}</a:tableStyleId>
              </a:tblPr>
              <a:tblGrid>
                <a:gridCol w="991576">
                  <a:extLst>
                    <a:ext uri="{9D8B030D-6E8A-4147-A177-3AD203B41FA5}">
                      <a16:colId xmlns:a16="http://schemas.microsoft.com/office/drawing/2014/main" val="618669363"/>
                    </a:ext>
                  </a:extLst>
                </a:gridCol>
                <a:gridCol w="1039138">
                  <a:extLst>
                    <a:ext uri="{9D8B030D-6E8A-4147-A177-3AD203B41FA5}">
                      <a16:colId xmlns:a16="http://schemas.microsoft.com/office/drawing/2014/main" val="3112338851"/>
                    </a:ext>
                  </a:extLst>
                </a:gridCol>
                <a:gridCol w="1358440">
                  <a:extLst>
                    <a:ext uri="{9D8B030D-6E8A-4147-A177-3AD203B41FA5}">
                      <a16:colId xmlns:a16="http://schemas.microsoft.com/office/drawing/2014/main" val="560542439"/>
                    </a:ext>
                  </a:extLst>
                </a:gridCol>
                <a:gridCol w="1728872">
                  <a:extLst>
                    <a:ext uri="{9D8B030D-6E8A-4147-A177-3AD203B41FA5}">
                      <a16:colId xmlns:a16="http://schemas.microsoft.com/office/drawing/2014/main" val="3271175904"/>
                    </a:ext>
                  </a:extLst>
                </a:gridCol>
                <a:gridCol w="1224052">
                  <a:extLst>
                    <a:ext uri="{9D8B030D-6E8A-4147-A177-3AD203B41FA5}">
                      <a16:colId xmlns:a16="http://schemas.microsoft.com/office/drawing/2014/main" val="2603016587"/>
                    </a:ext>
                  </a:extLst>
                </a:gridCol>
                <a:gridCol w="1020388">
                  <a:extLst>
                    <a:ext uri="{9D8B030D-6E8A-4147-A177-3AD203B41FA5}">
                      <a16:colId xmlns:a16="http://schemas.microsoft.com/office/drawing/2014/main" val="1654958276"/>
                    </a:ext>
                  </a:extLst>
                </a:gridCol>
                <a:gridCol w="1160751">
                  <a:extLst>
                    <a:ext uri="{9D8B030D-6E8A-4147-A177-3AD203B41FA5}">
                      <a16:colId xmlns:a16="http://schemas.microsoft.com/office/drawing/2014/main" val="1466462121"/>
                    </a:ext>
                  </a:extLst>
                </a:gridCol>
              </a:tblGrid>
              <a:tr h="796954">
                <a:tc rowSpan="3">
                  <a:txBody>
                    <a:bodyPr/>
                    <a:lstStyle/>
                    <a:p>
                      <a:pPr marL="0" marR="0" algn="ctr">
                        <a:lnSpc>
                          <a:spcPct val="107000"/>
                        </a:lnSpc>
                        <a:spcBef>
                          <a:spcPts val="0"/>
                        </a:spcBef>
                        <a:spcAft>
                          <a:spcPts val="0"/>
                        </a:spcAft>
                      </a:pPr>
                      <a:r>
                        <a:rPr lang="en-US" sz="1200" dirty="0">
                          <a:effectLst/>
                        </a:rPr>
                        <a:t>Population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marL="0" marR="0" algn="ctr">
                        <a:lnSpc>
                          <a:spcPct val="107000"/>
                        </a:lnSpc>
                        <a:spcBef>
                          <a:spcPts val="0"/>
                        </a:spcBef>
                        <a:spcAft>
                          <a:spcPts val="0"/>
                        </a:spcAft>
                      </a:pPr>
                      <a:r>
                        <a:rPr lang="en-US" sz="1200" dirty="0">
                          <a:effectLst/>
                        </a:rPr>
                        <a:t>Transportation Type in CHC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1060368"/>
                  </a:ext>
                </a:extLst>
              </a:tr>
              <a:tr h="537090">
                <a:tc v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Emergency Medical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Non-Emergency Medical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Non-Medical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608756883"/>
                  </a:ext>
                </a:extLst>
              </a:tr>
              <a:tr h="537090">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rPr>
                        <a:t>Payment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Coordination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Coordination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Coordination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5580137"/>
                  </a:ext>
                </a:extLst>
              </a:tr>
              <a:tr h="502288">
                <a:tc rowSpan="3">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Nursing Facility Ineligible, Dual-Eligible Participants</a:t>
                      </a:r>
                    </a:p>
                  </a:txBody>
                  <a:tcPr marL="68580" marR="68580" marT="0" marB="0" anchor="ctr"/>
                </a:tc>
                <a:tc rowSpan="3">
                  <a:txBody>
                    <a:bodyPr/>
                    <a:lstStyle/>
                    <a:p>
                      <a:pPr marL="0" marR="0" algn="ctr">
                        <a:lnSpc>
                          <a:spcPct val="107000"/>
                        </a:lnSpc>
                        <a:spcBef>
                          <a:spcPts val="0"/>
                        </a:spcBef>
                        <a:spcAft>
                          <a:spcPts val="0"/>
                        </a:spcAft>
                      </a:pPr>
                      <a:r>
                        <a:rPr lang="en-US" sz="1100">
                          <a:effectLst/>
                        </a:rPr>
                        <a:t>CHC-MCO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CHC-MCO/Participant</a:t>
                      </a: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MATP: Non-ambulance and Unexceptional</a:t>
                      </a:r>
                    </a:p>
                  </a:txBody>
                  <a:tcPr marL="68580" marR="68580" marT="0" marB="0" anchor="ctr"/>
                </a:tc>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CHC-MCO/Participant</a:t>
                      </a:r>
                    </a:p>
                  </a:txBody>
                  <a:tcPr marL="68580" marR="68580" marT="0" marB="0" anchor="ctr"/>
                </a:tc>
                <a:tc rowSpan="3" gridSpan="2">
                  <a:txBody>
                    <a:bodyPr/>
                    <a:lstStyle/>
                    <a:p>
                      <a:pPr marL="0" marR="0" algn="ctr">
                        <a:lnSpc>
                          <a:spcPct val="107000"/>
                        </a:lnSpc>
                        <a:spcBef>
                          <a:spcPts val="0"/>
                        </a:spcBef>
                        <a:spcAft>
                          <a:spcPts val="0"/>
                        </a:spcAft>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Not eligible</a:t>
                      </a:r>
                    </a:p>
                  </a:txBody>
                  <a:tcPr marL="68580" marR="68580" marT="0" marB="0" anchor="ctr"/>
                </a:tc>
                <a:tc rowSpan="3"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4133206"/>
                  </a:ext>
                </a:extLst>
              </a:tr>
              <a:tr h="50228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CHC-MCO: Ambulance, Stretcher </a:t>
                      </a:r>
                    </a:p>
                  </a:txBody>
                  <a:tcPr marL="68580" marR="68580" marT="0"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460386104"/>
                  </a:ext>
                </a:extLst>
              </a:tr>
              <a:tr h="5022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County Assistance Office: Exceptional Transportation</a:t>
                      </a:r>
                    </a:p>
                  </a:txBody>
                  <a:tcPr marL="68580" marR="68580" marT="0"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266608340"/>
                  </a:ext>
                </a:extLst>
              </a:tr>
            </a:tbl>
          </a:graphicData>
        </a:graphic>
      </p:graphicFrame>
    </p:spTree>
    <p:extLst>
      <p:ext uri="{BB962C8B-B14F-4D97-AF65-F5344CB8AC3E}">
        <p14:creationId xmlns:p14="http://schemas.microsoft.com/office/powerpoint/2010/main" val="22999647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884165" y="2660795"/>
            <a:ext cx="10080245" cy="768205"/>
          </a:xfrm>
          <a:prstGeom prst="rect">
            <a:avLst/>
          </a:prstGeom>
        </p:spPr>
        <p:txBody>
          <a:bodyPr>
            <a:noAutofit/>
          </a:bodyPr>
          <a:lstStyle/>
          <a:p>
            <a:pPr marL="0" indent="0" algn="ctr">
              <a:lnSpc>
                <a:spcPts val="3600"/>
              </a:lnSpc>
              <a:buNone/>
            </a:pPr>
            <a:r>
              <a:rPr lang="en-US" sz="3200" b="1" dirty="0">
                <a:solidFill>
                  <a:srgbClr val="002060"/>
                </a:solidFill>
                <a:latin typeface="Arial Black" panose="020B0A04020102020204" pitchFamily="34" charset="0"/>
              </a:rPr>
              <a:t>Pennsylvania Department of Transportation (PennDOT)</a:t>
            </a:r>
          </a:p>
          <a:p>
            <a:pPr marL="0" indent="0" algn="ctr">
              <a:lnSpc>
                <a:spcPts val="3600"/>
              </a:lnSpc>
              <a:buNone/>
            </a:pPr>
            <a:endParaRPr lang="en-US" sz="3200" b="1" dirty="0">
              <a:solidFill>
                <a:srgbClr val="002060"/>
              </a:solidFill>
              <a:latin typeface="Arial Black" panose="020B0A04020102020204" pitchFamily="34" charset="0"/>
            </a:endParaRP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70</a:t>
            </a:fld>
            <a:endParaRPr lang="en-US" dirty="0"/>
          </a:p>
        </p:txBody>
      </p:sp>
    </p:spTree>
    <p:extLst>
      <p:ext uri="{BB962C8B-B14F-4D97-AF65-F5344CB8AC3E}">
        <p14:creationId xmlns:p14="http://schemas.microsoft.com/office/powerpoint/2010/main" val="1491914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400" dirty="0"/>
              <a:t>PennDOT-Funded Public Transportation Overview for </a:t>
            </a:r>
            <a:br>
              <a:rPr lang="en-US" altLang="en-US" sz="2400" dirty="0"/>
            </a:br>
            <a:r>
              <a:rPr lang="en-US" altLang="en-US" sz="2400" dirty="0"/>
              <a:t>Community Health Choices </a:t>
            </a:r>
            <a:br>
              <a:rPr lang="en-US" altLang="en-US" sz="2400" dirty="0"/>
            </a:br>
            <a:r>
              <a:rPr lang="en-US" altLang="en-US" sz="2400" dirty="0"/>
              <a:t>Provider Sessions</a:t>
            </a:r>
          </a:p>
        </p:txBody>
      </p:sp>
      <p:sp>
        <p:nvSpPr>
          <p:cNvPr id="4099" name="Subtitle 2"/>
          <p:cNvSpPr>
            <a:spLocks noGrp="1"/>
          </p:cNvSpPr>
          <p:nvPr>
            <p:ph type="subTitle" idx="1"/>
          </p:nvPr>
        </p:nvSpPr>
        <p:spPr/>
        <p:txBody>
          <a:bodyPr/>
          <a:lstStyle/>
          <a:p>
            <a:pPr eaLnBrk="1" hangingPunct="1"/>
            <a:r>
              <a:rPr lang="en-US" altLang="en-US" dirty="0"/>
              <a:t>PA Department of Transportation</a:t>
            </a:r>
          </a:p>
          <a:p>
            <a:pPr eaLnBrk="1" hangingPunct="1"/>
            <a:r>
              <a:rPr lang="en-US" altLang="en-US" dirty="0"/>
              <a:t>Bureau of Public Transportation</a:t>
            </a:r>
          </a:p>
        </p:txBody>
      </p:sp>
      <p:sp>
        <p:nvSpPr>
          <p:cNvPr id="2" name="Slide Number Placeholder 1">
            <a:extLst>
              <a:ext uri="{FF2B5EF4-FFF2-40B4-BE49-F238E27FC236}">
                <a16:creationId xmlns:a16="http://schemas.microsoft.com/office/drawing/2014/main" id="{E1350295-EC7A-49E7-8119-7042737B5702}"/>
              </a:ext>
            </a:extLst>
          </p:cNvPr>
          <p:cNvSpPr>
            <a:spLocks noGrp="1"/>
          </p:cNvSpPr>
          <p:nvPr>
            <p:ph type="sldNum" sz="quarter" idx="12"/>
          </p:nvPr>
        </p:nvSpPr>
        <p:spPr/>
        <p:txBody>
          <a:bodyPr/>
          <a:lstStyle/>
          <a:p>
            <a:fld id="{C85EB908-D14B-4B79-9273-27B0AA618532}" type="slidenum">
              <a:rPr lang="en-US" smtClean="0"/>
              <a:t>71</a:t>
            </a:fld>
            <a:endParaRPr lang="en-US" dirty="0"/>
          </a:p>
        </p:txBody>
      </p:sp>
    </p:spTree>
    <p:extLst>
      <p:ext uri="{BB962C8B-B14F-4D97-AF65-F5344CB8AC3E}">
        <p14:creationId xmlns:p14="http://schemas.microsoft.com/office/powerpoint/2010/main" val="360328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1D0AC30-9F9E-4CA9-A306-3DD1CF141F20}"/>
              </a:ext>
            </a:extLst>
          </p:cNvPr>
          <p:cNvPicPr>
            <a:picLocks noGrp="1" noChangeAspect="1"/>
          </p:cNvPicPr>
          <p:nvPr>
            <p:ph idx="1"/>
          </p:nvPr>
        </p:nvPicPr>
        <p:blipFill>
          <a:blip r:embed="rId3"/>
          <a:stretch>
            <a:fillRect/>
          </a:stretch>
        </p:blipFill>
        <p:spPr>
          <a:xfrm>
            <a:off x="1800206" y="1166018"/>
            <a:ext cx="8046155" cy="4525963"/>
          </a:xfrm>
          <a:prstGeom prst="rect">
            <a:avLst/>
          </a:prstGeom>
        </p:spPr>
      </p:pic>
      <p:sp>
        <p:nvSpPr>
          <p:cNvPr id="2" name="Slide Number Placeholder 1">
            <a:extLst>
              <a:ext uri="{FF2B5EF4-FFF2-40B4-BE49-F238E27FC236}">
                <a16:creationId xmlns:a16="http://schemas.microsoft.com/office/drawing/2014/main" id="{57685397-4F6E-4F0D-9668-F79EC0F094AB}"/>
              </a:ext>
            </a:extLst>
          </p:cNvPr>
          <p:cNvSpPr>
            <a:spLocks noGrp="1"/>
          </p:cNvSpPr>
          <p:nvPr>
            <p:ph type="sldNum" sz="quarter" idx="12"/>
          </p:nvPr>
        </p:nvSpPr>
        <p:spPr/>
        <p:txBody>
          <a:bodyPr/>
          <a:lstStyle/>
          <a:p>
            <a:fld id="{C85EB908-D14B-4B79-9273-27B0AA618532}" type="slidenum">
              <a:rPr lang="en-US" smtClean="0"/>
              <a:t>72</a:t>
            </a:fld>
            <a:endParaRPr lang="en-US" dirty="0"/>
          </a:p>
        </p:txBody>
      </p:sp>
    </p:spTree>
    <p:extLst>
      <p:ext uri="{BB962C8B-B14F-4D97-AF65-F5344CB8AC3E}">
        <p14:creationId xmlns:p14="http://schemas.microsoft.com/office/powerpoint/2010/main" val="19076043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 name="Content Placeholder 2"/>
          <p:cNvSpPr>
            <a:spLocks noGrp="1"/>
          </p:cNvSpPr>
          <p:nvPr>
            <p:ph idx="1"/>
          </p:nvPr>
        </p:nvSpPr>
        <p:spPr/>
        <p:txBody>
          <a:bodyPr/>
          <a:lstStyle/>
          <a:p>
            <a:r>
              <a:rPr lang="en-US" sz="2000" dirty="0"/>
              <a:t>Fixed Route Service</a:t>
            </a:r>
          </a:p>
          <a:p>
            <a:r>
              <a:rPr lang="en-US" sz="2000" dirty="0"/>
              <a:t>PennDOT’s Role in Fixed Route Service</a:t>
            </a:r>
          </a:p>
          <a:p>
            <a:r>
              <a:rPr lang="en-US" sz="2000" dirty="0"/>
              <a:t>Shared-Ride service</a:t>
            </a:r>
          </a:p>
          <a:p>
            <a:r>
              <a:rPr lang="en-US" sz="2000" dirty="0"/>
              <a:t>PennDOT’s Role in Shared-Ride</a:t>
            </a:r>
          </a:p>
          <a:p>
            <a:endParaRPr lang="en-US" sz="2000" dirty="0">
              <a:highlight>
                <a:srgbClr val="FFFF00"/>
              </a:highlight>
            </a:endParaRPr>
          </a:p>
          <a:p>
            <a:endParaRPr lang="en-US" sz="2000" dirty="0">
              <a:highlight>
                <a:srgbClr val="FFFF00"/>
              </a:highlight>
            </a:endParaRPr>
          </a:p>
          <a:p>
            <a:endParaRPr lang="en-US" sz="2000" dirty="0"/>
          </a:p>
        </p:txBody>
      </p:sp>
      <p:pic>
        <p:nvPicPr>
          <p:cNvPr id="5" name="Picture 4"/>
          <p:cNvPicPr>
            <a:picLocks noChangeAspect="1"/>
          </p:cNvPicPr>
          <p:nvPr/>
        </p:nvPicPr>
        <p:blipFill>
          <a:blip r:embed="rId2"/>
          <a:stretch>
            <a:fillRect/>
          </a:stretch>
        </p:blipFill>
        <p:spPr>
          <a:xfrm>
            <a:off x="7141472" y="3352801"/>
            <a:ext cx="3069329" cy="2385923"/>
          </a:xfrm>
          <a:prstGeom prst="rect">
            <a:avLst/>
          </a:prstGeom>
        </p:spPr>
      </p:pic>
      <p:sp>
        <p:nvSpPr>
          <p:cNvPr id="4" name="Slide Number Placeholder 3">
            <a:extLst>
              <a:ext uri="{FF2B5EF4-FFF2-40B4-BE49-F238E27FC236}">
                <a16:creationId xmlns:a16="http://schemas.microsoft.com/office/drawing/2014/main" id="{EF0D3508-CCFE-4E0B-9040-87C6FBE22A30}"/>
              </a:ext>
            </a:extLst>
          </p:cNvPr>
          <p:cNvSpPr>
            <a:spLocks noGrp="1"/>
          </p:cNvSpPr>
          <p:nvPr>
            <p:ph type="sldNum" sz="quarter" idx="12"/>
          </p:nvPr>
        </p:nvSpPr>
        <p:spPr/>
        <p:txBody>
          <a:bodyPr/>
          <a:lstStyle/>
          <a:p>
            <a:fld id="{C85EB908-D14B-4B79-9273-27B0AA618532}" type="slidenum">
              <a:rPr lang="en-US" smtClean="0"/>
              <a:t>73</a:t>
            </a:fld>
            <a:endParaRPr lang="en-US" dirty="0"/>
          </a:p>
        </p:txBody>
      </p:sp>
    </p:spTree>
    <p:extLst>
      <p:ext uri="{BB962C8B-B14F-4D97-AF65-F5344CB8AC3E}">
        <p14:creationId xmlns:p14="http://schemas.microsoft.com/office/powerpoint/2010/main" val="3514699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A1EE02-DA02-4E3A-BC87-4F39389C573F}"/>
              </a:ext>
            </a:extLst>
          </p:cNvPr>
          <p:cNvSpPr>
            <a:spLocks noGrp="1"/>
          </p:cNvSpPr>
          <p:nvPr>
            <p:ph type="title"/>
          </p:nvPr>
        </p:nvSpPr>
        <p:spPr/>
        <p:txBody>
          <a:bodyPr/>
          <a:lstStyle/>
          <a:p>
            <a:r>
              <a:rPr lang="en-US" dirty="0"/>
              <a:t>Characteristics of Fixed Route Service</a:t>
            </a:r>
          </a:p>
        </p:txBody>
      </p:sp>
      <p:sp>
        <p:nvSpPr>
          <p:cNvPr id="5" name="Content Placeholder 4">
            <a:extLst>
              <a:ext uri="{FF2B5EF4-FFF2-40B4-BE49-F238E27FC236}">
                <a16:creationId xmlns:a16="http://schemas.microsoft.com/office/drawing/2014/main" id="{3752E582-8ABC-452C-AFDE-9862CA3BE866}"/>
              </a:ext>
            </a:extLst>
          </p:cNvPr>
          <p:cNvSpPr>
            <a:spLocks noGrp="1"/>
          </p:cNvSpPr>
          <p:nvPr>
            <p:ph idx="1"/>
          </p:nvPr>
        </p:nvSpPr>
        <p:spPr/>
        <p:txBody>
          <a:bodyPr>
            <a:normAutofit fontScale="92500"/>
          </a:bodyPr>
          <a:lstStyle/>
          <a:p>
            <a:r>
              <a:rPr lang="en-US" dirty="0"/>
              <a:t>Operates along a specific route. </a:t>
            </a:r>
          </a:p>
          <a:p>
            <a:endParaRPr lang="en-US" dirty="0"/>
          </a:p>
          <a:p>
            <a:r>
              <a:rPr lang="en-US" dirty="0"/>
              <a:t>Stops at scheduled times at set locations.</a:t>
            </a:r>
          </a:p>
          <a:p>
            <a:endParaRPr lang="en-US" dirty="0"/>
          </a:p>
          <a:p>
            <a:r>
              <a:rPr lang="en-US" dirty="0"/>
              <a:t>Includes both bus and rail service.</a:t>
            </a:r>
          </a:p>
          <a:p>
            <a:endParaRPr lang="en-US" dirty="0"/>
          </a:p>
          <a:p>
            <a:r>
              <a:rPr lang="en-US" dirty="0"/>
              <a:t>Passengers are charged a relatively low fare</a:t>
            </a:r>
          </a:p>
          <a:p>
            <a:endParaRPr lang="en-US" dirty="0"/>
          </a:p>
          <a:p>
            <a:r>
              <a:rPr lang="en-US" dirty="0"/>
              <a:t>Cost of service is heavily subsidized with federal, state, and local funding.</a:t>
            </a:r>
          </a:p>
        </p:txBody>
      </p:sp>
      <p:sp>
        <p:nvSpPr>
          <p:cNvPr id="2" name="Slide Number Placeholder 1">
            <a:extLst>
              <a:ext uri="{FF2B5EF4-FFF2-40B4-BE49-F238E27FC236}">
                <a16:creationId xmlns:a16="http://schemas.microsoft.com/office/drawing/2014/main" id="{4E54DB5A-415F-4553-BD5F-1ABD10262DD2}"/>
              </a:ext>
            </a:extLst>
          </p:cNvPr>
          <p:cNvSpPr>
            <a:spLocks noGrp="1"/>
          </p:cNvSpPr>
          <p:nvPr>
            <p:ph type="sldNum" sz="quarter" idx="12"/>
          </p:nvPr>
        </p:nvSpPr>
        <p:spPr/>
        <p:txBody>
          <a:bodyPr/>
          <a:lstStyle/>
          <a:p>
            <a:fld id="{C85EB908-D14B-4B79-9273-27B0AA618532}" type="slidenum">
              <a:rPr lang="en-US" smtClean="0"/>
              <a:t>74</a:t>
            </a:fld>
            <a:endParaRPr lang="en-US" dirty="0"/>
          </a:p>
        </p:txBody>
      </p:sp>
    </p:spTree>
    <p:extLst>
      <p:ext uri="{BB962C8B-B14F-4D97-AF65-F5344CB8AC3E}">
        <p14:creationId xmlns:p14="http://schemas.microsoft.com/office/powerpoint/2010/main" val="2677565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646C-133C-4BA9-AA80-6D546FB1E107}"/>
              </a:ext>
            </a:extLst>
          </p:cNvPr>
          <p:cNvSpPr>
            <a:spLocks noGrp="1"/>
          </p:cNvSpPr>
          <p:nvPr>
            <p:ph type="title"/>
          </p:nvPr>
        </p:nvSpPr>
        <p:spPr/>
        <p:txBody>
          <a:bodyPr/>
          <a:lstStyle/>
          <a:p>
            <a:r>
              <a:rPr lang="en-US" dirty="0"/>
              <a:t>PennDOT’s Role in Fixed Route Service</a:t>
            </a:r>
          </a:p>
        </p:txBody>
      </p:sp>
      <p:sp>
        <p:nvSpPr>
          <p:cNvPr id="3" name="Content Placeholder 2">
            <a:extLst>
              <a:ext uri="{FF2B5EF4-FFF2-40B4-BE49-F238E27FC236}">
                <a16:creationId xmlns:a16="http://schemas.microsoft.com/office/drawing/2014/main" id="{75A77C39-F183-486E-9923-75DA2AEF476E}"/>
              </a:ext>
            </a:extLst>
          </p:cNvPr>
          <p:cNvSpPr>
            <a:spLocks noGrp="1"/>
          </p:cNvSpPr>
          <p:nvPr>
            <p:ph idx="1"/>
          </p:nvPr>
        </p:nvSpPr>
        <p:spPr/>
        <p:txBody>
          <a:bodyPr/>
          <a:lstStyle/>
          <a:p>
            <a:pPr marL="0" indent="0">
              <a:buNone/>
            </a:pPr>
            <a:r>
              <a:rPr lang="en-US" dirty="0"/>
              <a:t>PennDOT:</a:t>
            </a:r>
          </a:p>
          <a:p>
            <a:pPr marL="0" indent="0">
              <a:buNone/>
            </a:pPr>
            <a:endParaRPr lang="en-US" sz="1000" dirty="0"/>
          </a:p>
          <a:p>
            <a:r>
              <a:rPr lang="en-US" dirty="0"/>
              <a:t>Provides a majority of the operating funding for public fixed route providers in Pennsylvania;</a:t>
            </a:r>
          </a:p>
          <a:p>
            <a:endParaRPr lang="en-US" dirty="0"/>
          </a:p>
          <a:p>
            <a:r>
              <a:rPr lang="en-US" dirty="0"/>
              <a:t>Provides a significant portion of the capital funding local match for federal capital funding;</a:t>
            </a:r>
          </a:p>
          <a:p>
            <a:endParaRPr lang="en-US" dirty="0"/>
          </a:p>
          <a:p>
            <a:r>
              <a:rPr lang="en-US" dirty="0"/>
              <a:t>Funds and oversees the Free Transit Program for senior citizens.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2D0E35C-955C-41A6-939B-69729D4FDD5E}"/>
              </a:ext>
            </a:extLst>
          </p:cNvPr>
          <p:cNvSpPr>
            <a:spLocks noGrp="1"/>
          </p:cNvSpPr>
          <p:nvPr>
            <p:ph type="sldNum" sz="quarter" idx="12"/>
          </p:nvPr>
        </p:nvSpPr>
        <p:spPr/>
        <p:txBody>
          <a:bodyPr/>
          <a:lstStyle/>
          <a:p>
            <a:fld id="{C85EB908-D14B-4B79-9273-27B0AA618532}" type="slidenum">
              <a:rPr lang="en-US" smtClean="0"/>
              <a:t>75</a:t>
            </a:fld>
            <a:endParaRPr lang="en-US" dirty="0"/>
          </a:p>
        </p:txBody>
      </p:sp>
    </p:spTree>
    <p:extLst>
      <p:ext uri="{BB962C8B-B14F-4D97-AF65-F5344CB8AC3E}">
        <p14:creationId xmlns:p14="http://schemas.microsoft.com/office/powerpoint/2010/main" val="2546887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5CB2-B372-48B2-9940-A9949591271B}"/>
              </a:ext>
            </a:extLst>
          </p:cNvPr>
          <p:cNvSpPr>
            <a:spLocks noGrp="1"/>
          </p:cNvSpPr>
          <p:nvPr>
            <p:ph type="title"/>
          </p:nvPr>
        </p:nvSpPr>
        <p:spPr/>
        <p:txBody>
          <a:bodyPr/>
          <a:lstStyle/>
          <a:p>
            <a:r>
              <a:rPr lang="en-US" dirty="0"/>
              <a:t>Shared-Ride Service in Pennsylvania</a:t>
            </a:r>
          </a:p>
        </p:txBody>
      </p:sp>
      <p:sp>
        <p:nvSpPr>
          <p:cNvPr id="3" name="Content Placeholder 2">
            <a:extLst>
              <a:ext uri="{FF2B5EF4-FFF2-40B4-BE49-F238E27FC236}">
                <a16:creationId xmlns:a16="http://schemas.microsoft.com/office/drawing/2014/main" id="{D7B3CD95-C85E-4422-996C-894C3924B9D3}"/>
              </a:ext>
            </a:extLst>
          </p:cNvPr>
          <p:cNvSpPr>
            <a:spLocks noGrp="1"/>
          </p:cNvSpPr>
          <p:nvPr>
            <p:ph idx="1"/>
          </p:nvPr>
        </p:nvSpPr>
        <p:spPr/>
        <p:txBody>
          <a:bodyPr/>
          <a:lstStyle/>
          <a:p>
            <a:r>
              <a:rPr lang="en-US" sz="2000" dirty="0"/>
              <a:t>Service is demand responsive.</a:t>
            </a:r>
          </a:p>
          <a:p>
            <a:endParaRPr lang="en-US" sz="2000" dirty="0"/>
          </a:p>
          <a:p>
            <a:r>
              <a:rPr lang="en-US" sz="2000" dirty="0"/>
              <a:t>Service must be reserved in advance – generally the day prior at the latest.</a:t>
            </a:r>
          </a:p>
          <a:p>
            <a:endParaRPr lang="en-US" sz="2000" dirty="0"/>
          </a:p>
          <a:p>
            <a:r>
              <a:rPr lang="en-US" sz="2000" dirty="0"/>
              <a:t>The service is open to the public.</a:t>
            </a:r>
          </a:p>
          <a:p>
            <a:endParaRPr lang="en-US" sz="2000" dirty="0"/>
          </a:p>
          <a:p>
            <a:r>
              <a:rPr lang="en-US" sz="2000" dirty="0"/>
              <a:t>The public fare for each trip reflects the fully-allocated cost of the service.</a:t>
            </a:r>
            <a:endParaRPr lang="en-US" sz="2000" dirty="0">
              <a:solidFill>
                <a:srgbClr val="FF0000"/>
              </a:solidFill>
            </a:endParaRPr>
          </a:p>
          <a:p>
            <a:endParaRPr lang="en-US" sz="2000" dirty="0"/>
          </a:p>
          <a:p>
            <a:r>
              <a:rPr lang="en-US" sz="2000" dirty="0"/>
              <a:t>Various human service programs or agencies can purchase service at the public fare – these arrangements provide most of the funding for the service.</a:t>
            </a:r>
          </a:p>
          <a:p>
            <a:endParaRPr lang="en-US" dirty="0"/>
          </a:p>
        </p:txBody>
      </p:sp>
      <p:sp>
        <p:nvSpPr>
          <p:cNvPr id="4" name="Slide Number Placeholder 3">
            <a:extLst>
              <a:ext uri="{FF2B5EF4-FFF2-40B4-BE49-F238E27FC236}">
                <a16:creationId xmlns:a16="http://schemas.microsoft.com/office/drawing/2014/main" id="{145E6FB7-26AB-44EB-BCAC-4849AD0C1CA2}"/>
              </a:ext>
            </a:extLst>
          </p:cNvPr>
          <p:cNvSpPr>
            <a:spLocks noGrp="1"/>
          </p:cNvSpPr>
          <p:nvPr>
            <p:ph type="sldNum" sz="quarter" idx="12"/>
          </p:nvPr>
        </p:nvSpPr>
        <p:spPr/>
        <p:txBody>
          <a:bodyPr/>
          <a:lstStyle/>
          <a:p>
            <a:fld id="{C85EB908-D14B-4B79-9273-27B0AA618532}" type="slidenum">
              <a:rPr lang="en-US" smtClean="0"/>
              <a:t>76</a:t>
            </a:fld>
            <a:endParaRPr lang="en-US" dirty="0"/>
          </a:p>
        </p:txBody>
      </p:sp>
    </p:spTree>
    <p:extLst>
      <p:ext uri="{BB962C8B-B14F-4D97-AF65-F5344CB8AC3E}">
        <p14:creationId xmlns:p14="http://schemas.microsoft.com/office/powerpoint/2010/main" val="29297203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D44F-DFB6-4B39-AF8A-99FF9577E746}"/>
              </a:ext>
            </a:extLst>
          </p:cNvPr>
          <p:cNvSpPr>
            <a:spLocks noGrp="1"/>
          </p:cNvSpPr>
          <p:nvPr>
            <p:ph type="title"/>
          </p:nvPr>
        </p:nvSpPr>
        <p:spPr/>
        <p:txBody>
          <a:bodyPr/>
          <a:lstStyle/>
          <a:p>
            <a:r>
              <a:rPr lang="en-US" dirty="0"/>
              <a:t>PennDOT’s Role in Shared-Ride Service</a:t>
            </a:r>
          </a:p>
        </p:txBody>
      </p:sp>
      <p:sp>
        <p:nvSpPr>
          <p:cNvPr id="3" name="Content Placeholder 2">
            <a:extLst>
              <a:ext uri="{FF2B5EF4-FFF2-40B4-BE49-F238E27FC236}">
                <a16:creationId xmlns:a16="http://schemas.microsoft.com/office/drawing/2014/main" id="{32F61FC6-CE4A-4C7C-8DC8-7F52525D009A}"/>
              </a:ext>
            </a:extLst>
          </p:cNvPr>
          <p:cNvSpPr>
            <a:spLocks noGrp="1"/>
          </p:cNvSpPr>
          <p:nvPr>
            <p:ph idx="1"/>
          </p:nvPr>
        </p:nvSpPr>
        <p:spPr/>
        <p:txBody>
          <a:bodyPr/>
          <a:lstStyle/>
          <a:p>
            <a:r>
              <a:rPr lang="en-US" dirty="0"/>
              <a:t>PennDOT provides funding for and oversees the Senior Shared-Ride (SSRP) and Persons with Disabilities (</a:t>
            </a:r>
            <a:r>
              <a:rPr lang="en-US" dirty="0" err="1"/>
              <a:t>PwD</a:t>
            </a:r>
            <a:r>
              <a:rPr lang="en-US" dirty="0"/>
              <a:t>) Programs.</a:t>
            </a:r>
          </a:p>
          <a:p>
            <a:endParaRPr lang="en-US" dirty="0"/>
          </a:p>
          <a:p>
            <a:r>
              <a:rPr lang="en-US" dirty="0"/>
              <a:t>PennDOT distributes most of the funding (both state and federal) used to purchase vehicles.</a:t>
            </a:r>
          </a:p>
          <a:p>
            <a:endParaRPr lang="en-US" dirty="0"/>
          </a:p>
          <a:p>
            <a:r>
              <a:rPr lang="en-US" dirty="0"/>
              <a:t>PennDOT oversees compliance of the ADA complementary paratransit service offered by rural fixed route providers.</a:t>
            </a:r>
          </a:p>
          <a:p>
            <a:endParaRPr lang="en-US" dirty="0"/>
          </a:p>
        </p:txBody>
      </p:sp>
      <p:sp>
        <p:nvSpPr>
          <p:cNvPr id="4" name="Slide Number Placeholder 3">
            <a:extLst>
              <a:ext uri="{FF2B5EF4-FFF2-40B4-BE49-F238E27FC236}">
                <a16:creationId xmlns:a16="http://schemas.microsoft.com/office/drawing/2014/main" id="{B008489C-DA2A-4938-B355-DDEC0D4E4279}"/>
              </a:ext>
            </a:extLst>
          </p:cNvPr>
          <p:cNvSpPr>
            <a:spLocks noGrp="1"/>
          </p:cNvSpPr>
          <p:nvPr>
            <p:ph type="sldNum" sz="quarter" idx="12"/>
          </p:nvPr>
        </p:nvSpPr>
        <p:spPr/>
        <p:txBody>
          <a:bodyPr/>
          <a:lstStyle/>
          <a:p>
            <a:fld id="{C85EB908-D14B-4B79-9273-27B0AA618532}" type="slidenum">
              <a:rPr lang="en-US" smtClean="0"/>
              <a:t>77</a:t>
            </a:fld>
            <a:endParaRPr lang="en-US" dirty="0"/>
          </a:p>
        </p:txBody>
      </p:sp>
    </p:spTree>
    <p:extLst>
      <p:ext uri="{BB962C8B-B14F-4D97-AF65-F5344CB8AC3E}">
        <p14:creationId xmlns:p14="http://schemas.microsoft.com/office/powerpoint/2010/main" val="2186556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A29C-43D0-44B0-B181-175311F4BCC8}"/>
              </a:ext>
            </a:extLst>
          </p:cNvPr>
          <p:cNvSpPr>
            <a:spLocks noGrp="1"/>
          </p:cNvSpPr>
          <p:nvPr>
            <p:ph type="title"/>
          </p:nvPr>
        </p:nvSpPr>
        <p:spPr/>
        <p:txBody>
          <a:bodyPr/>
          <a:lstStyle/>
          <a:p>
            <a:r>
              <a:rPr lang="en-US" dirty="0"/>
              <a:t>Third-Party Sponsorship for Shared-Ride</a:t>
            </a:r>
          </a:p>
        </p:txBody>
      </p:sp>
      <p:sp>
        <p:nvSpPr>
          <p:cNvPr id="3" name="Content Placeholder 2">
            <a:extLst>
              <a:ext uri="{FF2B5EF4-FFF2-40B4-BE49-F238E27FC236}">
                <a16:creationId xmlns:a16="http://schemas.microsoft.com/office/drawing/2014/main" id="{87742C81-4C43-4316-8D7F-BA31CF681F34}"/>
              </a:ext>
            </a:extLst>
          </p:cNvPr>
          <p:cNvSpPr>
            <a:spLocks noGrp="1"/>
          </p:cNvSpPr>
          <p:nvPr>
            <p:ph idx="1"/>
          </p:nvPr>
        </p:nvSpPr>
        <p:spPr/>
        <p:txBody>
          <a:bodyPr/>
          <a:lstStyle/>
          <a:p>
            <a:r>
              <a:rPr lang="en-US" dirty="0"/>
              <a:t>Only permitted for the Senior Shared-Ride Program – not for the Persons with Disabilities Program</a:t>
            </a:r>
          </a:p>
          <a:p>
            <a:endParaRPr lang="en-US" dirty="0"/>
          </a:p>
          <a:p>
            <a:r>
              <a:rPr lang="en-US" dirty="0"/>
              <a:t>A sponsor may not require a higher level of service for its riders than would be provided to public shared-ride riders</a:t>
            </a:r>
          </a:p>
          <a:p>
            <a:endParaRPr lang="en-US" dirty="0"/>
          </a:p>
          <a:p>
            <a:r>
              <a:rPr lang="en-US" dirty="0"/>
              <a:t>PennDOT must approve all Senior Shared-Ride Program third-party sponsors</a:t>
            </a:r>
          </a:p>
        </p:txBody>
      </p:sp>
      <p:sp>
        <p:nvSpPr>
          <p:cNvPr id="4" name="Slide Number Placeholder 3">
            <a:extLst>
              <a:ext uri="{FF2B5EF4-FFF2-40B4-BE49-F238E27FC236}">
                <a16:creationId xmlns:a16="http://schemas.microsoft.com/office/drawing/2014/main" id="{2AD55348-94C6-4A43-BA25-CC0C34A75951}"/>
              </a:ext>
            </a:extLst>
          </p:cNvPr>
          <p:cNvSpPr>
            <a:spLocks noGrp="1"/>
          </p:cNvSpPr>
          <p:nvPr>
            <p:ph type="sldNum" sz="quarter" idx="12"/>
          </p:nvPr>
        </p:nvSpPr>
        <p:spPr/>
        <p:txBody>
          <a:bodyPr/>
          <a:lstStyle/>
          <a:p>
            <a:fld id="{C85EB908-D14B-4B79-9273-27B0AA618532}" type="slidenum">
              <a:rPr lang="en-US" smtClean="0"/>
              <a:t>78</a:t>
            </a:fld>
            <a:endParaRPr lang="en-US" dirty="0"/>
          </a:p>
        </p:txBody>
      </p:sp>
    </p:spTree>
    <p:extLst>
      <p:ext uri="{BB962C8B-B14F-4D97-AF65-F5344CB8AC3E}">
        <p14:creationId xmlns:p14="http://schemas.microsoft.com/office/powerpoint/2010/main" val="2447947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Local Public Transit Providers</a:t>
            </a:r>
          </a:p>
        </p:txBody>
      </p:sp>
      <p:sp>
        <p:nvSpPr>
          <p:cNvPr id="3" name="Content Placeholder 2"/>
          <p:cNvSpPr>
            <a:spLocks noGrp="1"/>
          </p:cNvSpPr>
          <p:nvPr>
            <p:ph idx="1"/>
          </p:nvPr>
        </p:nvSpPr>
        <p:spPr/>
        <p:txBody>
          <a:bodyPr/>
          <a:lstStyle/>
          <a:p>
            <a:pPr marL="0" indent="0">
              <a:buNone/>
            </a:pPr>
            <a:r>
              <a:rPr lang="en-US" dirty="0"/>
              <a:t>Please visit our interactive map at:</a:t>
            </a:r>
          </a:p>
          <a:p>
            <a:pPr marL="0" indent="0">
              <a:buNone/>
            </a:pPr>
            <a:r>
              <a:rPr lang="en-US" dirty="0">
                <a:hlinkClick r:id="rId2"/>
              </a:rPr>
              <a:t>http://www.dot7.state.pa.us/TransitMap/</a:t>
            </a: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912719" y="3129651"/>
            <a:ext cx="7223760" cy="3047312"/>
          </a:xfrm>
          <a:prstGeom prst="rect">
            <a:avLst/>
          </a:prstGeom>
        </p:spPr>
      </p:pic>
      <p:sp>
        <p:nvSpPr>
          <p:cNvPr id="4" name="Slide Number Placeholder 3">
            <a:extLst>
              <a:ext uri="{FF2B5EF4-FFF2-40B4-BE49-F238E27FC236}">
                <a16:creationId xmlns:a16="http://schemas.microsoft.com/office/drawing/2014/main" id="{B225EF40-ECFF-4C4F-A445-CBAC5CF4905A}"/>
              </a:ext>
            </a:extLst>
          </p:cNvPr>
          <p:cNvSpPr>
            <a:spLocks noGrp="1"/>
          </p:cNvSpPr>
          <p:nvPr>
            <p:ph type="sldNum" sz="quarter" idx="12"/>
          </p:nvPr>
        </p:nvSpPr>
        <p:spPr/>
        <p:txBody>
          <a:bodyPr/>
          <a:lstStyle/>
          <a:p>
            <a:fld id="{C85EB908-D14B-4B79-9273-27B0AA618532}" type="slidenum">
              <a:rPr lang="en-US" smtClean="0"/>
              <a:t>79</a:t>
            </a:fld>
            <a:endParaRPr lang="en-US" dirty="0"/>
          </a:p>
        </p:txBody>
      </p:sp>
    </p:spTree>
    <p:extLst>
      <p:ext uri="{BB962C8B-B14F-4D97-AF65-F5344CB8AC3E}">
        <p14:creationId xmlns:p14="http://schemas.microsoft.com/office/powerpoint/2010/main" val="263437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p:txBody>
          <a:bodyPr/>
          <a:lstStyle/>
          <a:p>
            <a:fld id="{C85EB908-D14B-4B79-9273-27B0AA618532}" type="slidenum">
              <a:rPr lang="en-US" smtClean="0"/>
              <a:t>8</a:t>
            </a:fld>
            <a:endParaRPr lang="en-US" dirty="0"/>
          </a:p>
        </p:txBody>
      </p:sp>
    </p:spTree>
    <p:extLst>
      <p:ext uri="{BB962C8B-B14F-4D97-AF65-F5344CB8AC3E}">
        <p14:creationId xmlns:p14="http://schemas.microsoft.com/office/powerpoint/2010/main" val="2520786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07D360-43C3-45B7-B619-1E1ED67ABEDD}"/>
              </a:ext>
            </a:extLst>
          </p:cNvPr>
          <p:cNvSpPr>
            <a:spLocks noGrp="1"/>
          </p:cNvSpPr>
          <p:nvPr>
            <p:ph idx="1"/>
          </p:nvPr>
        </p:nvSpPr>
        <p:spPr>
          <a:xfrm>
            <a:off x="2057400" y="2895600"/>
            <a:ext cx="8077200" cy="1371600"/>
          </a:xfrm>
        </p:spPr>
        <p:txBody>
          <a:bodyPr anchor="ctr"/>
          <a:lstStyle/>
          <a:p>
            <a:pPr marL="0" indent="0" algn="ctr">
              <a:buNone/>
            </a:pPr>
            <a:r>
              <a:rPr lang="en-US" sz="6600" dirty="0"/>
              <a:t>Thank you</a:t>
            </a:r>
          </a:p>
        </p:txBody>
      </p:sp>
      <p:sp>
        <p:nvSpPr>
          <p:cNvPr id="2" name="Slide Number Placeholder 1">
            <a:extLst>
              <a:ext uri="{FF2B5EF4-FFF2-40B4-BE49-F238E27FC236}">
                <a16:creationId xmlns:a16="http://schemas.microsoft.com/office/drawing/2014/main" id="{406AB489-CC25-4BFF-879B-AB0CB5FC79B7}"/>
              </a:ext>
            </a:extLst>
          </p:cNvPr>
          <p:cNvSpPr>
            <a:spLocks noGrp="1"/>
          </p:cNvSpPr>
          <p:nvPr>
            <p:ph type="sldNum" sz="quarter" idx="12"/>
          </p:nvPr>
        </p:nvSpPr>
        <p:spPr/>
        <p:txBody>
          <a:bodyPr/>
          <a:lstStyle/>
          <a:p>
            <a:fld id="{C85EB908-D14B-4B79-9273-27B0AA618532}" type="slidenum">
              <a:rPr lang="en-US" smtClean="0"/>
              <a:t>80</a:t>
            </a:fld>
            <a:endParaRPr lang="en-US" dirty="0"/>
          </a:p>
        </p:txBody>
      </p:sp>
    </p:spTree>
    <p:extLst>
      <p:ext uri="{BB962C8B-B14F-4D97-AF65-F5344CB8AC3E}">
        <p14:creationId xmlns:p14="http://schemas.microsoft.com/office/powerpoint/2010/main" val="9119001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p:txBody>
          <a:bodyPr/>
          <a:lstStyle/>
          <a:p>
            <a:fld id="{C85EB908-D14B-4B79-9273-27B0AA618532}" type="slidenum">
              <a:rPr lang="en-US" smtClean="0"/>
              <a:t>81</a:t>
            </a:fld>
            <a:endParaRPr lang="en-US" dirty="0"/>
          </a:p>
        </p:txBody>
      </p:sp>
    </p:spTree>
    <p:extLst>
      <p:ext uri="{BB962C8B-B14F-4D97-AF65-F5344CB8AC3E}">
        <p14:creationId xmlns:p14="http://schemas.microsoft.com/office/powerpoint/2010/main" val="3305500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425116"/>
            <a:ext cx="8143874" cy="76820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RESOURCE INFORMATION</a:t>
            </a: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0" indent="0">
              <a:lnSpc>
                <a:spcPct val="100000"/>
              </a:lnSpc>
              <a:spcBef>
                <a:spcPts val="2400"/>
              </a:spcBef>
              <a:buNone/>
            </a:pPr>
            <a:r>
              <a:rPr lang="en-US" sz="2000" b="1" dirty="0">
                <a:latin typeface="+mj-lt"/>
              </a:rPr>
              <a:t>CHC LISTSERV // STAY INFORMED:  </a:t>
            </a:r>
            <a:r>
              <a:rPr lang="en-US" sz="2000" b="1" dirty="0">
                <a:solidFill>
                  <a:srgbClr val="569FD3"/>
                </a:solidFill>
                <a:latin typeface="+mj-lt"/>
                <a:hlinkClick r:id="rId4"/>
              </a:rPr>
              <a:t>http://listserv.dpw.state.pa.us/oltl-community-healthchoices.html</a:t>
            </a:r>
            <a:r>
              <a:rPr lang="en-US" sz="2000" b="1" dirty="0">
                <a:solidFill>
                  <a:srgbClr val="569FD3"/>
                </a:solidFill>
                <a:latin typeface="+mj-lt"/>
              </a:rPr>
              <a:t> </a:t>
            </a:r>
          </a:p>
          <a:p>
            <a:pPr marL="0" indent="0">
              <a:lnSpc>
                <a:spcPct val="100000"/>
              </a:lnSpc>
              <a:spcBef>
                <a:spcPts val="2400"/>
              </a:spcBef>
              <a:buNone/>
            </a:pPr>
            <a:r>
              <a:rPr lang="en-US" sz="2000" b="1" dirty="0">
                <a:latin typeface="+mj-lt"/>
              </a:rPr>
              <a:t>COMMUNITY HEALTHCHOICES WEBSITE: </a:t>
            </a:r>
            <a:r>
              <a:rPr lang="en-US" sz="2000" b="1" dirty="0">
                <a:solidFill>
                  <a:schemeClr val="accent5">
                    <a:lumMod val="75000"/>
                  </a:schemeClr>
                </a:solidFill>
                <a:latin typeface="+mj-lt"/>
                <a:hlinkClick r:id="rId5"/>
              </a:rPr>
              <a:t>www.healthchoices.pa.gov</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MLTSS SUBMAAC WEBSITE:  </a:t>
            </a:r>
            <a:r>
              <a:rPr lang="en-US" sz="2000" b="1" dirty="0">
                <a:solidFill>
                  <a:schemeClr val="accent5">
                    <a:lumMod val="75000"/>
                  </a:schemeClr>
                </a:solidFill>
                <a:latin typeface="+mj-lt"/>
                <a:hlinkClick r:id="rId6"/>
              </a:rPr>
              <a:t>www.dhs.pa.gov/communitypartners/informationforadvocatesandstakeholders/mltss</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EMAIL COMMENTS TO</a:t>
            </a:r>
            <a:r>
              <a:rPr lang="en-US" sz="2000" b="1" dirty="0">
                <a:solidFill>
                  <a:srgbClr val="569FD3"/>
                </a:solidFill>
                <a:latin typeface="+mj-lt"/>
              </a:rPr>
              <a:t>: </a:t>
            </a:r>
            <a:r>
              <a:rPr lang="en-US" sz="2000" b="1" dirty="0">
                <a:solidFill>
                  <a:schemeClr val="accent5">
                    <a:lumMod val="75000"/>
                  </a:schemeClr>
                </a:solidFill>
                <a:latin typeface="+mj-lt"/>
              </a:rPr>
              <a:t>RA-PWCHC@pa.gov</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PROVIDER LINE: </a:t>
            </a:r>
            <a:r>
              <a:rPr lang="en-US" sz="2000" b="1" dirty="0">
                <a:solidFill>
                  <a:schemeClr val="accent5">
                    <a:lumMod val="75000"/>
                  </a:schemeClr>
                </a:solidFill>
                <a:latin typeface="+mj-lt"/>
              </a:rPr>
              <a:t>1-800-932-0939</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PARTICIPANT LINE: </a:t>
            </a:r>
            <a:r>
              <a:rPr lang="en-US" sz="2000" b="1" dirty="0">
                <a:solidFill>
                  <a:schemeClr val="accent5">
                    <a:lumMod val="75000"/>
                  </a:schemeClr>
                </a:solidFill>
                <a:latin typeface="+mj-lt"/>
              </a:rPr>
              <a:t>1-800-757-5042</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INDEPENDENT ENROLLMENT BROKER: </a:t>
            </a:r>
            <a:r>
              <a:rPr lang="en-US" sz="2000" b="1" dirty="0">
                <a:solidFill>
                  <a:schemeClr val="accent5">
                    <a:lumMod val="75000"/>
                  </a:schemeClr>
                </a:solidFill>
                <a:latin typeface="+mj-lt"/>
              </a:rPr>
              <a:t>1-844-824-3655 or (TTY 1-833-254-0690)</a:t>
            </a:r>
          </a:p>
          <a:p>
            <a:pPr marL="0" lvl="1" indent="0">
              <a:lnSpc>
                <a:spcPct val="100000"/>
              </a:lnSpc>
              <a:spcBef>
                <a:spcPts val="600"/>
              </a:spcBef>
              <a:buNone/>
            </a:pPr>
            <a:r>
              <a:rPr lang="en-US" sz="2000" b="1" dirty="0">
                <a:solidFill>
                  <a:schemeClr val="accent5">
                    <a:lumMod val="75000"/>
                  </a:schemeClr>
                </a:solidFill>
                <a:latin typeface="+mj-lt"/>
              </a:rPr>
              <a:t>				        or visit </a:t>
            </a:r>
            <a:r>
              <a:rPr lang="en-US" sz="2000" b="1" dirty="0">
                <a:solidFill>
                  <a:schemeClr val="accent5">
                    <a:lumMod val="75000"/>
                  </a:schemeClr>
                </a:solidFill>
                <a:latin typeface="+mj-lt"/>
                <a:hlinkClick r:id="rId7"/>
              </a:rPr>
              <a:t>www.enrollchc.com</a:t>
            </a:r>
            <a:endParaRPr lang="en-US" sz="2000" b="1" dirty="0">
              <a:solidFill>
                <a:schemeClr val="accent5">
                  <a:lumMod val="75000"/>
                </a:schemeClr>
              </a:solidFill>
              <a:latin typeface="+mj-lt"/>
            </a:endParaRPr>
          </a:p>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82</a:t>
            </a:fld>
            <a:endParaRPr lang="en-US" dirty="0"/>
          </a:p>
        </p:txBody>
      </p:sp>
    </p:spTree>
    <p:extLst>
      <p:ext uri="{BB962C8B-B14F-4D97-AF65-F5344CB8AC3E}">
        <p14:creationId xmlns:p14="http://schemas.microsoft.com/office/powerpoint/2010/main" val="30130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2032745" y="2885583"/>
            <a:ext cx="8143874" cy="1532627"/>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LET’S HEAR FROM THE PANEL</a:t>
            </a:r>
          </a:p>
        </p:txBody>
      </p:sp>
      <p:sp>
        <p:nvSpPr>
          <p:cNvPr id="2" name="Left Bracket 1"/>
          <p:cNvSpPr/>
          <p:nvPr/>
        </p:nvSpPr>
        <p:spPr>
          <a:xfrm>
            <a:off x="1942508" y="2685576"/>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920308" y="2685574"/>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9</a:t>
            </a:fld>
            <a:endParaRPr lang="en-US" dirty="0"/>
          </a:p>
        </p:txBody>
      </p:sp>
    </p:spTree>
    <p:extLst>
      <p:ext uri="{BB962C8B-B14F-4D97-AF65-F5344CB8AC3E}">
        <p14:creationId xmlns:p14="http://schemas.microsoft.com/office/powerpoint/2010/main" val="3141663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HS Presentations Template 1v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TP1015-2019 - Press edits.potx  -  Read-Only" id="{4C1B0788-0B8E-461E-9345-D376ABE15B0D}" vid="{378221FC-778F-4785-9767-9A17E176BFFC}"/>
    </a:ext>
  </a:extLst>
</a:theme>
</file>

<file path=ppt/theme/theme3.xml><?xml version="1.0" encoding="utf-8"?>
<a:theme xmlns:a="http://schemas.openxmlformats.org/drawingml/2006/main" name="MTM">
  <a:themeElements>
    <a:clrScheme name="MTM colors">
      <a:dk1>
        <a:srgbClr val="333333"/>
      </a:dk1>
      <a:lt1>
        <a:sysClr val="window" lastClr="FFFFFF"/>
      </a:lt1>
      <a:dk2>
        <a:srgbClr val="024F6E"/>
      </a:dk2>
      <a:lt2>
        <a:srgbClr val="FFFFFF"/>
      </a:lt2>
      <a:accent1>
        <a:srgbClr val="024F6E"/>
      </a:accent1>
      <a:accent2>
        <a:srgbClr val="7C858C"/>
      </a:accent2>
      <a:accent3>
        <a:srgbClr val="BCCF3C"/>
      </a:accent3>
      <a:accent4>
        <a:srgbClr val="423F8F"/>
      </a:accent4>
      <a:accent5>
        <a:srgbClr val="8F3694"/>
      </a:accent5>
      <a:accent6>
        <a:srgbClr val="015E48"/>
      </a:accent6>
      <a:hlink>
        <a:srgbClr val="BCCF3C"/>
      </a:hlink>
      <a:folHlink>
        <a:srgbClr val="7C858C"/>
      </a:folHlink>
    </a:clrScheme>
    <a:fontScheme name="MT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M" id="{B265921C-4585-4C0B-8773-44E8B58A841E}" vid="{D40D04B3-2D7C-4055-96AD-251A91D5CFE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F5D705-F054-4493-93F9-0619616C0D4B}"/>
</file>

<file path=customXml/itemProps2.xml><?xml version="1.0" encoding="utf-8"?>
<ds:datastoreItem xmlns:ds="http://schemas.openxmlformats.org/officeDocument/2006/customXml" ds:itemID="{2BBA0196-3C81-411A-92D7-7B58DFAAEE9A}"/>
</file>

<file path=customXml/itemProps3.xml><?xml version="1.0" encoding="utf-8"?>
<ds:datastoreItem xmlns:ds="http://schemas.openxmlformats.org/officeDocument/2006/customXml" ds:itemID="{5DEA3640-A70D-4620-AE19-ABED54C1DE70}"/>
</file>

<file path=docProps/app.xml><?xml version="1.0" encoding="utf-8"?>
<Properties xmlns="http://schemas.openxmlformats.org/officeDocument/2006/extended-properties" xmlns:vt="http://schemas.openxmlformats.org/officeDocument/2006/docPropsVTypes">
  <Template>Retrospect</Template>
  <TotalTime>3991</TotalTime>
  <Words>3842</Words>
  <Application>Microsoft Office PowerPoint</Application>
  <PresentationFormat>Widescreen</PresentationFormat>
  <Paragraphs>875</Paragraphs>
  <Slides>82</Slides>
  <Notes>43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82</vt:i4>
      </vt:variant>
    </vt:vector>
  </HeadingPairs>
  <TitlesOfParts>
    <vt:vector size="96" baseType="lpstr">
      <vt:lpstr>Arial</vt:lpstr>
      <vt:lpstr>Arial Black</vt:lpstr>
      <vt:lpstr>Calibri</vt:lpstr>
      <vt:lpstr>Calibri Light</vt:lpstr>
      <vt:lpstr>Courier New</vt:lpstr>
      <vt:lpstr>Franklin Gothic Book</vt:lpstr>
      <vt:lpstr>Franklin Gothic Demi</vt:lpstr>
      <vt:lpstr>Franklin Gothic Demi Cond</vt:lpstr>
      <vt:lpstr>Times New Roman</vt:lpstr>
      <vt:lpstr>Wingdings</vt:lpstr>
      <vt:lpstr>Office Theme</vt:lpstr>
      <vt:lpstr>DHS Presentations Template 1v3</vt:lpstr>
      <vt:lpstr>MTM</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CTS TRANSPORTATION NETWORK</vt:lpstr>
      <vt:lpstr>PowerPoint Presentation</vt:lpstr>
      <vt:lpstr>Mode Distribution for Entire Population</vt:lpstr>
      <vt:lpstr>PowerPoint Presentation</vt:lpstr>
      <vt:lpstr>Phase 3</vt:lpstr>
      <vt:lpstr>PA Total Population in CHC Zones</vt:lpstr>
      <vt:lpstr>PowerPoint Presentation</vt:lpstr>
      <vt:lpstr>PROVIDER NETWORK</vt:lpstr>
      <vt:lpstr>Coverage Map</vt:lpstr>
      <vt:lpstr>SOUTHWESTERN PENNSYLVANIA TRANSPORTATION NETWORK</vt:lpstr>
      <vt:lpstr>SOUTHEASTERN PENNSYLVANIA TRANSPORTATION NETWORK</vt:lpstr>
      <vt:lpstr>LEHIGH/CAPITAL, NORTHWEST &amp; NORTHEAST TRANSPORTATION NETWORK</vt:lpstr>
      <vt:lpstr>SUPPLEMENTING THE TRANSPORTATION NETWORK</vt:lpstr>
      <vt:lpstr>PowerPoint Presentation</vt:lpstr>
      <vt:lpstr>PowerPoint Presentation</vt:lpstr>
      <vt:lpstr>PowerPoint Presentation</vt:lpstr>
      <vt:lpstr>PowerPoint Presentation</vt:lpstr>
      <vt:lpstr>PowerPoint Presentation</vt:lpstr>
      <vt:lpstr>UPMC CHC Call Intake Workflow</vt:lpstr>
      <vt:lpstr>Additional Passengers</vt:lpstr>
      <vt:lpstr>PowerPoint Presentation</vt:lpstr>
      <vt:lpstr>PowerPoint Presentation</vt:lpstr>
      <vt:lpstr>PowerPoint Presentation</vt:lpstr>
      <vt:lpstr>Who We Are </vt:lpstr>
      <vt:lpstr>Continued Success</vt:lpstr>
      <vt:lpstr>Transportation Recruitment</vt:lpstr>
      <vt:lpstr>Fleet Build = Recruiting Goal</vt:lpstr>
      <vt:lpstr>Utilization Rate</vt:lpstr>
      <vt:lpstr>Capacity per day</vt:lpstr>
      <vt:lpstr>Transportation Recruitment</vt:lpstr>
      <vt:lpstr>County by County Recruitment</vt:lpstr>
      <vt:lpstr>Counties of focus</vt:lpstr>
      <vt:lpstr>Challenges</vt:lpstr>
      <vt:lpstr>Contact Information</vt:lpstr>
      <vt:lpstr>PowerPoint Presentation</vt:lpstr>
      <vt:lpstr>Medical Assistance Transportation Program (MATP)</vt:lpstr>
      <vt:lpstr>MATP Basics</vt:lpstr>
      <vt:lpstr>What is MATP? </vt:lpstr>
      <vt:lpstr>Transportation Providers</vt:lpstr>
      <vt:lpstr>Available Modes of Transportation </vt:lpstr>
      <vt:lpstr>Accessing MATP Services</vt:lpstr>
      <vt:lpstr>Covered Services</vt:lpstr>
      <vt:lpstr>Non-Covered Services </vt:lpstr>
      <vt:lpstr>The Provision of Services </vt:lpstr>
      <vt:lpstr>The Provision of Services Continued  </vt:lpstr>
      <vt:lpstr>CHC and MATP</vt:lpstr>
      <vt:lpstr>Consumer Initial Contact at County MATP Provider</vt:lpstr>
      <vt:lpstr>Consumer Initial Contact at CHC/MCO</vt:lpstr>
      <vt:lpstr>MATP Updates</vt:lpstr>
      <vt:lpstr>MATP Updates Continued</vt:lpstr>
      <vt:lpstr>Program Staff Assignments</vt:lpstr>
      <vt:lpstr>MATP Staff Directory </vt:lpstr>
      <vt:lpstr>Thank you!</vt:lpstr>
      <vt:lpstr>PowerPoint Presentation</vt:lpstr>
      <vt:lpstr>PowerPoint Presentation</vt:lpstr>
      <vt:lpstr>PowerPoint Presentation</vt:lpstr>
      <vt:lpstr>PowerPoint Presentation</vt:lpstr>
      <vt:lpstr>PennDOT-Funded Public Transportation Overview for  Community Health Choices  Provider Sessions</vt:lpstr>
      <vt:lpstr>PowerPoint Presentation</vt:lpstr>
      <vt:lpstr>Presentation Outline</vt:lpstr>
      <vt:lpstr>Characteristics of Fixed Route Service</vt:lpstr>
      <vt:lpstr>PennDOT’s Role in Fixed Route Service</vt:lpstr>
      <vt:lpstr>Shared-Ride Service in Pennsylvania</vt:lpstr>
      <vt:lpstr>PennDOT’s Role in Shared-Ride Service</vt:lpstr>
      <vt:lpstr>Third-Party Sponsorship for Shared-Ride</vt:lpstr>
      <vt:lpstr>Locating Local Public Transit Providers</vt:lpstr>
      <vt:lpstr>PowerPoint Presentation</vt:lpstr>
      <vt:lpstr>PowerPoint Presentation</vt:lpstr>
      <vt:lpstr>PowerPoint Presentation</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Wachter, Derek</dc:creator>
  <cp:lastModifiedBy>Glover, Jermayn</cp:lastModifiedBy>
  <cp:revision>379</cp:revision>
  <cp:lastPrinted>2019-10-03T13:58:21Z</cp:lastPrinted>
  <dcterms:created xsi:type="dcterms:W3CDTF">2017-06-13T15:06:07Z</dcterms:created>
  <dcterms:modified xsi:type="dcterms:W3CDTF">2019-10-30T13:06:09Z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26000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