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29.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Lst>
  <p:notesMasterIdLst>
    <p:notesMasterId r:id="rId18"/>
  </p:notesMasterIdLst>
  <p:sldIdLst>
    <p:sldId id="376" r:id="rId4"/>
    <p:sldId id="506" r:id="rId5"/>
    <p:sldId id="537" r:id="rId6"/>
    <p:sldId id="568" r:id="rId7"/>
    <p:sldId id="293" r:id="rId8"/>
    <p:sldId id="634" r:id="rId9"/>
    <p:sldId id="654" r:id="rId10"/>
    <p:sldId id="657" r:id="rId11"/>
    <p:sldId id="660" r:id="rId12"/>
    <p:sldId id="659" r:id="rId13"/>
    <p:sldId id="661" r:id="rId14"/>
    <p:sldId id="662" r:id="rId15"/>
    <p:sldId id="296" r:id="rId16"/>
    <p:sldId id="281" r:id="rId17"/>
  </p:sldIdLst>
  <p:sldSz cx="12192000" cy="6858000"/>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Lawson" initials="BL" lastIdx="4" clrIdx="0">
    <p:extLst>
      <p:ext uri="{19B8F6BF-5375-455C-9EA6-DF929625EA0E}">
        <p15:presenceInfo xmlns:p15="http://schemas.microsoft.com/office/powerpoint/2012/main" userId="d8a1343c3cc04947" providerId="Windows Live"/>
      </p:ext>
    </p:extLst>
  </p:cmAuthor>
  <p:cmAuthor id="2" name="Nolen, Randolph" initials="NR" lastIdx="3" clrIdx="1">
    <p:extLst>
      <p:ext uri="{19B8F6BF-5375-455C-9EA6-DF929625EA0E}">
        <p15:presenceInfo xmlns:p15="http://schemas.microsoft.com/office/powerpoint/2012/main" userId="Nolen, Randolph" providerId="None"/>
      </p:ext>
    </p:extLst>
  </p:cmAuthor>
  <p:cmAuthor id="3" name="Wierman, Kristen" initials="WK" lastIdx="1" clrIdx="2">
    <p:extLst>
      <p:ext uri="{19B8F6BF-5375-455C-9EA6-DF929625EA0E}">
        <p15:presenceInfo xmlns:p15="http://schemas.microsoft.com/office/powerpoint/2012/main" userId="Wierman, Kri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1273" autoAdjust="0"/>
  </p:normalViewPr>
  <p:slideViewPr>
    <p:cSldViewPr snapToGrid="0">
      <p:cViewPr varScale="1">
        <p:scale>
          <a:sx n="70" d="100"/>
          <a:sy n="70" d="100"/>
        </p:scale>
        <p:origin x="2094" y="54"/>
      </p:cViewPr>
      <p:guideLst/>
    </p:cSldViewPr>
  </p:slideViewPr>
  <p:notesTextViewPr>
    <p:cViewPr>
      <p:scale>
        <a:sx n="1" d="1"/>
        <a:sy n="1" d="1"/>
      </p:scale>
      <p:origin x="0" y="0"/>
    </p:cViewPr>
  </p:notesTextViewPr>
  <p:sorterViewPr>
    <p:cViewPr>
      <p:scale>
        <a:sx n="100" d="100"/>
        <a:sy n="100" d="100"/>
      </p:scale>
      <p:origin x="0" y="-882"/>
    </p:cViewPr>
  </p:sorterViewPr>
  <p:notesViewPr>
    <p:cSldViewPr snapToGrid="0">
      <p:cViewPr>
        <p:scale>
          <a:sx n="130" d="100"/>
          <a:sy n="130" d="100"/>
        </p:scale>
        <p:origin x="77" y="-16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160"/>
          </a:xfrm>
          <a:prstGeom prst="rect">
            <a:avLst/>
          </a:prstGeom>
        </p:spPr>
        <p:txBody>
          <a:bodyPr vert="horz" lIns="92665" tIns="46333" rIns="92665" bIns="46333" rtlCol="0"/>
          <a:lstStyle>
            <a:lvl1pPr algn="l">
              <a:defRPr sz="1200"/>
            </a:lvl1pPr>
          </a:lstStyle>
          <a:p>
            <a:endParaRPr lang="en-US" dirty="0"/>
          </a:p>
        </p:txBody>
      </p:sp>
      <p:sp>
        <p:nvSpPr>
          <p:cNvPr id="3" name="Date Placeholder 2"/>
          <p:cNvSpPr>
            <a:spLocks noGrp="1"/>
          </p:cNvSpPr>
          <p:nvPr>
            <p:ph type="dt" idx="1"/>
          </p:nvPr>
        </p:nvSpPr>
        <p:spPr>
          <a:xfrm>
            <a:off x="3934969" y="0"/>
            <a:ext cx="3010323" cy="465160"/>
          </a:xfrm>
          <a:prstGeom prst="rect">
            <a:avLst/>
          </a:prstGeom>
        </p:spPr>
        <p:txBody>
          <a:bodyPr vert="horz" lIns="92665" tIns="46333" rIns="92665" bIns="46333" rtlCol="0"/>
          <a:lstStyle>
            <a:lvl1pPr algn="r">
              <a:defRPr sz="1200"/>
            </a:lvl1pPr>
          </a:lstStyle>
          <a:p>
            <a:fld id="{BBD19282-07BF-454F-8F79-8C9347675B5D}" type="datetimeFigureOut">
              <a:rPr lang="en-US" smtClean="0"/>
              <a:t>12/18/2019</a:t>
            </a:fld>
            <a:endParaRPr lang="en-US" dirty="0"/>
          </a:p>
        </p:txBody>
      </p:sp>
      <p:sp>
        <p:nvSpPr>
          <p:cNvPr id="4" name="Slide Image Placeholder 3"/>
          <p:cNvSpPr>
            <a:spLocks noGrp="1" noRot="1" noChangeAspect="1"/>
          </p:cNvSpPr>
          <p:nvPr>
            <p:ph type="sldImg" idx="2"/>
          </p:nvPr>
        </p:nvSpPr>
        <p:spPr>
          <a:xfrm>
            <a:off x="692150" y="1158875"/>
            <a:ext cx="5562600" cy="3128963"/>
          </a:xfrm>
          <a:prstGeom prst="rect">
            <a:avLst/>
          </a:prstGeom>
          <a:noFill/>
          <a:ln w="12700">
            <a:solidFill>
              <a:prstClr val="black"/>
            </a:solidFill>
          </a:ln>
        </p:spPr>
        <p:txBody>
          <a:bodyPr vert="horz" lIns="92665" tIns="46333" rIns="92665" bIns="46333" rtlCol="0" anchor="ctr"/>
          <a:lstStyle/>
          <a:p>
            <a:endParaRPr lang="en-US" dirty="0"/>
          </a:p>
        </p:txBody>
      </p:sp>
      <p:sp>
        <p:nvSpPr>
          <p:cNvPr id="5" name="Notes Placeholder 4"/>
          <p:cNvSpPr>
            <a:spLocks noGrp="1"/>
          </p:cNvSpPr>
          <p:nvPr>
            <p:ph type="body" sz="quarter" idx="3"/>
          </p:nvPr>
        </p:nvSpPr>
        <p:spPr>
          <a:xfrm>
            <a:off x="694690" y="4461669"/>
            <a:ext cx="5557520" cy="3650456"/>
          </a:xfrm>
          <a:prstGeom prst="rect">
            <a:avLst/>
          </a:prstGeom>
        </p:spPr>
        <p:txBody>
          <a:bodyPr vert="horz" lIns="92665" tIns="46333" rIns="92665" bIns="463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10323" cy="465159"/>
          </a:xfrm>
          <a:prstGeom prst="rect">
            <a:avLst/>
          </a:prstGeom>
        </p:spPr>
        <p:txBody>
          <a:bodyPr vert="horz" lIns="92665" tIns="46333" rIns="92665" bIns="4633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805841"/>
            <a:ext cx="3010323" cy="465159"/>
          </a:xfrm>
          <a:prstGeom prst="rect">
            <a:avLst/>
          </a:prstGeom>
        </p:spPr>
        <p:txBody>
          <a:bodyPr vert="horz" lIns="92665" tIns="46333" rIns="92665" bIns="46333" rtlCol="0" anchor="b"/>
          <a:lstStyle>
            <a:lvl1pPr algn="r">
              <a:defRPr sz="1200"/>
            </a:lvl1pPr>
          </a:lstStyle>
          <a:p>
            <a:fld id="{18048E97-2051-41F7-9F4A-CA0591A7C1D0}" type="slidenum">
              <a:rPr lang="en-US" smtClean="0"/>
              <a:t>‹#›</a:t>
            </a:fld>
            <a:endParaRPr lang="en-US" dirty="0"/>
          </a:p>
        </p:txBody>
      </p:sp>
    </p:spTree>
    <p:extLst>
      <p:ext uri="{BB962C8B-B14F-4D97-AF65-F5344CB8AC3E}">
        <p14:creationId xmlns:p14="http://schemas.microsoft.com/office/powerpoint/2010/main" val="267567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36650"/>
            <a:ext cx="5562600" cy="31289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048E97-2051-41F7-9F4A-CA0591A7C1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712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prstClr val="black"/>
                </a:solidFill>
                <a:latin typeface="Arial" panose="020B0604020202020204" pitchFamily="34" charset="0"/>
                <a:cs typeface="Arial" panose="020B0604020202020204" pitchFamily="34" charset="0"/>
              </a:rPr>
              <a:t>Before we get started, I’d like to go over a few items so you know how to participate in today’s event: </a:t>
            </a:r>
          </a:p>
          <a:p>
            <a:pPr defTabSz="931774">
              <a:defRPr/>
            </a:pPr>
            <a:endParaRPr lang="en-US" dirty="0">
              <a:solidFill>
                <a:prstClr val="black"/>
              </a:solidFill>
              <a:latin typeface="Arial" panose="020B0604020202020204" pitchFamily="34" charset="0"/>
              <a:cs typeface="Arial" panose="020B0604020202020204" pitchFamily="34" charset="0"/>
            </a:endParaRPr>
          </a:p>
          <a:p>
            <a:pPr marL="228600" indent="-228600" defTabSz="931774">
              <a:buAutoNum type="arabicPeriod"/>
              <a:defRPr/>
            </a:pPr>
            <a:r>
              <a:rPr lang="en-US" dirty="0">
                <a:solidFill>
                  <a:prstClr val="black"/>
                </a:solidFill>
                <a:latin typeface="Arial" panose="020B0604020202020204" pitchFamily="34" charset="0"/>
                <a:cs typeface="Arial" panose="020B0604020202020204" pitchFamily="34" charset="0"/>
              </a:rPr>
              <a:t>Here is a screen shot of the Attendee interface.  This is what you should see on your desktop.</a:t>
            </a:r>
          </a:p>
          <a:p>
            <a:pPr marL="228600" indent="-228600" defTabSz="931774">
              <a:buAutoNum type="arabicPeriod"/>
              <a:defRPr/>
            </a:pPr>
            <a:r>
              <a:rPr lang="en-US" dirty="0">
                <a:solidFill>
                  <a:prstClr val="black"/>
                </a:solidFill>
                <a:latin typeface="Arial" panose="020B0604020202020204" pitchFamily="34" charset="0"/>
                <a:cs typeface="Arial" panose="020B0604020202020204" pitchFamily="34" charset="0"/>
              </a:rPr>
              <a:t>In the center of the screen is the GoToWebinar Viewer where you will see the presentation.</a:t>
            </a:r>
          </a:p>
          <a:p>
            <a:pPr marL="228600" indent="-228600" defTabSz="931774">
              <a:buAutoNum type="arabicPeriod" startAt="3"/>
              <a:defRPr/>
            </a:pPr>
            <a:r>
              <a:rPr lang="en-US" dirty="0">
                <a:solidFill>
                  <a:prstClr val="black"/>
                </a:solidFill>
                <a:latin typeface="Arial" panose="020B0604020202020204" pitchFamily="34" charset="0"/>
                <a:cs typeface="Arial" panose="020B0604020202020204" pitchFamily="34" charset="0"/>
              </a:rPr>
              <a:t>In the upper right hand corner is the GoToWebinar control panel where you can ask questions and select audio mode.  </a:t>
            </a:r>
          </a:p>
          <a:p>
            <a:pPr marL="228600" indent="-228600" defTabSz="931774">
              <a:buAutoNum type="arabicPeriod" startAt="3"/>
              <a:defRPr/>
            </a:pPr>
            <a:r>
              <a:rPr lang="en-US" dirty="0">
                <a:solidFill>
                  <a:prstClr val="black"/>
                </a:solidFill>
                <a:latin typeface="Arial" panose="020B0604020202020204" pitchFamily="34" charset="0"/>
                <a:cs typeface="Arial" panose="020B0604020202020204" pitchFamily="34" charset="0"/>
              </a:rPr>
              <a:t>If the Control Panel is closed you will see a slim red rectangle.  Click on the red arrow to expand the Control Panel.</a:t>
            </a:r>
          </a:p>
          <a:p>
            <a:pPr defTabSz="931774">
              <a:defRPr/>
            </a:pPr>
            <a:r>
              <a:rPr lang="en-US" dirty="0">
                <a:solidFill>
                  <a:prstClr val="black"/>
                </a:solidFill>
                <a:latin typeface="Arial" panose="020B0604020202020204" pitchFamily="34" charset="0"/>
                <a:cs typeface="Arial" panose="020B0604020202020204" pitchFamily="34" charset="0"/>
              </a:rPr>
              <a:t>5.   You will be listening to the presentation via your computer's speaker system by default.  If you prefer to join by phone, select the “Telephone” button in the audio pane and the dial-in information will be displayed.  This will place you in the “listen only” mode to hear the presentation.  </a:t>
            </a:r>
          </a:p>
          <a:p>
            <a:pPr marL="228600" indent="-228600" defTabSz="949426">
              <a:buAutoNum type="arabicPeriod" startAt="6"/>
              <a:defRPr/>
            </a:pPr>
            <a:r>
              <a:rPr lang="en-US" dirty="0">
                <a:solidFill>
                  <a:prstClr val="black"/>
                </a:solidFill>
              </a:rPr>
              <a:t>You may submit questions (via text) by typing your questions into the “Questions” pane of the control panel.  You may send in your questions at any time during the presentation.</a:t>
            </a:r>
          </a:p>
          <a:p>
            <a:pPr marL="228600" indent="-228600" defTabSz="949426">
              <a:buAutoNum type="arabicPeriod" startAt="6"/>
              <a:defRPr/>
            </a:pPr>
            <a:r>
              <a:rPr lang="en-US" b="0" dirty="0">
                <a:solidFill>
                  <a:prstClr val="black"/>
                </a:solidFill>
              </a:rPr>
              <a:t>Note:  </a:t>
            </a:r>
            <a:r>
              <a:rPr lang="en-US" dirty="0">
                <a:solidFill>
                  <a:prstClr val="black"/>
                </a:solidFill>
              </a:rPr>
              <a:t>The attendee control panel will collapse automatically when not in use.  To keep it open,  click the “View”, menu, and uncheck “Auto-hide Control Panel”.</a:t>
            </a:r>
            <a:endParaRPr lang="en-US" b="1"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96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048E97-2051-41F7-9F4A-CA0591A7C1D0}" type="slidenum">
              <a:rPr lang="en-US" smtClean="0"/>
              <a:t>5</a:t>
            </a:fld>
            <a:endParaRPr lang="en-US" dirty="0"/>
          </a:p>
        </p:txBody>
      </p:sp>
    </p:spTree>
    <p:extLst>
      <p:ext uri="{BB962C8B-B14F-4D97-AF65-F5344CB8AC3E}">
        <p14:creationId xmlns:p14="http://schemas.microsoft.com/office/powerpoint/2010/main" val="3733936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99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832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907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519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048E97-2051-41F7-9F4A-CA0591A7C1D0}" type="slidenum">
              <a:rPr lang="en-US" smtClean="0"/>
              <a:t>12</a:t>
            </a:fld>
            <a:endParaRPr lang="en-US" dirty="0"/>
          </a:p>
        </p:txBody>
      </p:sp>
    </p:spTree>
    <p:extLst>
      <p:ext uri="{BB962C8B-B14F-4D97-AF65-F5344CB8AC3E}">
        <p14:creationId xmlns:p14="http://schemas.microsoft.com/office/powerpoint/2010/main" val="304184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3DDA46-D67A-4F9A-8C33-B413BBCB5072}" type="slidenum">
              <a:rPr lang="en-US" smtClean="0"/>
              <a:t>13</a:t>
            </a:fld>
            <a:endParaRPr lang="en-US" dirty="0"/>
          </a:p>
        </p:txBody>
      </p:sp>
    </p:spTree>
    <p:extLst>
      <p:ext uri="{BB962C8B-B14F-4D97-AF65-F5344CB8AC3E}">
        <p14:creationId xmlns:p14="http://schemas.microsoft.com/office/powerpoint/2010/main" val="4194830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A98163-10D4-40E0-B2F8-1175D35E5E0A}"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246120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1415B2-24F0-4996-A844-85989D091128}"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307712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D5C5F-5006-4285-AC58-5744840775F4}"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850001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C5FF2-7BFE-4C9D-8DB4-5B6FB5CEAF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EEF17F-3552-4F61-9FD8-DED24FDB1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93DA1F-3463-4C61-89EA-388D2BF08E86}"/>
              </a:ext>
            </a:extLst>
          </p:cNvPr>
          <p:cNvSpPr>
            <a:spLocks noGrp="1"/>
          </p:cNvSpPr>
          <p:nvPr>
            <p:ph type="dt" sz="half" idx="10"/>
          </p:nvPr>
        </p:nvSpPr>
        <p:spPr/>
        <p:txBody>
          <a:bodyPr/>
          <a:lstStyle/>
          <a:p>
            <a:fld id="{CFBE2E14-B501-4613-AFF4-A378D127BF94}" type="datetime1">
              <a:rPr lang="en-US" smtClean="0"/>
              <a:t>12/18/2019</a:t>
            </a:fld>
            <a:endParaRPr lang="en-US"/>
          </a:p>
        </p:txBody>
      </p:sp>
      <p:sp>
        <p:nvSpPr>
          <p:cNvPr id="5" name="Footer Placeholder 4">
            <a:extLst>
              <a:ext uri="{FF2B5EF4-FFF2-40B4-BE49-F238E27FC236}">
                <a16:creationId xmlns:a16="http://schemas.microsoft.com/office/drawing/2014/main" id="{91014921-140E-4EDD-83D4-01821CE81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C7419-A5D5-4C88-A3F8-3590E482CEBC}"/>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362490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782E-1E1D-40EA-AEE5-86B95AA91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F28E07-8D0D-4F6E-B353-2714B45C10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EA424B-75FA-49C0-B78F-AAFB5139E14D}"/>
              </a:ext>
            </a:extLst>
          </p:cNvPr>
          <p:cNvSpPr>
            <a:spLocks noGrp="1"/>
          </p:cNvSpPr>
          <p:nvPr>
            <p:ph type="dt" sz="half" idx="10"/>
          </p:nvPr>
        </p:nvSpPr>
        <p:spPr/>
        <p:txBody>
          <a:bodyPr/>
          <a:lstStyle/>
          <a:p>
            <a:fld id="{CD1B37C9-134F-4C2C-9A92-926211B3E08F}" type="datetime1">
              <a:rPr lang="en-US" smtClean="0"/>
              <a:t>12/18/2019</a:t>
            </a:fld>
            <a:endParaRPr lang="en-US"/>
          </a:p>
        </p:txBody>
      </p:sp>
      <p:sp>
        <p:nvSpPr>
          <p:cNvPr id="5" name="Footer Placeholder 4">
            <a:extLst>
              <a:ext uri="{FF2B5EF4-FFF2-40B4-BE49-F238E27FC236}">
                <a16:creationId xmlns:a16="http://schemas.microsoft.com/office/drawing/2014/main" id="{6642B2A3-623C-4BCA-8D6B-8901FE0F4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BB873-8CEA-4C9F-83D7-1910F80F7548}"/>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370244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810F7-1A43-48F0-AB46-758EE982B2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60EF0D-77F3-4C4D-80CA-4529E159F8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000B65-242D-4A41-A643-B841BF5600DA}"/>
              </a:ext>
            </a:extLst>
          </p:cNvPr>
          <p:cNvSpPr>
            <a:spLocks noGrp="1"/>
          </p:cNvSpPr>
          <p:nvPr>
            <p:ph type="dt" sz="half" idx="10"/>
          </p:nvPr>
        </p:nvSpPr>
        <p:spPr/>
        <p:txBody>
          <a:bodyPr/>
          <a:lstStyle/>
          <a:p>
            <a:fld id="{A4C60EAE-AC9D-446A-8C81-466A55A3BFC5}" type="datetime1">
              <a:rPr lang="en-US" smtClean="0"/>
              <a:t>12/18/2019</a:t>
            </a:fld>
            <a:endParaRPr lang="en-US"/>
          </a:p>
        </p:txBody>
      </p:sp>
      <p:sp>
        <p:nvSpPr>
          <p:cNvPr id="5" name="Footer Placeholder 4">
            <a:extLst>
              <a:ext uri="{FF2B5EF4-FFF2-40B4-BE49-F238E27FC236}">
                <a16:creationId xmlns:a16="http://schemas.microsoft.com/office/drawing/2014/main" id="{EA46FD2B-1F47-4785-89D1-9D16BBEC1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1B91D-B757-4D9F-BA56-72C50B1F0570}"/>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46025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6B673-955B-4D73-A4C0-DD89A247B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5D3622-5BB9-4040-81C9-EFC42A4700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4B8B0-F14F-475B-A45D-406EB77E25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6C7E6A-3C3A-4B3E-AC48-477F8B2E39CA}"/>
              </a:ext>
            </a:extLst>
          </p:cNvPr>
          <p:cNvSpPr>
            <a:spLocks noGrp="1"/>
          </p:cNvSpPr>
          <p:nvPr>
            <p:ph type="dt" sz="half" idx="10"/>
          </p:nvPr>
        </p:nvSpPr>
        <p:spPr/>
        <p:txBody>
          <a:bodyPr/>
          <a:lstStyle/>
          <a:p>
            <a:fld id="{55C24442-0E25-4202-AD11-963C02930A33}" type="datetime1">
              <a:rPr lang="en-US" smtClean="0"/>
              <a:t>12/18/2019</a:t>
            </a:fld>
            <a:endParaRPr lang="en-US"/>
          </a:p>
        </p:txBody>
      </p:sp>
      <p:sp>
        <p:nvSpPr>
          <p:cNvPr id="6" name="Footer Placeholder 5">
            <a:extLst>
              <a:ext uri="{FF2B5EF4-FFF2-40B4-BE49-F238E27FC236}">
                <a16:creationId xmlns:a16="http://schemas.microsoft.com/office/drawing/2014/main" id="{3300AA48-F832-49BF-992C-4837F6294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6E88E5-67F0-4399-B375-833982468B45}"/>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49917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17475-63CA-4915-8049-FF1A7E0D8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85ECBD-09EF-4184-9D8E-77744EB633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F5BC49-6D67-4253-A114-ADA7D42A1F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E1746-398E-4396-82B9-871F105AA2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9E4AEB-264E-46D1-ADD4-350DB58438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0D7A3E-F8A5-4674-8E1E-EA2639BA2BBA}"/>
              </a:ext>
            </a:extLst>
          </p:cNvPr>
          <p:cNvSpPr>
            <a:spLocks noGrp="1"/>
          </p:cNvSpPr>
          <p:nvPr>
            <p:ph type="dt" sz="half" idx="10"/>
          </p:nvPr>
        </p:nvSpPr>
        <p:spPr/>
        <p:txBody>
          <a:bodyPr/>
          <a:lstStyle/>
          <a:p>
            <a:fld id="{6D557835-EF85-4724-BA6C-B4D74A89BB6D}" type="datetime1">
              <a:rPr lang="en-US" smtClean="0"/>
              <a:t>12/18/2019</a:t>
            </a:fld>
            <a:endParaRPr lang="en-US"/>
          </a:p>
        </p:txBody>
      </p:sp>
      <p:sp>
        <p:nvSpPr>
          <p:cNvPr id="8" name="Footer Placeholder 7">
            <a:extLst>
              <a:ext uri="{FF2B5EF4-FFF2-40B4-BE49-F238E27FC236}">
                <a16:creationId xmlns:a16="http://schemas.microsoft.com/office/drawing/2014/main" id="{E365A8A4-D1C1-4970-94B5-E93061745F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CAB3A6-57B2-4124-9ECA-AE28DFA88460}"/>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4157975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2B93-DF22-4D4C-B6A8-077AE313D6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3829AB-7B06-4291-A626-E61854A706E4}"/>
              </a:ext>
            </a:extLst>
          </p:cNvPr>
          <p:cNvSpPr>
            <a:spLocks noGrp="1"/>
          </p:cNvSpPr>
          <p:nvPr>
            <p:ph type="dt" sz="half" idx="10"/>
          </p:nvPr>
        </p:nvSpPr>
        <p:spPr/>
        <p:txBody>
          <a:bodyPr/>
          <a:lstStyle/>
          <a:p>
            <a:fld id="{7DE4352D-8F92-4F7C-A5BE-58E89B891332}" type="datetime1">
              <a:rPr lang="en-US" smtClean="0"/>
              <a:t>12/18/2019</a:t>
            </a:fld>
            <a:endParaRPr lang="en-US"/>
          </a:p>
        </p:txBody>
      </p:sp>
      <p:sp>
        <p:nvSpPr>
          <p:cNvPr id="4" name="Footer Placeholder 3">
            <a:extLst>
              <a:ext uri="{FF2B5EF4-FFF2-40B4-BE49-F238E27FC236}">
                <a16:creationId xmlns:a16="http://schemas.microsoft.com/office/drawing/2014/main" id="{51DD4759-0DDA-4651-8206-3B603404D2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B39E98-C679-4203-A698-D3F9711B7F44}"/>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3516953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D6C415-93FF-4B01-BFEB-0A8F5721ABDE}"/>
              </a:ext>
            </a:extLst>
          </p:cNvPr>
          <p:cNvSpPr>
            <a:spLocks noGrp="1"/>
          </p:cNvSpPr>
          <p:nvPr>
            <p:ph type="dt" sz="half" idx="10"/>
          </p:nvPr>
        </p:nvSpPr>
        <p:spPr/>
        <p:txBody>
          <a:bodyPr/>
          <a:lstStyle/>
          <a:p>
            <a:fld id="{1C3332FB-614D-4945-BCD9-FC1209EB1F48}" type="datetime1">
              <a:rPr lang="en-US" smtClean="0"/>
              <a:t>12/18/2019</a:t>
            </a:fld>
            <a:endParaRPr lang="en-US"/>
          </a:p>
        </p:txBody>
      </p:sp>
      <p:sp>
        <p:nvSpPr>
          <p:cNvPr id="3" name="Footer Placeholder 2">
            <a:extLst>
              <a:ext uri="{FF2B5EF4-FFF2-40B4-BE49-F238E27FC236}">
                <a16:creationId xmlns:a16="http://schemas.microsoft.com/office/drawing/2014/main" id="{910B55BF-6C2A-4AC4-95DC-64F3054FDE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6305D-A1F0-4212-9330-737BDBF87E87}"/>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2717933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1B51F-91AE-433F-A204-8D627F927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00CC1-C088-416C-8674-0012265702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84054C-BE0A-439E-B1AB-B210DF27A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BBF4FD-8B40-4C35-8838-1E4CC38171D3}"/>
              </a:ext>
            </a:extLst>
          </p:cNvPr>
          <p:cNvSpPr>
            <a:spLocks noGrp="1"/>
          </p:cNvSpPr>
          <p:nvPr>
            <p:ph type="dt" sz="half" idx="10"/>
          </p:nvPr>
        </p:nvSpPr>
        <p:spPr/>
        <p:txBody>
          <a:bodyPr/>
          <a:lstStyle/>
          <a:p>
            <a:fld id="{21D9FC85-FFEA-45F0-AF28-60147B75B8E9}" type="datetime1">
              <a:rPr lang="en-US" smtClean="0"/>
              <a:t>12/18/2019</a:t>
            </a:fld>
            <a:endParaRPr lang="en-US"/>
          </a:p>
        </p:txBody>
      </p:sp>
      <p:sp>
        <p:nvSpPr>
          <p:cNvPr id="6" name="Footer Placeholder 5">
            <a:extLst>
              <a:ext uri="{FF2B5EF4-FFF2-40B4-BE49-F238E27FC236}">
                <a16:creationId xmlns:a16="http://schemas.microsoft.com/office/drawing/2014/main" id="{FD247808-B632-4C55-986B-F9A300ECF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90CF58-2B63-47CC-8C1E-3A20536B89DF}"/>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3337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1EB00-1B6D-41C5-B2CA-B51D4FC9FD5E}"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449525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39C5-A609-4443-AB16-86596BEA69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7A9D15-E195-4AFD-903F-909498EFDA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AEB3C-5FEC-4C75-88EF-19D17FB8C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258ED7-E59A-4AD2-AE0D-36408A497C09}"/>
              </a:ext>
            </a:extLst>
          </p:cNvPr>
          <p:cNvSpPr>
            <a:spLocks noGrp="1"/>
          </p:cNvSpPr>
          <p:nvPr>
            <p:ph type="dt" sz="half" idx="10"/>
          </p:nvPr>
        </p:nvSpPr>
        <p:spPr/>
        <p:txBody>
          <a:bodyPr/>
          <a:lstStyle/>
          <a:p>
            <a:fld id="{789D1842-1C66-4506-842F-7922F6693C35}" type="datetime1">
              <a:rPr lang="en-US" smtClean="0"/>
              <a:t>12/18/2019</a:t>
            </a:fld>
            <a:endParaRPr lang="en-US"/>
          </a:p>
        </p:txBody>
      </p:sp>
      <p:sp>
        <p:nvSpPr>
          <p:cNvPr id="6" name="Footer Placeholder 5">
            <a:extLst>
              <a:ext uri="{FF2B5EF4-FFF2-40B4-BE49-F238E27FC236}">
                <a16:creationId xmlns:a16="http://schemas.microsoft.com/office/drawing/2014/main" id="{3DDCA0AB-B7C6-4184-9593-D9BEDE315F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964C98-627A-4A07-8256-78512496193B}"/>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88793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F45E-4E96-43C6-AF6D-2A87C921BD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7B8F45-972C-4204-A3F8-2199DD5F7B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7E5C5-8682-4442-8A04-5F51D05108D9}"/>
              </a:ext>
            </a:extLst>
          </p:cNvPr>
          <p:cNvSpPr>
            <a:spLocks noGrp="1"/>
          </p:cNvSpPr>
          <p:nvPr>
            <p:ph type="dt" sz="half" idx="10"/>
          </p:nvPr>
        </p:nvSpPr>
        <p:spPr/>
        <p:txBody>
          <a:bodyPr/>
          <a:lstStyle/>
          <a:p>
            <a:fld id="{4E1DAA37-1417-4B09-B429-5A0D5AF12DC1}" type="datetime1">
              <a:rPr lang="en-US" smtClean="0"/>
              <a:t>12/18/2019</a:t>
            </a:fld>
            <a:endParaRPr lang="en-US"/>
          </a:p>
        </p:txBody>
      </p:sp>
      <p:sp>
        <p:nvSpPr>
          <p:cNvPr id="5" name="Footer Placeholder 4">
            <a:extLst>
              <a:ext uri="{FF2B5EF4-FFF2-40B4-BE49-F238E27FC236}">
                <a16:creationId xmlns:a16="http://schemas.microsoft.com/office/drawing/2014/main" id="{3A1E9501-1B46-4E0C-9B03-D73CBB4D58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E7E95-42D9-4788-B135-99F8AE7B667E}"/>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675713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45041-821D-4A2A-9AB5-4542830C8E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AEFFF5-79E6-43B2-AF6A-D77F82EF09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1B424-F3B8-4C0F-897E-F834E4D69FF7}"/>
              </a:ext>
            </a:extLst>
          </p:cNvPr>
          <p:cNvSpPr>
            <a:spLocks noGrp="1"/>
          </p:cNvSpPr>
          <p:nvPr>
            <p:ph type="dt" sz="half" idx="10"/>
          </p:nvPr>
        </p:nvSpPr>
        <p:spPr/>
        <p:txBody>
          <a:bodyPr/>
          <a:lstStyle/>
          <a:p>
            <a:fld id="{675FF366-75D4-40EB-96EB-D1351B97DC28}" type="datetime1">
              <a:rPr lang="en-US" smtClean="0"/>
              <a:t>12/18/2019</a:t>
            </a:fld>
            <a:endParaRPr lang="en-US"/>
          </a:p>
        </p:txBody>
      </p:sp>
      <p:sp>
        <p:nvSpPr>
          <p:cNvPr id="5" name="Footer Placeholder 4">
            <a:extLst>
              <a:ext uri="{FF2B5EF4-FFF2-40B4-BE49-F238E27FC236}">
                <a16:creationId xmlns:a16="http://schemas.microsoft.com/office/drawing/2014/main" id="{D84A719F-2862-4E2A-AFF1-4D28DADDA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DF3E1-E72C-4EC3-BAAF-1CBF80B78165}"/>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5889581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F807F6-5BFC-4245-AA50-1EC3F7110788}"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68271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76AB7-D098-493B-AB6B-8F44560FFE65}"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403188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9A2F7C-870E-43BE-A29C-E30D83D2BE6A}"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29728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525014-0117-4AC6-B57C-E49C7CF4715B}" type="datetime1">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2414069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8FEFB1-F460-4FC7-AF19-4CA5531AAC97}" type="datetime1">
              <a:rPr lang="en-US" smtClean="0"/>
              <a:t>12/18/2019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747990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102B34-9351-4B27-B129-0A4505250363}" type="datetime1">
              <a:rPr lang="en-US" smtClean="0"/>
              <a:t>12/18/2019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761830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B01E1-8F07-47F0-AA1A-B9CEDE60FB98}" type="datetime1">
              <a:rPr lang="en-US" smtClean="0"/>
              <a:t>12/18/2019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080788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857FB-31DB-4520-ADAA-FA12CAB3C855}"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8167000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7868F2-94B6-46FE-A98F-D366DAE526B7}" type="datetime1">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0081365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55BA-6A72-41B8-8021-77EC74B1C016}" type="datetime1">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4563295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1BC316-66ED-4EEA-9909-E0690F0E740D}"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5492967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B686A-3306-4E3B-989F-5883D184EB56}" type="datetime1">
              <a:rPr lang="en-US" smtClean="0"/>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82868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385A5F-60BB-48BC-8466-95E7E09B7F7E}" type="datetime1">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2484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E16080-884F-4A74-A3F7-8FA9154869DF}" type="datetime1">
              <a:rPr lang="en-US" smtClean="0"/>
              <a:t>12/18/2019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73352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B0C4DA-06A1-47E0-A26C-DD5ED790BE0F}" type="datetime1">
              <a:rPr lang="en-US" smtClean="0"/>
              <a:t>12/18/2019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2144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A000C-8C70-4802-8FDD-BB5472691682}" type="datetime1">
              <a:rPr lang="en-US" smtClean="0"/>
              <a:t>12/18/2019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90449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E82AF-0D45-4AAC-9F6E-55071A717C94}" type="datetime1">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334168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FDBC7-4E42-43B8-B366-7BB9C9726CD0}" type="datetime1">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92794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EC1C2-42B7-4537-A652-B7BB4C7BD826}" type="datetime1">
              <a:rPr lang="en-US" smtClean="0"/>
              <a:t>12/18/2019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3E898-611C-4017-92F8-F5698CA6AA1E}" type="slidenum">
              <a:rPr lang="en-US" smtClean="0"/>
              <a:t>‹#›</a:t>
            </a:fld>
            <a:endParaRPr lang="en-US" dirty="0"/>
          </a:p>
        </p:txBody>
      </p:sp>
    </p:spTree>
    <p:extLst>
      <p:ext uri="{BB962C8B-B14F-4D97-AF65-F5344CB8AC3E}">
        <p14:creationId xmlns:p14="http://schemas.microsoft.com/office/powerpoint/2010/main" val="3604715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608A9D-AB6F-4A9C-9C0B-A02D9DB82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BE2EBA-B282-4323-A65F-31E6E6F0CE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D5A9C-9B21-4F40-B7BC-F17DECFBC5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227E7-9101-491D-8A42-A5E8AA86FDA8}" type="datetime1">
              <a:rPr lang="en-US" smtClean="0"/>
              <a:t>12/18/2019</a:t>
            </a:fld>
            <a:endParaRPr lang="en-US"/>
          </a:p>
        </p:txBody>
      </p:sp>
      <p:sp>
        <p:nvSpPr>
          <p:cNvPr id="5" name="Footer Placeholder 4">
            <a:extLst>
              <a:ext uri="{FF2B5EF4-FFF2-40B4-BE49-F238E27FC236}">
                <a16:creationId xmlns:a16="http://schemas.microsoft.com/office/drawing/2014/main" id="{06CBB722-DA4A-444D-B1C8-CC061695EE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9AE1E2-3688-4C13-8D3C-38417A958D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0DDF7-388F-4576-A9B9-279E89B03020}" type="slidenum">
              <a:rPr lang="en-US" smtClean="0"/>
              <a:t>‹#›</a:t>
            </a:fld>
            <a:endParaRPr lang="en-US"/>
          </a:p>
        </p:txBody>
      </p:sp>
    </p:spTree>
    <p:extLst>
      <p:ext uri="{BB962C8B-B14F-4D97-AF65-F5344CB8AC3E}">
        <p14:creationId xmlns:p14="http://schemas.microsoft.com/office/powerpoint/2010/main" val="32909159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92098-3CC3-49D1-9E9C-012B45EADE3C}" type="datetime1">
              <a:rPr lang="en-US" smtClean="0"/>
              <a:t>12/18/2019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17378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spTree>
    <p:extLst>
      <p:ext uri="{BB962C8B-B14F-4D97-AF65-F5344CB8AC3E}">
        <p14:creationId xmlns:p14="http://schemas.microsoft.com/office/powerpoint/2010/main" val="32020960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enrollchc.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dhs.pa.gov/communitypartners/informationforadvocatesandstakeholders/mltss" TargetMode="External"/><Relationship Id="rId5" Type="http://schemas.openxmlformats.org/officeDocument/2006/relationships/hyperlink" Target="http://www.healthchoices.pa.gov/" TargetMode="External"/><Relationship Id="rId4" Type="http://schemas.openxmlformats.org/officeDocument/2006/relationships/hyperlink" Target="http://listserv.dpw.state.pa.us/oltl-community-healthchoices.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253"/>
            <a:ext cx="12192000" cy="6858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0359" y="449705"/>
            <a:ext cx="5851282" cy="168943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72075" y="5680535"/>
            <a:ext cx="1847850" cy="933450"/>
          </a:xfrm>
          <a:prstGeom prst="rect">
            <a:avLst/>
          </a:prstGeom>
        </p:spPr>
      </p:pic>
      <p:cxnSp>
        <p:nvCxnSpPr>
          <p:cNvPr id="10" name="Straight Connector 9"/>
          <p:cNvCxnSpPr/>
          <p:nvPr/>
        </p:nvCxnSpPr>
        <p:spPr>
          <a:xfrm flipH="1">
            <a:off x="282633"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072919"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FA1962B-A79C-4DFD-A78E-D11B5B7C6508}"/>
              </a:ext>
            </a:extLst>
          </p:cNvPr>
          <p:cNvSpPr txBox="1"/>
          <p:nvPr/>
        </p:nvSpPr>
        <p:spPr>
          <a:xfrm>
            <a:off x="7072919" y="5192785"/>
            <a:ext cx="428088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7D7A70B-65DE-4F8A-8A1A-F1E9434185AB}"/>
              </a:ext>
            </a:extLst>
          </p:cNvPr>
          <p:cNvSpPr txBox="1"/>
          <p:nvPr/>
        </p:nvSpPr>
        <p:spPr>
          <a:xfrm>
            <a:off x="1487610" y="2934273"/>
            <a:ext cx="9198591" cy="2031325"/>
          </a:xfrm>
          <a:prstGeom prst="rect">
            <a:avLst/>
          </a:prstGeom>
          <a:noFill/>
        </p:spPr>
        <p:txBody>
          <a:bodyPr wrap="square" rtlCol="0">
            <a:spAutoFit/>
          </a:bodyPr>
          <a:lstStyle/>
          <a:p>
            <a:pPr lvl="0" algn="ctr">
              <a:defRPr/>
            </a:pPr>
            <a:r>
              <a:rPr lang="en-US" sz="3600" b="1" dirty="0">
                <a:solidFill>
                  <a:prstClr val="white"/>
                </a:solidFill>
                <a:latin typeface="Arial Black" panose="020B0A04020102020204" pitchFamily="34" charset="0"/>
              </a:rPr>
              <a:t>CHC Third Thursday Webinar</a:t>
            </a:r>
          </a:p>
          <a:p>
            <a:pPr lvl="0" algn="ctr">
              <a:defRPr/>
            </a:pPr>
            <a:endParaRPr lang="en-US" sz="3600" b="1" dirty="0">
              <a:solidFill>
                <a:prstClr val="white"/>
              </a:solidFill>
              <a:latin typeface="Arial Black" panose="020B0A04020102020204" pitchFamily="34" charset="0"/>
            </a:endParaRPr>
          </a:p>
          <a:p>
            <a:pPr lvl="0" algn="ctr">
              <a:defRPr/>
            </a:pPr>
            <a:r>
              <a:rPr lang="en-US" sz="3600" b="1" dirty="0">
                <a:solidFill>
                  <a:prstClr val="white"/>
                </a:solidFill>
                <a:latin typeface="Arial Black" panose="020B0A04020102020204" pitchFamily="34" charset="0"/>
              </a:rPr>
              <a:t>December 19, 2019</a:t>
            </a:r>
            <a:endParaRPr lang="en-US" sz="3600" dirty="0">
              <a:solidFill>
                <a:prstClr val="white"/>
              </a:solidFill>
              <a:latin typeface="Arial Black" panose="020B0A04020102020204" pitchFamily="34" charset="0"/>
            </a:endParaRPr>
          </a:p>
          <a:p>
            <a:endParaRPr lang="en-US" dirty="0"/>
          </a:p>
        </p:txBody>
      </p:sp>
    </p:spTree>
    <p:extLst>
      <p:ext uri="{BB962C8B-B14F-4D97-AF65-F5344CB8AC3E}">
        <p14:creationId xmlns:p14="http://schemas.microsoft.com/office/powerpoint/2010/main" val="273547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4" name="Table 3">
            <a:extLst>
              <a:ext uri="{FF2B5EF4-FFF2-40B4-BE49-F238E27FC236}">
                <a16:creationId xmlns:a16="http://schemas.microsoft.com/office/drawing/2014/main" id="{87A0E489-58CC-45D3-AC61-0D8E24BCF3E7}"/>
              </a:ext>
            </a:extLst>
          </p:cNvPr>
          <p:cNvGraphicFramePr>
            <a:graphicFrameLocks noGrp="1"/>
          </p:cNvGraphicFramePr>
          <p:nvPr>
            <p:extLst>
              <p:ext uri="{D42A27DB-BD31-4B8C-83A1-F6EECF244321}">
                <p14:modId xmlns:p14="http://schemas.microsoft.com/office/powerpoint/2010/main" val="2614912951"/>
              </p:ext>
            </p:extLst>
          </p:nvPr>
        </p:nvGraphicFramePr>
        <p:xfrm>
          <a:off x="280279" y="1767083"/>
          <a:ext cx="11614642" cy="2992755"/>
        </p:xfrm>
        <a:graphic>
          <a:graphicData uri="http://schemas.openxmlformats.org/drawingml/2006/table">
            <a:tbl>
              <a:tblPr>
                <a:tableStyleId>{5C22544A-7EE6-4342-B048-85BDC9FD1C3A}</a:tableStyleId>
              </a:tblPr>
              <a:tblGrid>
                <a:gridCol w="1552760">
                  <a:extLst>
                    <a:ext uri="{9D8B030D-6E8A-4147-A177-3AD203B41FA5}">
                      <a16:colId xmlns:a16="http://schemas.microsoft.com/office/drawing/2014/main" val="3427816007"/>
                    </a:ext>
                  </a:extLst>
                </a:gridCol>
                <a:gridCol w="1906449">
                  <a:extLst>
                    <a:ext uri="{9D8B030D-6E8A-4147-A177-3AD203B41FA5}">
                      <a16:colId xmlns:a16="http://schemas.microsoft.com/office/drawing/2014/main" val="1597125364"/>
                    </a:ext>
                  </a:extLst>
                </a:gridCol>
                <a:gridCol w="2068616">
                  <a:extLst>
                    <a:ext uri="{9D8B030D-6E8A-4147-A177-3AD203B41FA5}">
                      <a16:colId xmlns:a16="http://schemas.microsoft.com/office/drawing/2014/main" val="2448598816"/>
                    </a:ext>
                  </a:extLst>
                </a:gridCol>
                <a:gridCol w="2794967">
                  <a:extLst>
                    <a:ext uri="{9D8B030D-6E8A-4147-A177-3AD203B41FA5}">
                      <a16:colId xmlns:a16="http://schemas.microsoft.com/office/drawing/2014/main" val="3150444081"/>
                    </a:ext>
                  </a:extLst>
                </a:gridCol>
                <a:gridCol w="3291850">
                  <a:extLst>
                    <a:ext uri="{9D8B030D-6E8A-4147-A177-3AD203B41FA5}">
                      <a16:colId xmlns:a16="http://schemas.microsoft.com/office/drawing/2014/main" val="4074493346"/>
                    </a:ext>
                  </a:extLst>
                </a:gridCol>
              </a:tblGrid>
              <a:tr h="231787">
                <a:tc>
                  <a:txBody>
                    <a:bodyPr/>
                    <a:lstStyle/>
                    <a:p>
                      <a:pPr algn="l" fontAlgn="b"/>
                      <a:r>
                        <a:rPr lang="en-US" sz="2400" b="1" u="none" strike="noStrike">
                          <a:solidFill>
                            <a:schemeClr val="bg1"/>
                          </a:solidFill>
                          <a:effectLst/>
                        </a:rPr>
                        <a:t>Region</a:t>
                      </a:r>
                      <a:endParaRPr lang="en-US" sz="2400" b="1" i="0" u="none" strike="noStrike">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Population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Recipients who Selected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Total Recipients Transitioning to CHC</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 of Recipients Selecting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extLst>
                  <a:ext uri="{0D108BD9-81ED-4DB2-BD59-A6C34878D82A}">
                    <a16:rowId xmlns:a16="http://schemas.microsoft.com/office/drawing/2014/main" val="1505183981"/>
                  </a:ext>
                </a:extLst>
              </a:tr>
              <a:tr h="190500">
                <a:tc rowSpan="6">
                  <a:txBody>
                    <a:bodyPr/>
                    <a:lstStyle/>
                    <a:p>
                      <a:pPr algn="ctr" fontAlgn="ctr"/>
                      <a:r>
                        <a:rPr lang="en-US" sz="2400" b="1" i="0" u="none" strike="noStrike" dirty="0">
                          <a:solidFill>
                            <a:schemeClr val="bg1"/>
                          </a:solidFill>
                          <a:effectLst/>
                          <a:latin typeface="Calibri" panose="020F0502020204030204" pitchFamily="34" charset="0"/>
                        </a:rPr>
                        <a:t>Lehigh/</a:t>
                      </a:r>
                    </a:p>
                    <a:p>
                      <a:pPr algn="ctr" fontAlgn="ctr"/>
                      <a:r>
                        <a:rPr lang="en-US" sz="2400" b="1" i="0" u="none" strike="noStrike" dirty="0">
                          <a:solidFill>
                            <a:schemeClr val="bg1"/>
                          </a:solidFill>
                          <a:effectLst/>
                          <a:latin typeface="Calibri" panose="020F0502020204030204" pitchFamily="34" charset="0"/>
                        </a:rPr>
                        <a:t>Capital</a:t>
                      </a:r>
                    </a:p>
                  </a:txBody>
                  <a:tcPr marL="9525" marR="9525" marT="9525" marB="0" anchor="ctr">
                    <a:solidFill>
                      <a:srgbClr val="5B9BD5"/>
                    </a:solidFill>
                  </a:tcPr>
                </a:tc>
                <a:tc>
                  <a:txBody>
                    <a:bodyPr/>
                    <a:lstStyle/>
                    <a:p>
                      <a:pPr algn="l" fontAlgn="b"/>
                      <a:r>
                        <a:rPr lang="en-US" sz="2400" b="0" i="0" u="none" strike="noStrike" dirty="0">
                          <a:solidFill>
                            <a:srgbClr val="000000"/>
                          </a:solidFill>
                          <a:effectLst/>
                          <a:latin typeface="Calibri" panose="020F0502020204030204" pitchFamily="34" charset="0"/>
                        </a:rPr>
                        <a:t>NFI Dual</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15,113</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45,816</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33.0%</a:t>
                      </a:r>
                    </a:p>
                  </a:txBody>
                  <a:tcPr marL="9525" marR="9525" marT="9525" marB="0" anchor="ctr"/>
                </a:tc>
                <a:extLst>
                  <a:ext uri="{0D108BD9-81ED-4DB2-BD59-A6C34878D82A}">
                    <a16:rowId xmlns:a16="http://schemas.microsoft.com/office/drawing/2014/main" val="2031148808"/>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4,138</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7,213</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57.4%</a:t>
                      </a:r>
                    </a:p>
                  </a:txBody>
                  <a:tcPr marL="9525" marR="9525" marT="9525" marB="0" anchor="ctr">
                    <a:solidFill>
                      <a:srgbClr val="D2DEEF"/>
                    </a:solidFill>
                  </a:tcPr>
                </a:tc>
                <a:extLst>
                  <a:ext uri="{0D108BD9-81ED-4DB2-BD59-A6C34878D82A}">
                    <a16:rowId xmlns:a16="http://schemas.microsoft.com/office/drawing/2014/main" val="757026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Non Dual</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1,549</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2,604</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59.5%</a:t>
                      </a:r>
                    </a:p>
                  </a:txBody>
                  <a:tcPr marL="9525" marR="9525" marT="9525" marB="0" anchor="ctr"/>
                </a:tc>
                <a:extLst>
                  <a:ext uri="{0D108BD9-81ED-4DB2-BD59-A6C34878D82A}">
                    <a16:rowId xmlns:a16="http://schemas.microsoft.com/office/drawing/2014/main" val="9119598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3,519</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10,786</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32.6%</a:t>
                      </a:r>
                    </a:p>
                  </a:txBody>
                  <a:tcPr marL="9525" marR="9525" marT="9525" marB="0" anchor="ctr">
                    <a:solidFill>
                      <a:srgbClr val="D2DEEF"/>
                    </a:solidFill>
                  </a:tcPr>
                </a:tc>
                <a:extLst>
                  <a:ext uri="{0D108BD9-81ED-4DB2-BD59-A6C34878D82A}">
                    <a16:rowId xmlns:a16="http://schemas.microsoft.com/office/drawing/2014/main" val="1426944912"/>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Non Dual</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156</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532</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29.3%</a:t>
                      </a:r>
                    </a:p>
                  </a:txBody>
                  <a:tcPr marL="9525" marR="9525" marT="9525" marB="0" anchor="ctr"/>
                </a:tc>
                <a:extLst>
                  <a:ext uri="{0D108BD9-81ED-4DB2-BD59-A6C34878D82A}">
                    <a16:rowId xmlns:a16="http://schemas.microsoft.com/office/drawing/2014/main" val="3213648155"/>
                  </a:ext>
                </a:extLst>
              </a:tr>
              <a:tr h="200025">
                <a:tc vMerge="1">
                  <a:txBody>
                    <a:bodyPr/>
                    <a:lstStyle/>
                    <a:p>
                      <a:endParaRPr lang="en-US"/>
                    </a:p>
                  </a:txBody>
                  <a:tcPr/>
                </a:tc>
                <a:tc>
                  <a:txBody>
                    <a:bodyPr/>
                    <a:lstStyle/>
                    <a:p>
                      <a:pPr algn="l" fontAlgn="b"/>
                      <a:r>
                        <a:rPr lang="en-US" sz="2400" b="1" i="0" u="none" strike="noStrike" dirty="0">
                          <a:solidFill>
                            <a:srgbClr val="000000"/>
                          </a:solidFill>
                          <a:effectLst/>
                          <a:latin typeface="Calibri" panose="020F0502020204030204" pitchFamily="34" charset="0"/>
                        </a:rPr>
                        <a:t>Total</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24,475</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66,951</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36.6%</a:t>
                      </a:r>
                    </a:p>
                  </a:txBody>
                  <a:tcPr marL="9525" marR="9525" marT="9525" marB="0" anchor="ctr">
                    <a:solidFill>
                      <a:srgbClr val="D2DEEF"/>
                    </a:solidFill>
                  </a:tcPr>
                </a:tc>
                <a:extLst>
                  <a:ext uri="{0D108BD9-81ED-4DB2-BD59-A6C34878D82A}">
                    <a16:rowId xmlns:a16="http://schemas.microsoft.com/office/drawing/2014/main" val="3530249391"/>
                  </a:ext>
                </a:extLst>
              </a:tr>
            </a:tbl>
          </a:graphicData>
        </a:graphic>
      </p:graphicFrame>
      <p:sp>
        <p:nvSpPr>
          <p:cNvPr id="14" name="Rectangle 13">
            <a:extLst>
              <a:ext uri="{FF2B5EF4-FFF2-40B4-BE49-F238E27FC236}">
                <a16:creationId xmlns:a16="http://schemas.microsoft.com/office/drawing/2014/main" id="{905981B8-E11E-4BA1-AAEA-7CA9B7CD4384}"/>
              </a:ext>
            </a:extLst>
          </p:cNvPr>
          <p:cNvSpPr/>
          <p:nvPr/>
        </p:nvSpPr>
        <p:spPr>
          <a:xfrm>
            <a:off x="276225" y="5116808"/>
            <a:ext cx="4581447" cy="369332"/>
          </a:xfrm>
          <a:prstGeom prst="rect">
            <a:avLst/>
          </a:prstGeom>
        </p:spPr>
        <p:txBody>
          <a:bodyPr wrap="none">
            <a:spAutoFit/>
          </a:bodyPr>
          <a:lstStyle/>
          <a:p>
            <a:r>
              <a:rPr lang="en-US" dirty="0"/>
              <a:t>Advanced plan selections as of November 16th</a:t>
            </a:r>
          </a:p>
        </p:txBody>
      </p:sp>
    </p:spTree>
    <p:extLst>
      <p:ext uri="{BB962C8B-B14F-4D97-AF65-F5344CB8AC3E}">
        <p14:creationId xmlns:p14="http://schemas.microsoft.com/office/powerpoint/2010/main" val="180407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774210" y="2885583"/>
            <a:ext cx="8748214"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CHC</a:t>
            </a:r>
            <a:br>
              <a:rPr lang="en-US" sz="6600" b="1" spc="-150" dirty="0">
                <a:solidFill>
                  <a:srgbClr val="002060"/>
                </a:solidFill>
                <a:latin typeface="Arial Black" panose="020B0A04020102020204" pitchFamily="34" charset="0"/>
              </a:rPr>
            </a:br>
            <a:r>
              <a:rPr lang="en-US" sz="6600" b="1" spc="-150" dirty="0">
                <a:solidFill>
                  <a:srgbClr val="002060"/>
                </a:solidFill>
                <a:latin typeface="Arial Black" panose="020B0A04020102020204" pitchFamily="34" charset="0"/>
              </a:rPr>
              <a:t>IMPLEMENTATION</a:t>
            </a:r>
          </a:p>
        </p:txBody>
      </p:sp>
      <p:sp>
        <p:nvSpPr>
          <p:cNvPr id="2" name="Left Bracket 1"/>
          <p:cNvSpPr/>
          <p:nvPr/>
        </p:nvSpPr>
        <p:spPr>
          <a:xfrm>
            <a:off x="1717505"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30414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a:xfrm>
            <a:off x="8610600" y="614059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50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1" y="1052840"/>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STATEWIDE IMPLEMENTATION</a:t>
            </a:r>
          </a:p>
        </p:txBody>
      </p:sp>
      <p:sp>
        <p:nvSpPr>
          <p:cNvPr id="12" name="Rectangle 11"/>
          <p:cNvSpPr/>
          <p:nvPr/>
        </p:nvSpPr>
        <p:spPr>
          <a:xfrm>
            <a:off x="0" y="1138568"/>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727201"/>
            <a:ext cx="10917382" cy="4446586"/>
          </a:xfrm>
          <a:prstGeom prst="rect">
            <a:avLst/>
          </a:prstGeom>
        </p:spPr>
        <p:txBody>
          <a:bodyPr>
            <a:noAutofit/>
          </a:bodyPr>
          <a:lstStyle/>
          <a:p>
            <a:pPr marL="228600" lvl="1">
              <a:lnSpc>
                <a:spcPct val="100000"/>
              </a:lnSpc>
            </a:pPr>
            <a:r>
              <a:rPr lang="en-US" dirty="0">
                <a:latin typeface="+mj-lt"/>
              </a:rPr>
              <a:t>Accomplishments</a:t>
            </a:r>
          </a:p>
          <a:p>
            <a:pPr marL="228600" lvl="1">
              <a:lnSpc>
                <a:spcPct val="100000"/>
              </a:lnSpc>
            </a:pPr>
            <a:r>
              <a:rPr lang="en-US" dirty="0">
                <a:latin typeface="+mj-lt"/>
              </a:rPr>
              <a:t>Stakeholder Engagement and Support</a:t>
            </a:r>
          </a:p>
          <a:p>
            <a:pPr marL="228600" lvl="1">
              <a:lnSpc>
                <a:spcPct val="100000"/>
              </a:lnSpc>
            </a:pPr>
            <a:r>
              <a:rPr lang="en-US" dirty="0">
                <a:latin typeface="+mj-lt"/>
              </a:rPr>
              <a:t>Transparency</a:t>
            </a:r>
          </a:p>
          <a:p>
            <a:pPr marL="228600" lvl="1">
              <a:lnSpc>
                <a:spcPct val="100000"/>
              </a:lnSpc>
            </a:pPr>
            <a:r>
              <a:rPr lang="en-US" dirty="0">
                <a:latin typeface="+mj-lt"/>
              </a:rPr>
              <a:t>Quality Initiatives</a:t>
            </a:r>
          </a:p>
          <a:p>
            <a:pPr marL="228600" lvl="1">
              <a:lnSpc>
                <a:spcPct val="100000"/>
              </a:lnSpc>
            </a:pPr>
            <a:r>
              <a:rPr lang="en-US" dirty="0">
                <a:latin typeface="+mj-lt"/>
              </a:rPr>
              <a:t>Future Goals and Opportunities</a:t>
            </a: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3820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425116"/>
            <a:ext cx="8143874" cy="768205"/>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RESOURCE INFORMATION</a:t>
            </a:r>
          </a:p>
        </p:txBody>
      </p:sp>
      <p:sp>
        <p:nvSpPr>
          <p:cNvPr id="12" name="Rectangle 11"/>
          <p:cNvSpPr/>
          <p:nvPr/>
        </p:nvSpPr>
        <p:spPr>
          <a:xfrm>
            <a:off x="0" y="481263"/>
            <a:ext cx="276225" cy="368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5"/>
          <p:cNvSpPr>
            <a:spLocks noGrp="1"/>
          </p:cNvSpPr>
          <p:nvPr>
            <p:ph sz="quarter" idx="4294967295"/>
          </p:nvPr>
        </p:nvSpPr>
        <p:spPr>
          <a:xfrm>
            <a:off x="590551" y="923278"/>
            <a:ext cx="10877006" cy="5250509"/>
          </a:xfrm>
          <a:prstGeom prst="rect">
            <a:avLst/>
          </a:prstGeom>
        </p:spPr>
        <p:txBody>
          <a:bodyPr>
            <a:noAutofit/>
          </a:bodyPr>
          <a:lstStyle/>
          <a:p>
            <a:pPr marL="0" indent="0">
              <a:lnSpc>
                <a:spcPct val="100000"/>
              </a:lnSpc>
              <a:spcBef>
                <a:spcPts val="2400"/>
              </a:spcBef>
              <a:buNone/>
            </a:pPr>
            <a:r>
              <a:rPr lang="en-US" sz="2000" b="1" dirty="0">
                <a:latin typeface="+mj-lt"/>
              </a:rPr>
              <a:t>CHC LISTSERV // STAY INFORMED:  </a:t>
            </a:r>
            <a:r>
              <a:rPr lang="en-US" sz="2000" b="1" dirty="0">
                <a:solidFill>
                  <a:srgbClr val="569FD3"/>
                </a:solidFill>
                <a:latin typeface="+mj-lt"/>
                <a:hlinkClick r:id="rId4"/>
              </a:rPr>
              <a:t>http://listserv.dpw.state.pa.us/oltl-community-healthchoices.html</a:t>
            </a:r>
            <a:r>
              <a:rPr lang="en-US" sz="2000" b="1" dirty="0">
                <a:solidFill>
                  <a:srgbClr val="569FD3"/>
                </a:solidFill>
                <a:latin typeface="+mj-lt"/>
              </a:rPr>
              <a:t> </a:t>
            </a:r>
          </a:p>
          <a:p>
            <a:pPr marL="0" indent="0">
              <a:lnSpc>
                <a:spcPct val="100000"/>
              </a:lnSpc>
              <a:spcBef>
                <a:spcPts val="2400"/>
              </a:spcBef>
              <a:buNone/>
            </a:pPr>
            <a:r>
              <a:rPr lang="en-US" sz="2000" b="1" dirty="0">
                <a:latin typeface="+mj-lt"/>
              </a:rPr>
              <a:t>COMMUNITY HEALTHCHOICES WEBSITE: </a:t>
            </a:r>
            <a:r>
              <a:rPr lang="en-US" sz="2000" b="1" dirty="0">
                <a:solidFill>
                  <a:schemeClr val="accent5">
                    <a:lumMod val="75000"/>
                  </a:schemeClr>
                </a:solidFill>
                <a:latin typeface="+mj-lt"/>
                <a:hlinkClick r:id="rId5"/>
              </a:rPr>
              <a:t>www.healthchoices.pa.gov</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MLTSS SUBMAAC WEBSITE:  </a:t>
            </a:r>
            <a:r>
              <a:rPr lang="en-US" sz="2000" b="1" dirty="0">
                <a:solidFill>
                  <a:schemeClr val="accent5">
                    <a:lumMod val="75000"/>
                  </a:schemeClr>
                </a:solidFill>
                <a:latin typeface="+mj-lt"/>
                <a:hlinkClick r:id="rId6"/>
              </a:rPr>
              <a:t>www.dhs.pa.gov/communitypartners/informationforadvocatesandstakeholders/mltss</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EMAIL COMMENTS TO</a:t>
            </a:r>
            <a:r>
              <a:rPr lang="en-US" sz="2000" b="1" dirty="0">
                <a:solidFill>
                  <a:srgbClr val="569FD3"/>
                </a:solidFill>
                <a:latin typeface="+mj-lt"/>
              </a:rPr>
              <a:t>: </a:t>
            </a:r>
            <a:r>
              <a:rPr lang="en-US" sz="2000" b="1" dirty="0">
                <a:solidFill>
                  <a:schemeClr val="accent5">
                    <a:lumMod val="75000"/>
                  </a:schemeClr>
                </a:solidFill>
                <a:latin typeface="+mj-lt"/>
              </a:rPr>
              <a:t>RA-PWCHC@pa.gov</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PROVIDER LINE: </a:t>
            </a:r>
            <a:r>
              <a:rPr lang="en-US" sz="2000" b="1" dirty="0">
                <a:solidFill>
                  <a:schemeClr val="accent5">
                    <a:lumMod val="75000"/>
                  </a:schemeClr>
                </a:solidFill>
                <a:latin typeface="+mj-lt"/>
              </a:rPr>
              <a:t>1-800-932-0939</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PARTICIPANT LINE: </a:t>
            </a:r>
            <a:r>
              <a:rPr lang="en-US" sz="2000" b="1" dirty="0">
                <a:solidFill>
                  <a:schemeClr val="accent5">
                    <a:lumMod val="75000"/>
                  </a:schemeClr>
                </a:solidFill>
                <a:latin typeface="+mj-lt"/>
              </a:rPr>
              <a:t>1-800-757-5042</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INDEPENDENT ENROLLMENT BROKER: </a:t>
            </a:r>
            <a:r>
              <a:rPr lang="en-US" sz="2000" b="1" dirty="0">
                <a:solidFill>
                  <a:schemeClr val="accent5">
                    <a:lumMod val="75000"/>
                  </a:schemeClr>
                </a:solidFill>
                <a:latin typeface="+mj-lt"/>
              </a:rPr>
              <a:t>1-844-824-3655 or (TTY 1-833-254-0690)</a:t>
            </a:r>
          </a:p>
          <a:p>
            <a:pPr marL="0" lvl="1" indent="0">
              <a:lnSpc>
                <a:spcPct val="100000"/>
              </a:lnSpc>
              <a:spcBef>
                <a:spcPts val="600"/>
              </a:spcBef>
              <a:buNone/>
            </a:pPr>
            <a:r>
              <a:rPr lang="en-US" sz="2000" b="1" dirty="0">
                <a:solidFill>
                  <a:schemeClr val="accent5">
                    <a:lumMod val="75000"/>
                  </a:schemeClr>
                </a:solidFill>
                <a:latin typeface="+mj-lt"/>
              </a:rPr>
              <a:t>				        or visit </a:t>
            </a:r>
            <a:r>
              <a:rPr lang="en-US" sz="2000" b="1" dirty="0">
                <a:solidFill>
                  <a:schemeClr val="accent5">
                    <a:lumMod val="75000"/>
                  </a:schemeClr>
                </a:solidFill>
                <a:latin typeface="+mj-lt"/>
                <a:hlinkClick r:id="rId7"/>
              </a:rPr>
              <a:t>www.enrollchc.com</a:t>
            </a:r>
            <a:endParaRPr lang="en-US" sz="2000" b="1" dirty="0">
              <a:solidFill>
                <a:schemeClr val="accent5">
                  <a:lumMod val="75000"/>
                </a:schemeClr>
              </a:solidFill>
              <a:latin typeface="+mj-lt"/>
            </a:endParaRPr>
          </a:p>
          <a:p>
            <a:pPr marL="457200" lvl="1" indent="0">
              <a:lnSpc>
                <a:spcPct val="100000"/>
              </a:lnSpc>
              <a:buNone/>
            </a:pPr>
            <a:endParaRPr lang="en-US" sz="1800" dirty="0"/>
          </a:p>
          <a:p>
            <a:pPr lvl="1"/>
            <a:endParaRPr lang="en-US" sz="1800" dirty="0"/>
          </a:p>
        </p:txBody>
      </p:sp>
      <p:sp>
        <p:nvSpPr>
          <p:cNvPr id="2" name="Slide Number Placeholder 1"/>
          <p:cNvSpPr>
            <a:spLocks noGrp="1"/>
          </p:cNvSpPr>
          <p:nvPr>
            <p:ph type="sldNum" sz="quarter" idx="12"/>
          </p:nvPr>
        </p:nvSpPr>
        <p:spPr/>
        <p:txBody>
          <a:bodyPr/>
          <a:lstStyle/>
          <a:p>
            <a:fld id="{C85EB908-D14B-4B79-9273-27B0AA618532}" type="slidenum">
              <a:rPr lang="en-US" smtClean="0"/>
              <a:t>13</a:t>
            </a:fld>
            <a:endParaRPr lang="en-US" dirty="0"/>
          </a:p>
        </p:txBody>
      </p:sp>
    </p:spTree>
    <p:extLst>
      <p:ext uri="{BB962C8B-B14F-4D97-AF65-F5344CB8AC3E}">
        <p14:creationId xmlns:p14="http://schemas.microsoft.com/office/powerpoint/2010/main" val="244100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Content Placeholder 5"/>
          <p:cNvSpPr>
            <a:spLocks noGrp="1"/>
          </p:cNvSpPr>
          <p:nvPr>
            <p:ph sz="quarter" idx="4294967295"/>
          </p:nvPr>
        </p:nvSpPr>
        <p:spPr>
          <a:xfrm>
            <a:off x="2795415" y="4747127"/>
            <a:ext cx="5913814" cy="1217388"/>
          </a:xfrm>
          <a:prstGeom prst="rect">
            <a:avLst/>
          </a:prstGeom>
        </p:spPr>
        <p:txBody>
          <a:bodyPr>
            <a:noAutofit/>
          </a:bodyPr>
          <a:lstStyle/>
          <a:p>
            <a:pPr marL="0" indent="0" algn="ctr">
              <a:lnSpc>
                <a:spcPct val="100000"/>
              </a:lnSpc>
              <a:buNone/>
            </a:pPr>
            <a:r>
              <a:rPr lang="en-US" sz="7200" spc="-300" dirty="0">
                <a:solidFill>
                  <a:schemeClr val="accent5">
                    <a:lumMod val="75000"/>
                  </a:schemeClr>
                </a:solidFill>
                <a:latin typeface="Arial Black" panose="020B0A04020102020204" pitchFamily="34" charset="0"/>
              </a:rPr>
              <a:t>QUESTIONS</a:t>
            </a:r>
          </a:p>
        </p:txBody>
      </p:sp>
      <p:pic>
        <p:nvPicPr>
          <p:cNvPr id="8" name="Content Placeholder 4" descr="Life of an Educator: Top 10 &lt;strong&gt;questions&lt;/strong&gt; to ask yourself in 2012"/>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3750906" y="744294"/>
            <a:ext cx="4002833" cy="4002833"/>
          </a:xfrm>
          <a:prstGeom prst="rect">
            <a:avLst/>
          </a:prstGeom>
        </p:spPr>
      </p:pic>
      <p:sp>
        <p:nvSpPr>
          <p:cNvPr id="2" name="Slide Number Placeholder 1"/>
          <p:cNvSpPr>
            <a:spLocks noGrp="1"/>
          </p:cNvSpPr>
          <p:nvPr>
            <p:ph type="sldNum" sz="quarter" idx="12"/>
          </p:nvPr>
        </p:nvSpPr>
        <p:spPr/>
        <p:txBody>
          <a:bodyPr/>
          <a:lstStyle/>
          <a:p>
            <a:fld id="{C85EB908-D14B-4B79-9273-27B0AA618532}" type="slidenum">
              <a:rPr lang="en-US" smtClean="0"/>
              <a:t>14</a:t>
            </a:fld>
            <a:endParaRPr lang="en-US" dirty="0"/>
          </a:p>
        </p:txBody>
      </p:sp>
    </p:spTree>
    <p:extLst>
      <p:ext uri="{BB962C8B-B14F-4D97-AF65-F5344CB8AC3E}">
        <p14:creationId xmlns:p14="http://schemas.microsoft.com/office/powerpoint/2010/main" val="330550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924872"/>
          </a:xfrm>
          <a:prstGeom prst="rect">
            <a:avLst/>
          </a:prstGeom>
        </p:spPr>
        <p:txBody>
          <a:bodyPr>
            <a:noAutofit/>
          </a:bodyPr>
          <a:lstStyle/>
          <a:p>
            <a:pPr marL="0" indent="0">
              <a:lnSpc>
                <a:spcPts val="3600"/>
              </a:lnSpc>
              <a:buNone/>
            </a:pPr>
            <a:r>
              <a:rPr lang="en-US" sz="3200" b="1" dirty="0" err="1">
                <a:solidFill>
                  <a:srgbClr val="002060"/>
                </a:solidFill>
                <a:latin typeface="Arial Black" panose="020B0A04020102020204" pitchFamily="34" charset="0"/>
              </a:rPr>
              <a:t>GoToWEBINAR</a:t>
            </a:r>
            <a:r>
              <a:rPr lang="en-US" sz="3200" b="1" dirty="0">
                <a:solidFill>
                  <a:srgbClr val="002060"/>
                </a:solidFill>
                <a:latin typeface="Arial Black" panose="020B0A04020102020204" pitchFamily="34" charset="0"/>
              </a:rPr>
              <a:t> HOUSEKEEPING: What Attendees See</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p:cNvPicPr>
            <a:picLocks noChangeAspect="1"/>
          </p:cNvPicPr>
          <p:nvPr/>
        </p:nvPicPr>
        <p:blipFill>
          <a:blip r:embed="rId4"/>
          <a:stretch>
            <a:fillRect/>
          </a:stretch>
        </p:blipFill>
        <p:spPr>
          <a:xfrm>
            <a:off x="677008" y="1411550"/>
            <a:ext cx="5413074" cy="4536812"/>
          </a:xfrm>
          <a:prstGeom prst="rect">
            <a:avLst/>
          </a:prstGeom>
        </p:spPr>
      </p:pic>
      <p:pic>
        <p:nvPicPr>
          <p:cNvPr id="8" name="Picture 7">
            <a:extLst>
              <a:ext uri="{FF2B5EF4-FFF2-40B4-BE49-F238E27FC236}">
                <a16:creationId xmlns:a16="http://schemas.microsoft.com/office/drawing/2014/main" id="{FE3D7DB3-1FC4-435E-8F70-285E01D10E0E}"/>
              </a:ext>
            </a:extLst>
          </p:cNvPr>
          <p:cNvPicPr>
            <a:picLocks noChangeAspect="1"/>
          </p:cNvPicPr>
          <p:nvPr/>
        </p:nvPicPr>
        <p:blipFill>
          <a:blip r:embed="rId5"/>
          <a:stretch>
            <a:fillRect/>
          </a:stretch>
        </p:blipFill>
        <p:spPr>
          <a:xfrm>
            <a:off x="6480663" y="1551701"/>
            <a:ext cx="4457699" cy="3959184"/>
          </a:xfrm>
          <a:prstGeom prst="rect">
            <a:avLst/>
          </a:prstGeom>
        </p:spPr>
      </p:pic>
    </p:spTree>
    <p:extLst>
      <p:ext uri="{BB962C8B-B14F-4D97-AF65-F5344CB8AC3E}">
        <p14:creationId xmlns:p14="http://schemas.microsoft.com/office/powerpoint/2010/main" val="346095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1" y="1052840"/>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AGENDA</a:t>
            </a:r>
          </a:p>
        </p:txBody>
      </p:sp>
      <p:sp>
        <p:nvSpPr>
          <p:cNvPr id="12" name="Rectangle 11"/>
          <p:cNvSpPr/>
          <p:nvPr/>
        </p:nvSpPr>
        <p:spPr>
          <a:xfrm>
            <a:off x="0" y="1138568"/>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727201"/>
            <a:ext cx="10917382" cy="4446586"/>
          </a:xfrm>
          <a:prstGeom prst="rect">
            <a:avLst/>
          </a:prstGeom>
        </p:spPr>
        <p:txBody>
          <a:bodyPr>
            <a:noAutofit/>
          </a:bodyPr>
          <a:lstStyle/>
          <a:p>
            <a:pPr marL="228600" lvl="1">
              <a:lnSpc>
                <a:spcPct val="100000"/>
              </a:lnSpc>
            </a:pPr>
            <a:r>
              <a:rPr lang="en-US" dirty="0">
                <a:latin typeface="+mj-lt"/>
              </a:rPr>
              <a:t>Community </a:t>
            </a:r>
            <a:r>
              <a:rPr lang="en-US" dirty="0" err="1">
                <a:latin typeface="+mj-lt"/>
              </a:rPr>
              <a:t>HealthChoices</a:t>
            </a:r>
            <a:r>
              <a:rPr lang="en-US" dirty="0">
                <a:latin typeface="+mj-lt"/>
              </a:rPr>
              <a:t> (CHC) Phase 3 Updates</a:t>
            </a:r>
          </a:p>
          <a:p>
            <a:pPr marL="228600" lvl="1">
              <a:lnSpc>
                <a:spcPct val="100000"/>
              </a:lnSpc>
            </a:pPr>
            <a:r>
              <a:rPr lang="en-US" dirty="0">
                <a:latin typeface="+mj-lt"/>
              </a:rPr>
              <a:t>CHC Implementation</a:t>
            </a: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852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774210" y="2885583"/>
            <a:ext cx="8748214"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PHASE 3</a:t>
            </a:r>
            <a:br>
              <a:rPr lang="en-US" sz="6600" b="1" spc="-150" dirty="0">
                <a:solidFill>
                  <a:srgbClr val="002060"/>
                </a:solidFill>
                <a:latin typeface="Arial Black" panose="020B0A04020102020204" pitchFamily="34" charset="0"/>
              </a:rPr>
            </a:br>
            <a:r>
              <a:rPr lang="en-US" sz="6600" b="1" spc="-150" dirty="0">
                <a:solidFill>
                  <a:srgbClr val="002060"/>
                </a:solidFill>
                <a:latin typeface="Arial Black" panose="020B0A04020102020204" pitchFamily="34" charset="0"/>
              </a:rPr>
              <a:t>UPDATES</a:t>
            </a:r>
          </a:p>
        </p:txBody>
      </p:sp>
      <p:sp>
        <p:nvSpPr>
          <p:cNvPr id="2" name="Left Bracket 1"/>
          <p:cNvSpPr/>
          <p:nvPr/>
        </p:nvSpPr>
        <p:spPr>
          <a:xfrm>
            <a:off x="1717505"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30414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a:xfrm>
            <a:off x="8610600" y="614059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457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1052840"/>
            <a:ext cx="957690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PRIORITIES THROUGH IMPLEMENTATION</a:t>
            </a:r>
          </a:p>
        </p:txBody>
      </p:sp>
      <p:sp>
        <p:nvSpPr>
          <p:cNvPr id="12" name="Rectangle 11"/>
          <p:cNvSpPr/>
          <p:nvPr/>
        </p:nvSpPr>
        <p:spPr>
          <a:xfrm>
            <a:off x="0" y="1052841"/>
            <a:ext cx="276225" cy="445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705394" y="2233611"/>
            <a:ext cx="10877006" cy="2795589"/>
          </a:xfrm>
          <a:prstGeom prst="rect">
            <a:avLst/>
          </a:prstGeom>
        </p:spPr>
        <p:txBody>
          <a:bodyPr>
            <a:noAutofit/>
          </a:bodyPr>
          <a:lstStyle/>
          <a:p>
            <a:pPr marL="0" indent="0">
              <a:buNone/>
            </a:pPr>
            <a:r>
              <a:rPr lang="en-US" sz="2000" b="1" dirty="0">
                <a:solidFill>
                  <a:srgbClr val="569FD3"/>
                </a:solidFill>
                <a:latin typeface="Arial Black" panose="020B0A04020102020204" pitchFamily="34" charset="0"/>
              </a:rPr>
              <a:t>ESSENTIAL PRIORITIES</a:t>
            </a:r>
          </a:p>
          <a:p>
            <a:pPr marL="0" lvl="1">
              <a:lnSpc>
                <a:spcPct val="100000"/>
              </a:lnSpc>
            </a:pPr>
            <a:r>
              <a:rPr lang="en-US" sz="1800" dirty="0">
                <a:latin typeface="+mj-lt"/>
              </a:rPr>
              <a:t>No interruption in participant services</a:t>
            </a:r>
          </a:p>
          <a:p>
            <a:pPr marL="0" lvl="1">
              <a:lnSpc>
                <a:spcPct val="100000"/>
              </a:lnSpc>
            </a:pPr>
            <a:r>
              <a:rPr lang="en-US" sz="1800" dirty="0">
                <a:latin typeface="+mj-lt"/>
              </a:rPr>
              <a:t>No interruption in provider payment</a:t>
            </a:r>
          </a:p>
          <a:p>
            <a:pPr marL="457200" lvl="1" indent="0">
              <a:buNone/>
            </a:pPr>
            <a:endParaRPr lang="en-US" sz="1800" dirty="0"/>
          </a:p>
          <a:p>
            <a:pPr marL="0" indent="0">
              <a:buNone/>
            </a:pPr>
            <a:r>
              <a:rPr lang="en-US" sz="2000" b="1" dirty="0">
                <a:solidFill>
                  <a:srgbClr val="569FD3"/>
                </a:solidFill>
                <a:latin typeface="Arial Black" panose="020B0A04020102020204" pitchFamily="34" charset="0"/>
              </a:rPr>
              <a:t>HOW WILL WE ENSURE NO INTERRUPTIONS?</a:t>
            </a:r>
          </a:p>
          <a:p>
            <a:pPr marL="228600" lvl="1">
              <a:lnSpc>
                <a:spcPct val="100000"/>
              </a:lnSpc>
            </a:pPr>
            <a:r>
              <a:rPr lang="en-US" sz="1800" dirty="0">
                <a:latin typeface="+mj-lt"/>
              </a:rPr>
              <a:t>Launch Indicators</a:t>
            </a:r>
          </a:p>
          <a:p>
            <a:pPr marL="228600" lvl="1">
              <a:lnSpc>
                <a:spcPct val="100000"/>
              </a:lnSpc>
            </a:pPr>
            <a:r>
              <a:rPr lang="en-US" sz="1800" dirty="0">
                <a:latin typeface="+mj-lt"/>
              </a:rPr>
              <a:t>Daily Managed Care Organization (MCO) Huddles</a:t>
            </a:r>
          </a:p>
          <a:p>
            <a:pPr marL="228600" lvl="1">
              <a:lnSpc>
                <a:spcPct val="100000"/>
              </a:lnSpc>
            </a:pPr>
            <a:r>
              <a:rPr lang="en-US" sz="1800" dirty="0">
                <a:latin typeface="+mj-lt"/>
              </a:rPr>
              <a:t>Ongoing Monitoring Reports</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628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466726" y="575315"/>
            <a:ext cx="10649912"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PHASE THREE PROVIDER NETWORKS</a:t>
            </a:r>
          </a:p>
        </p:txBody>
      </p:sp>
      <p:sp>
        <p:nvSpPr>
          <p:cNvPr id="12" name="Rectangle 11"/>
          <p:cNvSpPr/>
          <p:nvPr/>
        </p:nvSpPr>
        <p:spPr>
          <a:xfrm>
            <a:off x="0" y="635134"/>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333098"/>
            <a:ext cx="10917382" cy="4708111"/>
          </a:xfrm>
          <a:prstGeom prst="rect">
            <a:avLst/>
          </a:prstGeom>
        </p:spPr>
        <p:txBody>
          <a:bodyPr>
            <a:noAutofit/>
          </a:bodyPr>
          <a:lstStyle/>
          <a:p>
            <a:pPr>
              <a:lnSpc>
                <a:spcPct val="150000"/>
              </a:lnSpc>
              <a:buFont typeface="Wingdings" panose="05000000000000000000" pitchFamily="2" charset="2"/>
              <a:buChar char="Ø"/>
            </a:pPr>
            <a:r>
              <a:rPr lang="en-US" sz="2200" dirty="0">
                <a:latin typeface="+mj-lt"/>
              </a:rPr>
              <a:t> Nursing Facilities (318 Total)</a:t>
            </a:r>
          </a:p>
          <a:p>
            <a:pPr lvl="1">
              <a:lnSpc>
                <a:spcPct val="100000"/>
              </a:lnSpc>
            </a:pPr>
            <a:r>
              <a:rPr lang="en-US" sz="2000" dirty="0">
                <a:latin typeface="+mj-lt"/>
              </a:rPr>
              <a:t>Amerihealth Caritas – 269</a:t>
            </a:r>
          </a:p>
          <a:p>
            <a:pPr lvl="1">
              <a:lnSpc>
                <a:spcPct val="100000"/>
              </a:lnSpc>
            </a:pPr>
            <a:r>
              <a:rPr lang="en-US" sz="2000" dirty="0">
                <a:latin typeface="+mj-lt"/>
              </a:rPr>
              <a:t>PA Health &amp; Wellness – 270</a:t>
            </a:r>
          </a:p>
          <a:p>
            <a:pPr lvl="1">
              <a:lnSpc>
                <a:spcPct val="100000"/>
              </a:lnSpc>
            </a:pPr>
            <a:r>
              <a:rPr lang="en-US" sz="2000" dirty="0">
                <a:latin typeface="+mj-lt"/>
              </a:rPr>
              <a:t>UPMC – 296</a:t>
            </a:r>
          </a:p>
          <a:p>
            <a:pPr>
              <a:lnSpc>
                <a:spcPct val="100000"/>
              </a:lnSpc>
              <a:buFont typeface="Wingdings" panose="05000000000000000000" pitchFamily="2" charset="2"/>
              <a:buChar char="Ø"/>
            </a:pPr>
            <a:r>
              <a:rPr lang="en-US" sz="2200" dirty="0">
                <a:latin typeface="+mj-lt"/>
              </a:rPr>
              <a:t> Hospitals (93 Total)</a:t>
            </a:r>
          </a:p>
          <a:p>
            <a:pPr lvl="1">
              <a:lnSpc>
                <a:spcPct val="100000"/>
              </a:lnSpc>
            </a:pPr>
            <a:r>
              <a:rPr lang="en-US" sz="2000" dirty="0">
                <a:latin typeface="+mj-lt"/>
              </a:rPr>
              <a:t>Amerihealth Caritas – 86</a:t>
            </a:r>
          </a:p>
          <a:p>
            <a:pPr lvl="1">
              <a:lnSpc>
                <a:spcPct val="100000"/>
              </a:lnSpc>
            </a:pPr>
            <a:r>
              <a:rPr lang="en-US" sz="2000" dirty="0">
                <a:latin typeface="+mj-lt"/>
              </a:rPr>
              <a:t>PA Health &amp; Wellness – 66</a:t>
            </a:r>
          </a:p>
          <a:p>
            <a:pPr lvl="1">
              <a:lnSpc>
                <a:spcPct val="100000"/>
              </a:lnSpc>
            </a:pPr>
            <a:r>
              <a:rPr lang="en-US" sz="2000" dirty="0">
                <a:latin typeface="+mj-lt"/>
              </a:rPr>
              <a:t>UPMC – 69</a:t>
            </a:r>
          </a:p>
          <a:p>
            <a:pPr>
              <a:lnSpc>
                <a:spcPct val="100000"/>
              </a:lnSpc>
              <a:buFont typeface="Wingdings" panose="05000000000000000000" pitchFamily="2" charset="2"/>
              <a:buChar char="Ø"/>
            </a:pPr>
            <a:r>
              <a:rPr lang="en-US" sz="2200" dirty="0">
                <a:latin typeface="+mj-lt"/>
              </a:rPr>
              <a:t> All other Nursing Facility and Hospital contracts are in process.</a:t>
            </a:r>
          </a:p>
          <a:p>
            <a:pPr>
              <a:lnSpc>
                <a:spcPct val="100000"/>
              </a:lnSpc>
              <a:buFont typeface="Wingdings" panose="05000000000000000000" pitchFamily="2" charset="2"/>
              <a:buChar char="Ø"/>
            </a:pPr>
            <a:r>
              <a:rPr lang="en-US" sz="2200" dirty="0">
                <a:latin typeface="+mj-lt"/>
              </a:rPr>
              <a:t> All MCOs continue to submit weekly provider network reports for network adequacy monitoring.</a:t>
            </a:r>
          </a:p>
          <a:p>
            <a:pPr>
              <a:lnSpc>
                <a:spcPct val="100000"/>
              </a:lnSpc>
              <a:buFont typeface="Wingdings" panose="05000000000000000000" pitchFamily="2" charset="2"/>
              <a:buChar char="Ø"/>
            </a:pPr>
            <a:endParaRPr lang="en-US" sz="2400" dirty="0">
              <a:latin typeface="+mj-lt"/>
            </a:endParaRPr>
          </a:p>
          <a:p>
            <a:pPr>
              <a:lnSpc>
                <a:spcPct val="100000"/>
              </a:lnSpc>
            </a:pPr>
            <a:endParaRPr lang="en-US" sz="2400" dirty="0">
              <a:latin typeface="+mj-lt"/>
            </a:endParaRPr>
          </a:p>
          <a:p>
            <a:pPr lvl="1">
              <a:lnSpc>
                <a:spcPct val="150000"/>
              </a:lnSpc>
            </a:pPr>
            <a:endParaRPr lang="en-US" sz="2000" dirty="0">
              <a:solidFill>
                <a:schemeClr val="accent1"/>
              </a:solidFill>
              <a:latin typeface="Arial Black" panose="020B0A04020102020204" pitchFamily="34" charset="0"/>
            </a:endParaRPr>
          </a:p>
          <a:p>
            <a:pPr marL="457200" lvl="1" indent="0">
              <a:lnSpc>
                <a:spcPct val="150000"/>
              </a:lnSpc>
              <a:buNone/>
            </a:pPr>
            <a:endParaRPr lang="en-US" sz="2000" dirty="0">
              <a:latin typeface="+mj-lt"/>
            </a:endParaRPr>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569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1671376"/>
            <a:ext cx="11253722" cy="2369880"/>
          </a:xfrm>
          <a:prstGeom prst="rect">
            <a:avLst/>
          </a:prstGeom>
          <a:noFill/>
        </p:spPr>
        <p:txBody>
          <a:bodyPr wrap="square" rtlCol="0" anchor="ctr">
            <a:spAutoFit/>
          </a:bodyPr>
          <a:lstStyle/>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285750" lvl="0" indent="-285750">
              <a:buFont typeface="Wingdings" panose="05000000000000000000" pitchFamily="2" charset="2"/>
              <a:buChar char="Ø"/>
              <a:defRPr/>
            </a:pPr>
            <a:r>
              <a:rPr lang="en-US" sz="2400" dirty="0">
                <a:solidFill>
                  <a:prstClr val="black"/>
                </a:solidFill>
                <a:latin typeface="Calibri Light" panose="020F0302020204030204" pitchFamily="34" charset="0"/>
                <a:cs typeface="Calibri Light" panose="020F0302020204030204" pitchFamily="34" charset="0"/>
              </a:rPr>
              <a:t>December 20</a:t>
            </a:r>
            <a:r>
              <a:rPr lang="en-US" sz="2400" baseline="30000" dirty="0">
                <a:solidFill>
                  <a:prstClr val="black"/>
                </a:solidFill>
                <a:latin typeface="Calibri Light" panose="020F0302020204030204" pitchFamily="34" charset="0"/>
                <a:cs typeface="Calibri Light" panose="020F0302020204030204" pitchFamily="34" charset="0"/>
              </a:rPr>
              <a:t>th</a:t>
            </a:r>
            <a:r>
              <a:rPr lang="en-US" sz="2400" dirty="0">
                <a:solidFill>
                  <a:prstClr val="black"/>
                </a:solidFill>
                <a:latin typeface="Calibri Light" panose="020F0302020204030204" pitchFamily="34" charset="0"/>
                <a:cs typeface="Calibri Light" panose="020F0302020204030204" pitchFamily="34" charset="0"/>
              </a:rPr>
              <a:t> is the last day for plan changes to take affect on January 1, 2020.</a:t>
            </a:r>
          </a:p>
          <a:p>
            <a:pPr lvl="0">
              <a:defRPr/>
            </a:pPr>
            <a:endParaRPr lang="en-US" sz="2400" dirty="0">
              <a:solidFill>
                <a:prstClr val="black"/>
              </a:solidFill>
              <a:latin typeface="Calibri Light" panose="020F0302020204030204" pitchFamily="34" charset="0"/>
              <a:cs typeface="Calibri Light" panose="020F0302020204030204" pitchFamily="34" charset="0"/>
            </a:endParaRPr>
          </a:p>
          <a:p>
            <a:pPr marL="285750" lvl="0" indent="-285750">
              <a:buFont typeface="Wingdings" panose="05000000000000000000" pitchFamily="2" charset="2"/>
              <a:buChar char="Ø"/>
              <a:defRPr/>
            </a:pP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As of November 16</a:t>
            </a:r>
            <a:r>
              <a:rPr kumimoji="0" lang="en-US" sz="2400" b="0" i="0" u="none" strike="noStrike" kern="1200" cap="none" spc="0" normalizeH="0" baseline="3000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th</a:t>
            </a: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 </a:t>
            </a:r>
            <a:r>
              <a:rPr lang="en-US" sz="2400" dirty="0">
                <a:solidFill>
                  <a:prstClr val="black"/>
                </a:solidFill>
                <a:latin typeface="Calibri Light" panose="020F0302020204030204" pitchFamily="34" charset="0"/>
                <a:cs typeface="Calibri Light" panose="020F0302020204030204" pitchFamily="34" charset="0"/>
              </a:rPr>
              <a:t>39% of participants transitioning to CHC have made an advanced plan selection. </a:t>
            </a: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189774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4" name="Table 3">
            <a:extLst>
              <a:ext uri="{FF2B5EF4-FFF2-40B4-BE49-F238E27FC236}">
                <a16:creationId xmlns:a16="http://schemas.microsoft.com/office/drawing/2014/main" id="{87A0E489-58CC-45D3-AC61-0D8E24BCF3E7}"/>
              </a:ext>
            </a:extLst>
          </p:cNvPr>
          <p:cNvGraphicFramePr>
            <a:graphicFrameLocks noGrp="1"/>
          </p:cNvGraphicFramePr>
          <p:nvPr>
            <p:extLst/>
          </p:nvPr>
        </p:nvGraphicFramePr>
        <p:xfrm>
          <a:off x="280279" y="1767083"/>
          <a:ext cx="11614642" cy="2992755"/>
        </p:xfrm>
        <a:graphic>
          <a:graphicData uri="http://schemas.openxmlformats.org/drawingml/2006/table">
            <a:tbl>
              <a:tblPr>
                <a:tableStyleId>{5C22544A-7EE6-4342-B048-85BDC9FD1C3A}</a:tableStyleId>
              </a:tblPr>
              <a:tblGrid>
                <a:gridCol w="1552760">
                  <a:extLst>
                    <a:ext uri="{9D8B030D-6E8A-4147-A177-3AD203B41FA5}">
                      <a16:colId xmlns:a16="http://schemas.microsoft.com/office/drawing/2014/main" val="3427816007"/>
                    </a:ext>
                  </a:extLst>
                </a:gridCol>
                <a:gridCol w="1906449">
                  <a:extLst>
                    <a:ext uri="{9D8B030D-6E8A-4147-A177-3AD203B41FA5}">
                      <a16:colId xmlns:a16="http://schemas.microsoft.com/office/drawing/2014/main" val="1597125364"/>
                    </a:ext>
                  </a:extLst>
                </a:gridCol>
                <a:gridCol w="2068616">
                  <a:extLst>
                    <a:ext uri="{9D8B030D-6E8A-4147-A177-3AD203B41FA5}">
                      <a16:colId xmlns:a16="http://schemas.microsoft.com/office/drawing/2014/main" val="2448598816"/>
                    </a:ext>
                  </a:extLst>
                </a:gridCol>
                <a:gridCol w="2794967">
                  <a:extLst>
                    <a:ext uri="{9D8B030D-6E8A-4147-A177-3AD203B41FA5}">
                      <a16:colId xmlns:a16="http://schemas.microsoft.com/office/drawing/2014/main" val="3150444081"/>
                    </a:ext>
                  </a:extLst>
                </a:gridCol>
                <a:gridCol w="3291850">
                  <a:extLst>
                    <a:ext uri="{9D8B030D-6E8A-4147-A177-3AD203B41FA5}">
                      <a16:colId xmlns:a16="http://schemas.microsoft.com/office/drawing/2014/main" val="4074493346"/>
                    </a:ext>
                  </a:extLst>
                </a:gridCol>
              </a:tblGrid>
              <a:tr h="231787">
                <a:tc>
                  <a:txBody>
                    <a:bodyPr/>
                    <a:lstStyle/>
                    <a:p>
                      <a:pPr algn="l" fontAlgn="b"/>
                      <a:r>
                        <a:rPr lang="en-US" sz="2400" b="1" u="none" strike="noStrike" dirty="0">
                          <a:solidFill>
                            <a:schemeClr val="bg1"/>
                          </a:solidFill>
                          <a:effectLst/>
                        </a:rPr>
                        <a:t>Region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Population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Recipients who Selected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Total Recipients Transitioning to CHC</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 of Recipients Selecting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extLst>
                  <a:ext uri="{0D108BD9-81ED-4DB2-BD59-A6C34878D82A}">
                    <a16:rowId xmlns:a16="http://schemas.microsoft.com/office/drawing/2014/main" val="1505183981"/>
                  </a:ext>
                </a:extLst>
              </a:tr>
              <a:tr h="190500">
                <a:tc rowSpan="6">
                  <a:txBody>
                    <a:bodyPr/>
                    <a:lstStyle/>
                    <a:p>
                      <a:pPr algn="ctr" fontAlgn="ctr"/>
                      <a:r>
                        <a:rPr lang="en-US" sz="2400" b="1" u="none" strike="noStrike" dirty="0">
                          <a:solidFill>
                            <a:schemeClr val="bg1"/>
                          </a:solidFill>
                          <a:effectLst/>
                        </a:rPr>
                        <a:t>Northeast</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u="none" strike="noStrike" dirty="0">
                          <a:effectLst/>
                        </a:rPr>
                        <a:t>NFI Dual</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dirty="0">
                          <a:effectLst/>
                        </a:rPr>
                        <a:t>12,035</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dirty="0">
                          <a:effectLst/>
                        </a:rPr>
                        <a:t>34,526</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dirty="0">
                          <a:effectLst/>
                        </a:rPr>
                        <a:t>34.9%</a:t>
                      </a:r>
                      <a:endParaRPr lang="en-US" sz="2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31148808"/>
                  </a:ext>
                </a:extLst>
              </a:tr>
              <a:tr h="190500">
                <a:tc vMerge="1">
                  <a:txBody>
                    <a:bodyPr/>
                    <a:lstStyle/>
                    <a:p>
                      <a:endParaRPr lang="en-US"/>
                    </a:p>
                  </a:txBody>
                  <a:tcPr/>
                </a:tc>
                <a:tc>
                  <a:txBody>
                    <a:bodyPr/>
                    <a:lstStyle/>
                    <a:p>
                      <a:pPr algn="l" fontAlgn="b"/>
                      <a:r>
                        <a:rPr lang="en-US" sz="2400" u="none" strike="noStrike" dirty="0">
                          <a:effectLst/>
                        </a:rPr>
                        <a:t>HCBS Dual</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u="none" strike="noStrike" dirty="0">
                          <a:effectLst/>
                        </a:rPr>
                        <a:t>2,968</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u="none" strike="noStrike" dirty="0">
                          <a:effectLst/>
                        </a:rPr>
                        <a:t>4,954</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u="none" strike="noStrike" dirty="0">
                          <a:effectLst/>
                        </a:rPr>
                        <a:t>59.9%</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extLst>
                  <a:ext uri="{0D108BD9-81ED-4DB2-BD59-A6C34878D82A}">
                    <a16:rowId xmlns:a16="http://schemas.microsoft.com/office/drawing/2014/main" val="7570265"/>
                  </a:ext>
                </a:extLst>
              </a:tr>
              <a:tr h="190500">
                <a:tc vMerge="1">
                  <a:txBody>
                    <a:bodyPr/>
                    <a:lstStyle/>
                    <a:p>
                      <a:endParaRPr lang="en-US"/>
                    </a:p>
                  </a:txBody>
                  <a:tcPr/>
                </a:tc>
                <a:tc>
                  <a:txBody>
                    <a:bodyPr/>
                    <a:lstStyle/>
                    <a:p>
                      <a:pPr algn="l" fontAlgn="b"/>
                      <a:r>
                        <a:rPr lang="en-US" sz="2400" u="none" strike="noStrike" dirty="0">
                          <a:effectLst/>
                        </a:rPr>
                        <a:t>HCBS Non Dual</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dirty="0">
                          <a:effectLst/>
                        </a:rPr>
                        <a:t>662</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dirty="0">
                          <a:effectLst/>
                        </a:rPr>
                        <a:t>1,100</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dirty="0">
                          <a:effectLst/>
                        </a:rPr>
                        <a:t>60.2%</a:t>
                      </a:r>
                      <a:endParaRPr lang="en-US" sz="2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1195985"/>
                  </a:ext>
                </a:extLst>
              </a:tr>
              <a:tr h="190500">
                <a:tc vMerge="1">
                  <a:txBody>
                    <a:bodyPr/>
                    <a:lstStyle/>
                    <a:p>
                      <a:endParaRPr lang="en-US"/>
                    </a:p>
                  </a:txBody>
                  <a:tcPr/>
                </a:tc>
                <a:tc>
                  <a:txBody>
                    <a:bodyPr/>
                    <a:lstStyle/>
                    <a:p>
                      <a:pPr algn="l" fontAlgn="b"/>
                      <a:r>
                        <a:rPr lang="en-US" sz="2400" u="none" strike="noStrike" dirty="0">
                          <a:effectLst/>
                        </a:rPr>
                        <a:t>LTC Dual</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u="none" strike="noStrike" dirty="0">
                          <a:effectLst/>
                        </a:rPr>
                        <a:t>2,979</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u="none" strike="noStrike" dirty="0">
                          <a:effectLst/>
                        </a:rPr>
                        <a:t>8,309</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u="none" strike="noStrike" dirty="0">
                          <a:effectLst/>
                        </a:rPr>
                        <a:t>35.9%</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extLst>
                  <a:ext uri="{0D108BD9-81ED-4DB2-BD59-A6C34878D82A}">
                    <a16:rowId xmlns:a16="http://schemas.microsoft.com/office/drawing/2014/main" val="1426944912"/>
                  </a:ext>
                </a:extLst>
              </a:tr>
              <a:tr h="190500">
                <a:tc vMerge="1">
                  <a:txBody>
                    <a:bodyPr/>
                    <a:lstStyle/>
                    <a:p>
                      <a:endParaRPr lang="en-US"/>
                    </a:p>
                  </a:txBody>
                  <a:tcPr/>
                </a:tc>
                <a:tc>
                  <a:txBody>
                    <a:bodyPr/>
                    <a:lstStyle/>
                    <a:p>
                      <a:pPr algn="l" fontAlgn="b"/>
                      <a:r>
                        <a:rPr lang="en-US" sz="2400" u="none" strike="noStrike" dirty="0">
                          <a:effectLst/>
                        </a:rPr>
                        <a:t>LTC Non Dual</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a:effectLst/>
                        </a:rPr>
                        <a:t>100</a:t>
                      </a:r>
                      <a:endParaRPr lang="en-US" sz="2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a:effectLst/>
                        </a:rPr>
                        <a:t>390</a:t>
                      </a:r>
                      <a:endParaRPr lang="en-US" sz="24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u="none" strike="noStrike">
                          <a:effectLst/>
                        </a:rPr>
                        <a:t>25.6%</a:t>
                      </a:r>
                      <a:endParaRPr lang="en-US"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13648155"/>
                  </a:ext>
                </a:extLst>
              </a:tr>
              <a:tr h="200025">
                <a:tc vMerge="1">
                  <a:txBody>
                    <a:bodyPr/>
                    <a:lstStyle/>
                    <a:p>
                      <a:endParaRPr lang="en-US"/>
                    </a:p>
                  </a:txBody>
                  <a:tcPr/>
                </a:tc>
                <a:tc>
                  <a:txBody>
                    <a:bodyPr/>
                    <a:lstStyle/>
                    <a:p>
                      <a:pPr algn="l" fontAlgn="b"/>
                      <a:r>
                        <a:rPr lang="en-US" sz="2400" b="1" u="none" strike="noStrike" dirty="0">
                          <a:effectLst/>
                        </a:rPr>
                        <a:t>Total</a:t>
                      </a:r>
                      <a:endParaRPr lang="en-US" sz="2400" b="1"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b="1" u="none" strike="noStrike" dirty="0">
                          <a:effectLst/>
                        </a:rPr>
                        <a:t>18,744</a:t>
                      </a:r>
                      <a:endParaRPr lang="en-US" sz="2400" b="1"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b="1" u="none" strike="noStrike" dirty="0">
                          <a:effectLst/>
                        </a:rPr>
                        <a:t>49,279</a:t>
                      </a:r>
                      <a:endParaRPr lang="en-US" sz="2400" b="1"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b="1" u="none" strike="noStrike" dirty="0">
                          <a:effectLst/>
                        </a:rPr>
                        <a:t>38.0%</a:t>
                      </a:r>
                      <a:endParaRPr lang="en-US" sz="2400" b="1"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extLst>
                  <a:ext uri="{0D108BD9-81ED-4DB2-BD59-A6C34878D82A}">
                    <a16:rowId xmlns:a16="http://schemas.microsoft.com/office/drawing/2014/main" val="3530249391"/>
                  </a:ext>
                </a:extLst>
              </a:tr>
            </a:tbl>
          </a:graphicData>
        </a:graphic>
      </p:graphicFrame>
      <p:sp>
        <p:nvSpPr>
          <p:cNvPr id="3" name="Rectangle 2">
            <a:extLst>
              <a:ext uri="{FF2B5EF4-FFF2-40B4-BE49-F238E27FC236}">
                <a16:creationId xmlns:a16="http://schemas.microsoft.com/office/drawing/2014/main" id="{43A1D0C9-41E3-4970-9BB8-9C471F13E1C9}"/>
              </a:ext>
            </a:extLst>
          </p:cNvPr>
          <p:cNvSpPr/>
          <p:nvPr/>
        </p:nvSpPr>
        <p:spPr>
          <a:xfrm>
            <a:off x="276225" y="5116808"/>
            <a:ext cx="4581447" cy="369332"/>
          </a:xfrm>
          <a:prstGeom prst="rect">
            <a:avLst/>
          </a:prstGeom>
        </p:spPr>
        <p:txBody>
          <a:bodyPr wrap="none">
            <a:spAutoFit/>
          </a:bodyPr>
          <a:lstStyle/>
          <a:p>
            <a:r>
              <a:rPr lang="en-US" dirty="0"/>
              <a:t>Advanced plan selections as of November 16th</a:t>
            </a:r>
          </a:p>
        </p:txBody>
      </p:sp>
    </p:spTree>
    <p:extLst>
      <p:ext uri="{BB962C8B-B14F-4D97-AF65-F5344CB8AC3E}">
        <p14:creationId xmlns:p14="http://schemas.microsoft.com/office/powerpoint/2010/main" val="121127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4" name="Table 3">
            <a:extLst>
              <a:ext uri="{FF2B5EF4-FFF2-40B4-BE49-F238E27FC236}">
                <a16:creationId xmlns:a16="http://schemas.microsoft.com/office/drawing/2014/main" id="{87A0E489-58CC-45D3-AC61-0D8E24BCF3E7}"/>
              </a:ext>
            </a:extLst>
          </p:cNvPr>
          <p:cNvGraphicFramePr>
            <a:graphicFrameLocks noGrp="1"/>
          </p:cNvGraphicFramePr>
          <p:nvPr>
            <p:extLst/>
          </p:nvPr>
        </p:nvGraphicFramePr>
        <p:xfrm>
          <a:off x="280279" y="1767083"/>
          <a:ext cx="11614642" cy="2992755"/>
        </p:xfrm>
        <a:graphic>
          <a:graphicData uri="http://schemas.openxmlformats.org/drawingml/2006/table">
            <a:tbl>
              <a:tblPr>
                <a:tableStyleId>{5C22544A-7EE6-4342-B048-85BDC9FD1C3A}</a:tableStyleId>
              </a:tblPr>
              <a:tblGrid>
                <a:gridCol w="1552760">
                  <a:extLst>
                    <a:ext uri="{9D8B030D-6E8A-4147-A177-3AD203B41FA5}">
                      <a16:colId xmlns:a16="http://schemas.microsoft.com/office/drawing/2014/main" val="3427816007"/>
                    </a:ext>
                  </a:extLst>
                </a:gridCol>
                <a:gridCol w="1906449">
                  <a:extLst>
                    <a:ext uri="{9D8B030D-6E8A-4147-A177-3AD203B41FA5}">
                      <a16:colId xmlns:a16="http://schemas.microsoft.com/office/drawing/2014/main" val="1597125364"/>
                    </a:ext>
                  </a:extLst>
                </a:gridCol>
                <a:gridCol w="2068616">
                  <a:extLst>
                    <a:ext uri="{9D8B030D-6E8A-4147-A177-3AD203B41FA5}">
                      <a16:colId xmlns:a16="http://schemas.microsoft.com/office/drawing/2014/main" val="2448598816"/>
                    </a:ext>
                  </a:extLst>
                </a:gridCol>
                <a:gridCol w="2794967">
                  <a:extLst>
                    <a:ext uri="{9D8B030D-6E8A-4147-A177-3AD203B41FA5}">
                      <a16:colId xmlns:a16="http://schemas.microsoft.com/office/drawing/2014/main" val="3150444081"/>
                    </a:ext>
                  </a:extLst>
                </a:gridCol>
                <a:gridCol w="3291850">
                  <a:extLst>
                    <a:ext uri="{9D8B030D-6E8A-4147-A177-3AD203B41FA5}">
                      <a16:colId xmlns:a16="http://schemas.microsoft.com/office/drawing/2014/main" val="4074493346"/>
                    </a:ext>
                  </a:extLst>
                </a:gridCol>
              </a:tblGrid>
              <a:tr h="231787">
                <a:tc>
                  <a:txBody>
                    <a:bodyPr/>
                    <a:lstStyle/>
                    <a:p>
                      <a:pPr algn="l" fontAlgn="b"/>
                      <a:r>
                        <a:rPr lang="en-US" sz="2400" b="1" u="none" strike="noStrike" dirty="0">
                          <a:solidFill>
                            <a:schemeClr val="bg1"/>
                          </a:solidFill>
                          <a:effectLst/>
                        </a:rPr>
                        <a:t>Region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Population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Recipients who Selected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Total Recipients Transitioning to CHC</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 of Recipients Selecting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extLst>
                  <a:ext uri="{0D108BD9-81ED-4DB2-BD59-A6C34878D82A}">
                    <a16:rowId xmlns:a16="http://schemas.microsoft.com/office/drawing/2014/main" val="1505183981"/>
                  </a:ext>
                </a:extLst>
              </a:tr>
              <a:tr h="190500">
                <a:tc rowSpan="6">
                  <a:txBody>
                    <a:bodyPr/>
                    <a:lstStyle/>
                    <a:p>
                      <a:pPr algn="ctr" fontAlgn="ctr"/>
                      <a:r>
                        <a:rPr lang="en-US" sz="2400" b="1" i="0" u="none" strike="noStrike" dirty="0">
                          <a:solidFill>
                            <a:schemeClr val="bg1"/>
                          </a:solidFill>
                          <a:effectLst/>
                          <a:latin typeface="Calibri" panose="020F0502020204030204" pitchFamily="34" charset="0"/>
                        </a:rPr>
                        <a:t>Northwest</a:t>
                      </a:r>
                    </a:p>
                  </a:txBody>
                  <a:tcPr marL="9525" marR="9525" marT="9525" marB="0" anchor="ctr">
                    <a:solidFill>
                      <a:srgbClr val="5B9BD5"/>
                    </a:solidFill>
                  </a:tcPr>
                </a:tc>
                <a:tc>
                  <a:txBody>
                    <a:bodyPr/>
                    <a:lstStyle/>
                    <a:p>
                      <a:pPr algn="l" fontAlgn="b"/>
                      <a:r>
                        <a:rPr lang="en-US" sz="2400" b="0" i="0" u="none" strike="noStrike" dirty="0">
                          <a:solidFill>
                            <a:srgbClr val="000000"/>
                          </a:solidFill>
                          <a:effectLst/>
                          <a:latin typeface="Calibri" panose="020F0502020204030204" pitchFamily="34" charset="0"/>
                        </a:rPr>
                        <a:t>NFI Dual</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8,100</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18,518</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43.7%</a:t>
                      </a:r>
                    </a:p>
                  </a:txBody>
                  <a:tcPr marL="9525" marR="9525" marT="9525" marB="0" anchor="ctr"/>
                </a:tc>
                <a:extLst>
                  <a:ext uri="{0D108BD9-81ED-4DB2-BD59-A6C34878D82A}">
                    <a16:rowId xmlns:a16="http://schemas.microsoft.com/office/drawing/2014/main" val="2031148808"/>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2,378</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3,774</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63.0%</a:t>
                      </a:r>
                    </a:p>
                  </a:txBody>
                  <a:tcPr marL="9525" marR="9525" marT="9525" marB="0" anchor="ctr">
                    <a:solidFill>
                      <a:srgbClr val="D2DEEF"/>
                    </a:solidFill>
                  </a:tcPr>
                </a:tc>
                <a:extLst>
                  <a:ext uri="{0D108BD9-81ED-4DB2-BD59-A6C34878D82A}">
                    <a16:rowId xmlns:a16="http://schemas.microsoft.com/office/drawing/2014/main" val="757026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Non Dual</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666</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1,205</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55.3%</a:t>
                      </a:r>
                    </a:p>
                  </a:txBody>
                  <a:tcPr marL="9525" marR="9525" marT="9525" marB="0" anchor="ctr"/>
                </a:tc>
                <a:extLst>
                  <a:ext uri="{0D108BD9-81ED-4DB2-BD59-A6C34878D82A}">
                    <a16:rowId xmlns:a16="http://schemas.microsoft.com/office/drawing/2014/main" val="9119598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1,556</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3,960</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39.3%</a:t>
                      </a:r>
                    </a:p>
                  </a:txBody>
                  <a:tcPr marL="9525" marR="9525" marT="9525" marB="0" anchor="ctr">
                    <a:solidFill>
                      <a:srgbClr val="D2DEEF"/>
                    </a:solidFill>
                  </a:tcPr>
                </a:tc>
                <a:extLst>
                  <a:ext uri="{0D108BD9-81ED-4DB2-BD59-A6C34878D82A}">
                    <a16:rowId xmlns:a16="http://schemas.microsoft.com/office/drawing/2014/main" val="1426944912"/>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Non Dual</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46</a:t>
                      </a:r>
                    </a:p>
                  </a:txBody>
                  <a:tcPr marL="9525" marR="9525" marT="9525" marB="0" anchor="ctr"/>
                </a:tc>
                <a:tc>
                  <a:txBody>
                    <a:bodyPr/>
                    <a:lstStyle/>
                    <a:p>
                      <a:pPr algn="r" fontAlgn="b"/>
                      <a:r>
                        <a:rPr lang="en-US" sz="2400" b="0" i="0" u="none" strike="noStrike">
                          <a:solidFill>
                            <a:srgbClr val="000000"/>
                          </a:solidFill>
                          <a:effectLst/>
                          <a:latin typeface="Calibri" panose="020F0502020204030204" pitchFamily="34" charset="0"/>
                        </a:rPr>
                        <a:t>171</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26.9%</a:t>
                      </a:r>
                    </a:p>
                  </a:txBody>
                  <a:tcPr marL="9525" marR="9525" marT="9525" marB="0" anchor="ctr"/>
                </a:tc>
                <a:extLst>
                  <a:ext uri="{0D108BD9-81ED-4DB2-BD59-A6C34878D82A}">
                    <a16:rowId xmlns:a16="http://schemas.microsoft.com/office/drawing/2014/main" val="3213648155"/>
                  </a:ext>
                </a:extLst>
              </a:tr>
              <a:tr h="200025">
                <a:tc vMerge="1">
                  <a:txBody>
                    <a:bodyPr/>
                    <a:lstStyle/>
                    <a:p>
                      <a:endParaRPr lang="en-US"/>
                    </a:p>
                  </a:txBody>
                  <a:tcPr/>
                </a:tc>
                <a:tc>
                  <a:txBody>
                    <a:bodyPr/>
                    <a:lstStyle/>
                    <a:p>
                      <a:pPr algn="l" fontAlgn="b"/>
                      <a:r>
                        <a:rPr lang="en-US" sz="2400" b="1" i="0" u="none" strike="noStrike" dirty="0">
                          <a:solidFill>
                            <a:srgbClr val="000000"/>
                          </a:solidFill>
                          <a:effectLst/>
                          <a:latin typeface="Calibri" panose="020F0502020204030204" pitchFamily="34" charset="0"/>
                        </a:rPr>
                        <a:t>Total</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12,746</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27,628</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46.1%</a:t>
                      </a:r>
                    </a:p>
                  </a:txBody>
                  <a:tcPr marL="9525" marR="9525" marT="9525" marB="0" anchor="ctr">
                    <a:solidFill>
                      <a:srgbClr val="D2DEEF"/>
                    </a:solidFill>
                  </a:tcPr>
                </a:tc>
                <a:extLst>
                  <a:ext uri="{0D108BD9-81ED-4DB2-BD59-A6C34878D82A}">
                    <a16:rowId xmlns:a16="http://schemas.microsoft.com/office/drawing/2014/main" val="3530249391"/>
                  </a:ext>
                </a:extLst>
              </a:tr>
            </a:tbl>
          </a:graphicData>
        </a:graphic>
      </p:graphicFrame>
      <p:sp>
        <p:nvSpPr>
          <p:cNvPr id="14" name="Rectangle 13">
            <a:extLst>
              <a:ext uri="{FF2B5EF4-FFF2-40B4-BE49-F238E27FC236}">
                <a16:creationId xmlns:a16="http://schemas.microsoft.com/office/drawing/2014/main" id="{89D3AAE5-2AF6-480F-B751-D17A236412A4}"/>
              </a:ext>
            </a:extLst>
          </p:cNvPr>
          <p:cNvSpPr/>
          <p:nvPr/>
        </p:nvSpPr>
        <p:spPr>
          <a:xfrm>
            <a:off x="276225" y="5116808"/>
            <a:ext cx="4581447" cy="369332"/>
          </a:xfrm>
          <a:prstGeom prst="rect">
            <a:avLst/>
          </a:prstGeom>
        </p:spPr>
        <p:txBody>
          <a:bodyPr wrap="none">
            <a:spAutoFit/>
          </a:bodyPr>
          <a:lstStyle/>
          <a:p>
            <a:r>
              <a:rPr lang="en-US" dirty="0"/>
              <a:t>Advanced plan selections as of November 16th</a:t>
            </a:r>
          </a:p>
        </p:txBody>
      </p:sp>
    </p:spTree>
    <p:extLst>
      <p:ext uri="{BB962C8B-B14F-4D97-AF65-F5344CB8AC3E}">
        <p14:creationId xmlns:p14="http://schemas.microsoft.com/office/powerpoint/2010/main" val="3432702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876A307-9EB1-490F-9507-32308871160E}"/>
</file>

<file path=customXml/itemProps2.xml><?xml version="1.0" encoding="utf-8"?>
<ds:datastoreItem xmlns:ds="http://schemas.openxmlformats.org/officeDocument/2006/customXml" ds:itemID="{B24EACF6-4A87-4201-B39D-2C0A49DC1EEF}"/>
</file>

<file path=customXml/itemProps3.xml><?xml version="1.0" encoding="utf-8"?>
<ds:datastoreItem xmlns:ds="http://schemas.openxmlformats.org/officeDocument/2006/customXml" ds:itemID="{08CF4884-7045-4725-A984-4875E3932584}"/>
</file>

<file path=docProps/app.xml><?xml version="1.0" encoding="utf-8"?>
<Properties xmlns="http://schemas.openxmlformats.org/officeDocument/2006/extended-properties" xmlns:vt="http://schemas.openxmlformats.org/officeDocument/2006/docPropsVTypes">
  <TotalTime>14643</TotalTime>
  <Words>676</Words>
  <Application>Microsoft Office PowerPoint</Application>
  <PresentationFormat>Widescreen</PresentationFormat>
  <Paragraphs>195</Paragraphs>
  <Slides>14</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Arial Black</vt:lpstr>
      <vt:lpstr>Calibri</vt:lpstr>
      <vt:lpstr>Calibri Light</vt:lpstr>
      <vt:lpstr>Wingdings</vt:lpstr>
      <vt:lpstr>Office Theme</vt:lpstr>
      <vt:lpstr>2_Office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Brady</dc:creator>
  <cp:lastModifiedBy>Wierman, Kristen</cp:lastModifiedBy>
  <cp:revision>410</cp:revision>
  <cp:lastPrinted>2018-12-28T20:58:32Z</cp:lastPrinted>
  <dcterms:created xsi:type="dcterms:W3CDTF">2018-10-03T17:42:31Z</dcterms:created>
  <dcterms:modified xsi:type="dcterms:W3CDTF">2019-12-18T20:24:08Z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20300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