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336" r:id="rId4"/>
    <p:sldId id="337" r:id="rId5"/>
    <p:sldId id="333" r:id="rId6"/>
    <p:sldId id="329" r:id="rId7"/>
    <p:sldId id="330" r:id="rId8"/>
    <p:sldId id="331" r:id="rId9"/>
    <p:sldId id="332" r:id="rId10"/>
    <p:sldId id="259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ADDD"/>
    <a:srgbClr val="80AED0"/>
    <a:srgbClr val="80AEE6"/>
    <a:srgbClr val="80AEE0"/>
    <a:srgbClr val="80AEEA"/>
    <a:srgbClr val="00B0E6"/>
    <a:srgbClr val="00B0ED"/>
    <a:srgbClr val="80AED5"/>
    <a:srgbClr val="013E7F"/>
    <a:srgbClr val="7EAE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8" autoAdjust="0"/>
    <p:restoredTop sz="72542" autoAdjust="0"/>
  </p:normalViewPr>
  <p:slideViewPr>
    <p:cSldViewPr>
      <p:cViewPr varScale="1">
        <p:scale>
          <a:sx n="52" d="100"/>
          <a:sy n="52" d="100"/>
        </p:scale>
        <p:origin x="17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8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9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44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0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95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FB6826-B3ED-4798-B521-4B5857165F20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9016256-A15E-472F-A44B-6D4C4106F6AD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5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908C381-0B50-4C5E-ABC8-46BD068596A9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6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89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7D42AC0-6820-488A-92DE-F6D746560CD7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9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30D92E14-721C-4074-B8A7-1DBD9C77FDA3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98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4C94BE0-B807-4ECC-BD58-A2C4F6CFFEFE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7" r:id="rId4"/>
    <p:sldLayoutId id="2147483808" r:id="rId5"/>
    <p:sldLayoutId id="2147483809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/>
          <a:lstStyle/>
          <a:p>
            <a:r>
              <a:rPr lang="en-US" dirty="0"/>
              <a:t>Third Thursday Webinar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/>
              <a:t>June 18, 2020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20411AF3-D6D3-4B99-9CA6-93DA040E36D8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BFAB8-0757-40E7-A5D8-31838F749C16}" type="datetime1">
              <a:rPr lang="en-US" smtClean="0"/>
              <a:t>6/17/2020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Content Placeholder 4" descr="Life of an Educator: Top 10 &lt;strong&gt;questions&lt;/strong&gt; to ask yourself in 2012">
            <a:extLst>
              <a:ext uri="{FF2B5EF4-FFF2-40B4-BE49-F238E27FC236}">
                <a16:creationId xmlns:a16="http://schemas.microsoft.com/office/drawing/2014/main" id="{8617D24A-FE26-44C7-94CD-2DA933E76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752600"/>
            <a:ext cx="4002833" cy="400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3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447800"/>
            <a:ext cx="7543800" cy="4800600"/>
          </a:xfrm>
        </p:spPr>
        <p:txBody>
          <a:bodyPr/>
          <a:lstStyle/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COVID-19 Updates</a:t>
            </a:r>
          </a:p>
          <a:p>
            <a:pPr lvl="1"/>
            <a:r>
              <a:rPr lang="en-US" sz="2400" dirty="0"/>
              <a:t>Red, Yellow, and Green Phase Transitions</a:t>
            </a:r>
          </a:p>
          <a:p>
            <a:pPr lvl="1"/>
            <a:r>
              <a:rPr lang="en-US" sz="2400" dirty="0"/>
              <a:t>Adult Daily Living Centers and LIFE Centers</a:t>
            </a:r>
          </a:p>
          <a:p>
            <a:pPr lvl="1"/>
            <a:r>
              <a:rPr lang="en-US" sz="2400" dirty="0"/>
              <a:t>HB 2510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53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20975"/>
            <a:ext cx="8305800" cy="1470025"/>
          </a:xfrm>
        </p:spPr>
        <p:txBody>
          <a:bodyPr/>
          <a:lstStyle/>
          <a:p>
            <a:r>
              <a:rPr lang="en-US" dirty="0"/>
              <a:t>COVID-19 Updates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11AF3-D6D3-4B99-9CA6-93DA040E36D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98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Red, Yellow, and Green Phase Transitions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r>
              <a:rPr lang="en-US" sz="2200" dirty="0"/>
              <a:t>OLTL will be issuing guidance to address extensions and changes to the Appendix K provisions for the CHC and OBRA waivers when counties transition to the green phase.</a:t>
            </a:r>
            <a:br>
              <a:rPr lang="en-US" sz="2200" dirty="0"/>
            </a:br>
            <a:endParaRPr lang="en-US" sz="2200" dirty="0"/>
          </a:p>
          <a:p>
            <a:r>
              <a:rPr lang="en-US" sz="2200" dirty="0"/>
              <a:t>Examples of the items that will be addressed in the guidance include:</a:t>
            </a:r>
          </a:p>
          <a:p>
            <a:pPr lvl="1"/>
            <a:r>
              <a:rPr lang="en-US" dirty="0"/>
              <a:t>Person-Centered Service Plan Changes</a:t>
            </a:r>
          </a:p>
          <a:p>
            <a:pPr lvl="1"/>
            <a:r>
              <a:rPr lang="en-US" dirty="0"/>
              <a:t>Service Limitations and Expanded Settings</a:t>
            </a:r>
          </a:p>
          <a:p>
            <a:pPr lvl="1"/>
            <a:r>
              <a:rPr lang="en-US" dirty="0"/>
              <a:t>Comprehensive Needs Assessments and Reassessments</a:t>
            </a:r>
            <a:br>
              <a:rPr lang="en-US" dirty="0"/>
            </a:br>
            <a:endParaRPr lang="en-US" dirty="0"/>
          </a:p>
          <a:p>
            <a:r>
              <a:rPr lang="en-US" sz="2200" dirty="0"/>
              <a:t>The guidance will also address requirements if a county later transitions back to a yellow or red phase.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85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Adult Daily Living Centers and LIFE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914400"/>
            <a:ext cx="7543800" cy="48006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On June 3</a:t>
            </a:r>
            <a:r>
              <a:rPr lang="en-US" baseline="30000" dirty="0"/>
              <a:t>rd</a:t>
            </a:r>
            <a:r>
              <a:rPr lang="en-US" dirty="0"/>
              <a:t>, The Pennsylvania Department of Aging released guidance that outlines reopening requirements for Adult Daily Living Centers.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Topics addressed in the guidance include:</a:t>
            </a:r>
          </a:p>
          <a:p>
            <a:pPr lvl="1"/>
            <a:r>
              <a:rPr lang="en-US" dirty="0"/>
              <a:t>Social distancing and facility cleaning guidelines</a:t>
            </a:r>
          </a:p>
          <a:p>
            <a:pPr lvl="1"/>
            <a:r>
              <a:rPr lang="en-US" dirty="0"/>
              <a:t>Wellness screening requirements</a:t>
            </a:r>
          </a:p>
          <a:p>
            <a:pPr lvl="1"/>
            <a:r>
              <a:rPr lang="en-US" dirty="0"/>
              <a:t>Infection control and documentation procedures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guidance has been distributed through Department of Aging and Office of Long-Term Living listservs.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145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HB 2510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r>
              <a:rPr lang="en-US" sz="2300" dirty="0"/>
              <a:t>HB 2510 appropriates $632 million in CARES Act funding to long-term living programs.</a:t>
            </a:r>
            <a:br>
              <a:rPr lang="en-US" sz="2300" dirty="0"/>
            </a:br>
            <a:endParaRPr lang="en-US" sz="2300" dirty="0"/>
          </a:p>
          <a:p>
            <a:r>
              <a:rPr lang="en-US" dirty="0"/>
              <a:t>The funding will be distributed as follows: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Regional Response Health Collaboratives </a:t>
            </a:r>
          </a:p>
          <a:p>
            <a:pPr lvl="2"/>
            <a:r>
              <a:rPr lang="en-US" dirty="0"/>
              <a:t>$175 million distributed among the health collaboratives in the Commonwealth.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Nursing Facilities: $245 million </a:t>
            </a:r>
          </a:p>
          <a:p>
            <a:pPr lvl="2"/>
            <a:r>
              <a:rPr lang="en-US" dirty="0"/>
              <a:t>$196 million to be allocated based on Medical Assistance days of care for the third quarter of CY2019.</a:t>
            </a:r>
          </a:p>
          <a:p>
            <a:pPr lvl="2"/>
            <a:r>
              <a:rPr lang="en-US" dirty="0"/>
              <a:t>$49 million to be allocated based on licensed beds for all facilities as of March 31, 2020.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20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HB 2510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lvl="1"/>
            <a:r>
              <a:rPr lang="en-US" dirty="0"/>
              <a:t>Ventilator Services</a:t>
            </a:r>
          </a:p>
          <a:p>
            <a:pPr lvl="2"/>
            <a:r>
              <a:rPr lang="en-US" dirty="0"/>
              <a:t>$8 million to be allocated proportionally based on the number of Medical Assistance recipients for the third quarter of CY2019. </a:t>
            </a:r>
          </a:p>
          <a:p>
            <a:pPr lvl="2"/>
            <a:r>
              <a:rPr lang="en-US" dirty="0"/>
              <a:t>Eligible facilities are required to have 10 or more Medical Assistance patients and at least 17% of the Medical Assistance patients receiving ventilator or tracheostomy services in December 2019.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Assisted Living and Personal Care Homes: $50 million </a:t>
            </a:r>
          </a:p>
          <a:p>
            <a:pPr lvl="2"/>
            <a:r>
              <a:rPr lang="en-US" dirty="0"/>
              <a:t>$45 million to be allocated proportionally based on occupancy based on the most recent inspections on or before April 1, 2020.</a:t>
            </a:r>
          </a:p>
          <a:p>
            <a:pPr lvl="2"/>
            <a:r>
              <a:rPr lang="en-US" dirty="0"/>
              <a:t>$5 million to be allocated proportionally based on the number of SSI residents in March 2020.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2747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HB 2510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lvl="1"/>
            <a:r>
              <a:rPr lang="en-US" dirty="0"/>
              <a:t>Personal Assistance Services - $140 million </a:t>
            </a:r>
          </a:p>
          <a:p>
            <a:pPr lvl="2"/>
            <a:r>
              <a:rPr lang="en-US" dirty="0"/>
              <a:t>$112 million to be allocated proportionally based on the Medical Assistance units billed (excluding overtime) by the home care agency during the third quarter of CY 2019. </a:t>
            </a:r>
          </a:p>
          <a:p>
            <a:pPr lvl="2"/>
            <a:r>
              <a:rPr lang="en-US" dirty="0"/>
              <a:t>$28 million to be allocated proportionally to each Direct Care Worker, employed through the participant-directed employer model, based on the units billed (excluding overtime) during the third quarter of CY2019.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Residential Habilitation</a:t>
            </a:r>
          </a:p>
          <a:p>
            <a:pPr lvl="2"/>
            <a:r>
              <a:rPr lang="en-US" dirty="0"/>
              <a:t>$1 million to be allocated proportionally based on total Medical Assistance Fee-For-Service and Community </a:t>
            </a:r>
            <a:r>
              <a:rPr lang="en-US" dirty="0" err="1"/>
              <a:t>HealthChoices</a:t>
            </a:r>
            <a:r>
              <a:rPr lang="en-US" dirty="0"/>
              <a:t> payments for the third quarter of CY2019.</a:t>
            </a:r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262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dirty="0"/>
              <a:t>HB 2510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62000" y="1295400"/>
            <a:ext cx="7543800" cy="4800600"/>
          </a:xfrm>
        </p:spPr>
        <p:txBody>
          <a:bodyPr/>
          <a:lstStyle/>
          <a:p>
            <a:pPr lvl="1"/>
            <a:r>
              <a:rPr lang="en-US" dirty="0"/>
              <a:t>Adult Day Services</a:t>
            </a:r>
          </a:p>
          <a:p>
            <a:pPr lvl="2"/>
            <a:r>
              <a:rPr lang="en-US" dirty="0"/>
              <a:t>$13 million to be allocated proportionally based on total Medical Assistance Fee-For-Service and Community </a:t>
            </a:r>
            <a:r>
              <a:rPr lang="en-US" dirty="0" err="1"/>
              <a:t>HealthChoices</a:t>
            </a:r>
            <a:r>
              <a:rPr lang="en-US" dirty="0"/>
              <a:t> payments for the third quarter of CY2019.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Community </a:t>
            </a:r>
            <a:r>
              <a:rPr lang="en-US" dirty="0" err="1"/>
              <a:t>HealthChoices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$50 million to be distributed proportionally based on Medical Assistance participants as of March 31, 2020.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LIFE Program </a:t>
            </a:r>
          </a:p>
          <a:p>
            <a:pPr lvl="2"/>
            <a:r>
              <a:rPr lang="en-US" dirty="0"/>
              <a:t>$10 million to be distributed through the base program according to reimbursements for the first quarter of 2020. </a:t>
            </a:r>
          </a:p>
          <a:p>
            <a:pPr marL="457200" lvl="1" indent="0">
              <a:buNone/>
            </a:pP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AF69DB-14BC-449D-BC99-F24B05F8046E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6/17/2020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919709"/>
      </p:ext>
    </p:extLst>
  </p:cSld>
  <p:clrMapOvr>
    <a:masterClrMapping/>
  </p:clrMapOvr>
</p:sld>
</file>

<file path=ppt/theme/theme1.xml><?xml version="1.0" encoding="utf-8"?>
<a:theme xmlns:a="http://schemas.openxmlformats.org/drawingml/2006/main" name="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HS PowerPoint Presentation 1.pptx" id="{A4CA6612-190B-47EA-AE1A-FB187C809D97}" vid="{1DF0AFB9-68A5-49FB-9C2B-79FFDC7243D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343D33A6DD9E4FA5DA4620AAA2369D" ma:contentTypeVersion="1" ma:contentTypeDescription="Create a new document." ma:contentTypeScope="" ma:versionID="511e3077fe1f301f96382298523646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B04AE28-35AE-4F43-B101-E215DBBFE579}"/>
</file>

<file path=customXml/itemProps2.xml><?xml version="1.0" encoding="utf-8"?>
<ds:datastoreItem xmlns:ds="http://schemas.openxmlformats.org/officeDocument/2006/customXml" ds:itemID="{46A1A97C-9A31-4030-8896-521B397E45AF}"/>
</file>

<file path=customXml/itemProps3.xml><?xml version="1.0" encoding="utf-8"?>
<ds:datastoreItem xmlns:ds="http://schemas.openxmlformats.org/officeDocument/2006/customXml" ds:itemID="{A42E26C7-AE29-41C1-8A65-EA4B06A9C3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343</Words>
  <Application>Microsoft Office PowerPoint</Application>
  <PresentationFormat>On-screen Show (4:3)</PresentationFormat>
  <Paragraphs>99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DHS Presentations Template 1v3</vt:lpstr>
      <vt:lpstr>Third Thursday Webinar</vt:lpstr>
      <vt:lpstr>Agenda</vt:lpstr>
      <vt:lpstr>COVID-19 Updates</vt:lpstr>
      <vt:lpstr>Red, Yellow, and Green Phase Transitions</vt:lpstr>
      <vt:lpstr>Adult Daily Living Centers and LIFE Centers</vt:lpstr>
      <vt:lpstr>HB 2510</vt:lpstr>
      <vt:lpstr>HB 2510</vt:lpstr>
      <vt:lpstr>HB 2510</vt:lpstr>
      <vt:lpstr>HB 2510</vt:lpstr>
      <vt:lpstr>Questions?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West</dc:creator>
  <cp:lastModifiedBy>Wierman, Kristen</cp:lastModifiedBy>
  <cp:revision>126</cp:revision>
  <cp:lastPrinted>2009-01-26T15:49:04Z</cp:lastPrinted>
  <dcterms:created xsi:type="dcterms:W3CDTF">2014-12-08T14:41:22Z</dcterms:created>
  <dcterms:modified xsi:type="dcterms:W3CDTF">2020-06-17T17:25:59Z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0x010100BF343D33A6DD9E4FA5DA4620AAA2369D</vt:lpwstr>
  </property>
  <property fmtid="{D5CDD505-2E9C-101B-9397-08002B2CF9AE}" pid="3" name="Order">
    <vt:r8>17500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