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style2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07" r:id="rId2"/>
    <p:sldId id="427" r:id="rId3"/>
    <p:sldId id="346" r:id="rId4"/>
    <p:sldId id="355" r:id="rId5"/>
    <p:sldId id="398" r:id="rId6"/>
    <p:sldId id="399" r:id="rId7"/>
    <p:sldId id="384" r:id="rId8"/>
    <p:sldId id="385" r:id="rId9"/>
    <p:sldId id="358" r:id="rId10"/>
    <p:sldId id="386" r:id="rId11"/>
    <p:sldId id="422" r:id="rId12"/>
    <p:sldId id="389" r:id="rId13"/>
    <p:sldId id="390" r:id="rId14"/>
    <p:sldId id="392" r:id="rId15"/>
    <p:sldId id="372" r:id="rId16"/>
    <p:sldId id="362" r:id="rId17"/>
    <p:sldId id="395" r:id="rId18"/>
    <p:sldId id="417" r:id="rId19"/>
    <p:sldId id="424" r:id="rId20"/>
    <p:sldId id="423" r:id="rId21"/>
    <p:sldId id="425" r:id="rId22"/>
    <p:sldId id="426" r:id="rId23"/>
    <p:sldId id="414" r:id="rId24"/>
    <p:sldId id="364" r:id="rId25"/>
    <p:sldId id="415" r:id="rId26"/>
    <p:sldId id="416" r:id="rId27"/>
    <p:sldId id="281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6133A1-E1F8-4E61-B5E0-702D75A0E5DC}">
          <p14:sldIdLst>
            <p14:sldId id="407"/>
            <p14:sldId id="427"/>
            <p14:sldId id="346"/>
            <p14:sldId id="355"/>
            <p14:sldId id="398"/>
            <p14:sldId id="399"/>
            <p14:sldId id="384"/>
            <p14:sldId id="385"/>
            <p14:sldId id="358"/>
            <p14:sldId id="386"/>
            <p14:sldId id="422"/>
            <p14:sldId id="389"/>
            <p14:sldId id="390"/>
            <p14:sldId id="392"/>
            <p14:sldId id="372"/>
            <p14:sldId id="362"/>
            <p14:sldId id="395"/>
            <p14:sldId id="417"/>
            <p14:sldId id="424"/>
            <p14:sldId id="423"/>
            <p14:sldId id="425"/>
            <p14:sldId id="426"/>
            <p14:sldId id="414"/>
            <p14:sldId id="364"/>
            <p14:sldId id="415"/>
            <p14:sldId id="416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cock, Kevin" initials="HK" lastIdx="4" clrIdx="0">
    <p:extLst>
      <p:ext uri="{19B8F6BF-5375-455C-9EA6-DF929625EA0E}">
        <p15:presenceInfo xmlns:p15="http://schemas.microsoft.com/office/powerpoint/2012/main" userId="Hancock, Kevin" providerId="None"/>
      </p:ext>
    </p:extLst>
  </p:cmAuthor>
  <p:cmAuthor id="2" name="Wachter, Derek" initials="WD" lastIdx="3" clrIdx="1">
    <p:extLst>
      <p:ext uri="{19B8F6BF-5375-455C-9EA6-DF929625EA0E}">
        <p15:presenceInfo xmlns:p15="http://schemas.microsoft.com/office/powerpoint/2012/main" userId="Wachter, Derek" providerId="None"/>
      </p:ext>
    </p:extLst>
  </p:cmAuthor>
  <p:cmAuthor id="3" name="Pat Brady" initials="PB" lastIdx="11" clrIdx="3">
    <p:extLst>
      <p:ext uri="{19B8F6BF-5375-455C-9EA6-DF929625EA0E}">
        <p15:presenceInfo xmlns:p15="http://schemas.microsoft.com/office/powerpoint/2012/main" userId="8226d2bec95dbf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5B9BD7"/>
    <a:srgbClr val="569FD3"/>
    <a:srgbClr val="2E5597"/>
    <a:srgbClr val="2F5597"/>
    <a:srgbClr val="F4B183"/>
    <a:srgbClr val="ED7D31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hancock\AppData\Local\Microsoft\Windows\Temporary%20Internet%20Files\Content.Outlook\CDRG499J\PA%20CHC%20Total%20Enrollments%20by%20Population%20Type%20%20Age%202.5.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hancock\AppData\Local\Microsoft\Windows\Temporary%20Internet%20Files\Content.Outlook\CDRG499J\PA%20CHC%20Total%20Enrollments%20by%20Population%20Type%20%20Age_ED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 CHC Total</a:t>
            </a:r>
            <a:r>
              <a:rPr lang="en-US" baseline="0"/>
              <a:t> Enrollments</a:t>
            </a:r>
            <a:r>
              <a:rPr lang="en-US"/>
              <a:t> by Population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 CHC Total</a:t>
            </a:r>
            <a:r>
              <a:rPr lang="en-US" baseline="0"/>
              <a:t> Enrollments</a:t>
            </a:r>
            <a:r>
              <a:rPr lang="en-US"/>
              <a:t> by Population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114-4E40-8D42-E30550FCC45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114-4E40-8D42-E30550FCC45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114-4E40-8D42-E30550FCC45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114-4E40-8D42-E30550FCC45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114-4E40-8D42-E30550FCC45D}"/>
              </c:ext>
            </c:extLst>
          </c:dPt>
          <c:dLbls>
            <c:dLbl>
              <c:idx val="4"/>
              <c:layout>
                <c:manualLayout>
                  <c:x val="7.4517656572301763E-2"/>
                  <c:y val="-1.88099452684693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14-4E40-8D42-E30550FCC45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'sheet 1'!$A$2:$A$6</c:f>
              <c:strCache>
                <c:ptCount val="5"/>
                <c:pt idx="0">
                  <c:v>NFI Duals</c:v>
                </c:pt>
                <c:pt idx="1">
                  <c:v>HCBS Duals</c:v>
                </c:pt>
                <c:pt idx="2">
                  <c:v>HCBS Non Duals</c:v>
                </c:pt>
                <c:pt idx="3">
                  <c:v>LTC Duals</c:v>
                </c:pt>
                <c:pt idx="4">
                  <c:v>LTC Non-Duals</c:v>
                </c:pt>
              </c:strCache>
            </c:strRef>
          </c:cat>
          <c:val>
            <c:numRef>
              <c:f>'sheet 1'!$B$2:$B$6</c:f>
              <c:numCache>
                <c:formatCode>#,##0</c:formatCode>
                <c:ptCount val="5"/>
                <c:pt idx="0">
                  <c:v>57656</c:v>
                </c:pt>
                <c:pt idx="1">
                  <c:v>8136</c:v>
                </c:pt>
                <c:pt idx="2">
                  <c:v>2706</c:v>
                </c:pt>
                <c:pt idx="3">
                  <c:v>10069</c:v>
                </c:pt>
                <c:pt idx="4">
                  <c:v>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14-4E40-8D42-E30550FCC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CE6A3-6C4A-4060-A694-462B5019338F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DDA46-D67A-4F9A-8C33-B413BBCB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D7A6F306-91D6-4616-9D0A-072C22CF837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5484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5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4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15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8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18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5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55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14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5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2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3445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70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4174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8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6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533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190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243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363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096E3095-98F5-46AC-9EEE-5954F3AD39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896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DA46-D67A-4F9A-8C33-B413BBCB50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5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07F6-5BFC-4245-AA50-1EC3F7110788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4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C316-66ED-4EEA-9909-E0690F0E740D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7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86A-3306-4E3B-989F-5883D184EB56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8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6AB7-D098-493B-AB6B-8F44560FFE65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6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2F7C-870E-43BE-A29C-E30D83D2BE6A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7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5014-0117-4AC6-B57C-E49C7CF4715B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0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EFB1-F460-4FC7-AF19-4CA5531AAC97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8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B34-9351-4B27-B129-0A4505250363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9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01E1-8F07-47F0-AA1A-B9CEDE60FB98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8F2-94B6-46FE-A98F-D366DAE526B7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4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55BA-6A72-41B8-8021-77EC74B1C016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2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2098-3CC3-49D1-9E9C-012B45EADE3C}" type="datetime1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B908-D14B-4B79-9273-27B0AA618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rollchc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rollchc.com/" TargetMode="External"/><Relationship Id="rId4" Type="http://schemas.openxmlformats.org/officeDocument/2006/relationships/hyperlink" Target="http://listserv.dpw.state.pa.us/oltl-community-healthchoices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CHCProviders@UPMC.edu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pahealthwellness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rmation@pahealthwellness.com" TargetMode="External"/><Relationship Id="rId5" Type="http://schemas.openxmlformats.org/officeDocument/2006/relationships/hyperlink" Target="http://www.amerihealthcaritaschc.com/" TargetMode="External"/><Relationship Id="rId4" Type="http://schemas.openxmlformats.org/officeDocument/2006/relationships/hyperlink" Target="mailto:CHCProviders@amerihealthcaritas.com" TargetMode="External"/><Relationship Id="rId9" Type="http://schemas.openxmlformats.org/officeDocument/2006/relationships/hyperlink" Target="http://www.upmchealthplan.com/ch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12" y="14068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59" y="449705"/>
            <a:ext cx="5851282" cy="1689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62" y="5457823"/>
            <a:ext cx="1847850" cy="933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3673" y="2317443"/>
            <a:ext cx="1022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Third Thursday Webinar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2634" y="6391273"/>
            <a:ext cx="46634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215449" y="6391273"/>
            <a:ext cx="46634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62054" y="6455359"/>
            <a:ext cx="286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March 15,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855" y="4775016"/>
            <a:ext cx="423267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Kevin Hancock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Acting Deputy Secretary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OFFICE OF LONG-TERM LIVING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C7E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 OF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409090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2887" y="459329"/>
            <a:ext cx="11589723" cy="6059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CHC SOUTHWEST 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Weekly Plan Transfers</a:t>
            </a: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ts val="3600"/>
              </a:lnSpc>
              <a:buNone/>
            </a:pPr>
            <a:b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9328"/>
            <a:ext cx="276225" cy="53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82D09-0670-4B33-9E5E-BD4A5472FAD8}"/>
              </a:ext>
            </a:extLst>
          </p:cNvPr>
          <p:cNvSpPr txBox="1"/>
          <p:nvPr/>
        </p:nvSpPr>
        <p:spPr>
          <a:xfrm>
            <a:off x="559294" y="1108183"/>
            <a:ext cx="1024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19" y="1009018"/>
            <a:ext cx="9827604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4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2887" y="459329"/>
            <a:ext cx="11589723" cy="6059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CHC SOUTHWEST 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Weekly Plan Transfers</a:t>
            </a: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ts val="3600"/>
              </a:lnSpc>
              <a:buNone/>
            </a:pPr>
            <a:b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9328"/>
            <a:ext cx="276225" cy="53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82D09-0670-4B33-9E5E-BD4A5472FAD8}"/>
              </a:ext>
            </a:extLst>
          </p:cNvPr>
          <p:cNvSpPr txBox="1"/>
          <p:nvPr/>
        </p:nvSpPr>
        <p:spPr>
          <a:xfrm>
            <a:off x="559294" y="1108183"/>
            <a:ext cx="1024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329" y="1045257"/>
            <a:ext cx="9937341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0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2887" y="459329"/>
            <a:ext cx="11589723" cy="6059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CHC SOUTHWEST 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Critical Incidents</a:t>
            </a: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ts val="3600"/>
              </a:lnSpc>
              <a:buNone/>
            </a:pPr>
            <a:b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9328"/>
            <a:ext cx="276225" cy="53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82D09-0670-4B33-9E5E-BD4A5472FAD8}"/>
              </a:ext>
            </a:extLst>
          </p:cNvPr>
          <p:cNvSpPr txBox="1"/>
          <p:nvPr/>
        </p:nvSpPr>
        <p:spPr>
          <a:xfrm>
            <a:off x="559294" y="1108183"/>
            <a:ext cx="1024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169" y="1136705"/>
            <a:ext cx="9199661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1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2887" y="459329"/>
            <a:ext cx="11589723" cy="6059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CHC SOUTHWEST 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Complaints/Grievances</a:t>
            </a: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ts val="3600"/>
              </a:lnSpc>
              <a:buNone/>
            </a:pPr>
            <a:b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9328"/>
            <a:ext cx="276225" cy="53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82D09-0670-4B33-9E5E-BD4A5472FAD8}"/>
              </a:ext>
            </a:extLst>
          </p:cNvPr>
          <p:cNvSpPr txBox="1"/>
          <p:nvPr/>
        </p:nvSpPr>
        <p:spPr>
          <a:xfrm>
            <a:off x="559294" y="1108183"/>
            <a:ext cx="1024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201" y="1065321"/>
            <a:ext cx="9156986" cy="42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4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2887" y="459329"/>
            <a:ext cx="11589723" cy="6059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CHC SOUTHWEST 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Provider Claims Submissions</a:t>
            </a: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ts val="3600"/>
              </a:lnSpc>
              <a:buNone/>
            </a:pPr>
            <a:b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9328"/>
            <a:ext cx="276225" cy="53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82D09-0670-4B33-9E5E-BD4A5472FAD8}"/>
              </a:ext>
            </a:extLst>
          </p:cNvPr>
          <p:cNvSpPr txBox="1"/>
          <p:nvPr/>
        </p:nvSpPr>
        <p:spPr>
          <a:xfrm>
            <a:off x="559294" y="1108183"/>
            <a:ext cx="1024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887" y="1204546"/>
            <a:ext cx="9614225" cy="48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77" y="1249906"/>
            <a:ext cx="2955064" cy="8532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9504" y="6458989"/>
            <a:ext cx="11788411" cy="3075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63399" y="2698812"/>
            <a:ext cx="9060620" cy="16423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6000"/>
              </a:lnSpc>
              <a:buNone/>
            </a:pPr>
            <a:r>
              <a:rPr lang="en-US" sz="66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AREAS OF CURRENT FOCUS</a:t>
            </a:r>
          </a:p>
        </p:txBody>
      </p:sp>
      <p:sp>
        <p:nvSpPr>
          <p:cNvPr id="2" name="Left Bracket 1"/>
          <p:cNvSpPr/>
          <p:nvPr/>
        </p:nvSpPr>
        <p:spPr>
          <a:xfrm>
            <a:off x="1901679" y="2494384"/>
            <a:ext cx="324196" cy="1932643"/>
          </a:xfrm>
          <a:prstGeom prst="leftBracke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ket 7"/>
          <p:cNvSpPr/>
          <p:nvPr/>
        </p:nvSpPr>
        <p:spPr>
          <a:xfrm flipH="1">
            <a:off x="10080749" y="2494384"/>
            <a:ext cx="329184" cy="1932643"/>
          </a:xfrm>
          <a:prstGeom prst="leftBracke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5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94522" y="261257"/>
            <a:ext cx="10567055" cy="5505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LAUNCH COMMUNICATIONS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55535"/>
            <a:ext cx="276225" cy="36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6CCBB-1F83-4899-8D4E-0B8F40328594}"/>
              </a:ext>
            </a:extLst>
          </p:cNvPr>
          <p:cNvSpPr txBox="1"/>
          <p:nvPr/>
        </p:nvSpPr>
        <p:spPr>
          <a:xfrm>
            <a:off x="656948" y="985421"/>
            <a:ext cx="1069685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Daily Calls with individual MCOs, including weekly joint calls with all 3 MCOs. </a:t>
            </a: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Daily Calls with DHS and PDA.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Weekly Participant and Participant Advocate Calls.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Weekly Provider Association Calls, including: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+mj-lt"/>
              </a:rPr>
              <a:t>Nursing Facilities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+mj-lt"/>
              </a:rPr>
              <a:t>HCBS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Weekly Calls with the Aging Network.</a:t>
            </a:r>
          </a:p>
          <a:p>
            <a:endParaRPr lang="en-US" sz="3200" dirty="0">
              <a:latin typeface="+mj-lt"/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2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5193" y="331834"/>
            <a:ext cx="10350448" cy="6852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AREAS OF CURRENT FOCUS: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31833"/>
            <a:ext cx="276225" cy="393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42538" y="6241038"/>
            <a:ext cx="2743200" cy="365125"/>
          </a:xfrm>
        </p:spPr>
        <p:txBody>
          <a:bodyPr/>
          <a:lstStyle/>
          <a:p>
            <a:fld id="{C85EB908-D14B-4B79-9273-27B0AA618532}" type="slidenum">
              <a:rPr lang="en-US" smtClean="0"/>
              <a:t>17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9168" y="1017038"/>
            <a:ext cx="10739394" cy="5044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 err="1">
                <a:ea typeface="ＭＳ Ｐゴシック" pitchFamily="-106" charset="-128"/>
              </a:rPr>
              <a:t>HHAeXchange</a:t>
            </a:r>
            <a:r>
              <a:rPr lang="en-US" sz="2400" dirty="0">
                <a:ea typeface="ＭＳ Ｐゴシック" pitchFamily="-106" charset="-128"/>
              </a:rPr>
              <a:t>/Data Integrity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Direct care Worker Authorizations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Nursing Facility and HCBS Claims Submission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Medicare/Medicaid Participant and Provider Education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Enrollment Issues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Person-centered Service Planning Process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Reviewing Changes in Person-Centered Service Plans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Transportation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Complaint and Grievance processes and notices for HCBS Services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Lessons Learned for the Southeast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endParaRPr lang="en-US" sz="2400" dirty="0">
              <a:latin typeface="+mj-lt"/>
              <a:ea typeface="ＭＳ Ｐゴシック" pitchFamily="-106" charset="-128"/>
            </a:endParaRPr>
          </a:p>
          <a:p>
            <a:pPr marL="109728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D2D8A">
                  <a:lumMod val="75000"/>
                </a:srgbClr>
              </a:buClr>
              <a:buNone/>
              <a:defRPr/>
            </a:pPr>
            <a:endParaRPr lang="en-US" sz="800" dirty="0">
              <a:latin typeface="+mj-lt"/>
              <a:ea typeface="ＭＳ Ｐゴシック" pitchFamily="-106" charset="-128"/>
            </a:endParaRPr>
          </a:p>
          <a:p>
            <a:pPr marL="365760" lvl="0" indent="-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D2D8A">
                  <a:lumMod val="75000"/>
                </a:srgbClr>
              </a:buClr>
              <a:defRPr/>
            </a:pPr>
            <a:endParaRPr lang="en-US" sz="1600" dirty="0">
              <a:solidFill>
                <a:srgbClr val="000000"/>
              </a:solidFill>
              <a:latin typeface="+mj-lt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3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5193" y="331834"/>
            <a:ext cx="10350448" cy="6852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SOUTHWEST LESSONS LEARNED (SO FAR):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31833"/>
            <a:ext cx="276225" cy="393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42538" y="6241038"/>
            <a:ext cx="2743200" cy="365125"/>
          </a:xfrm>
        </p:spPr>
        <p:txBody>
          <a:bodyPr/>
          <a:lstStyle/>
          <a:p>
            <a:fld id="{C85EB908-D14B-4B79-9273-27B0AA618532}" type="slidenum">
              <a:rPr lang="en-US" smtClean="0"/>
              <a:t>18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9168" y="1017038"/>
            <a:ext cx="10739394" cy="5044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Earlier stakeholder engagement opportunities with key population groups and group representatives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Earlier in-person provider communication sessions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Enhanced communication materials regarding Medicare vs. CHC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More education and communication on continuity-of-care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Addition report development on enrollment and plan transfer scenarios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Earlier OBRA reassessments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More communication on the LIFE program as an enrollment alternative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Earlier data clean-up in HCSIS and SAMS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Earlier pre-transition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More provider information on IEB website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sz="2400" dirty="0">
                <a:ea typeface="ＭＳ Ｐゴシック" pitchFamily="-106" charset="-128"/>
              </a:rPr>
              <a:t>More provider training on Medicare vs. CHC</a:t>
            </a: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endParaRPr lang="en-US" sz="2400" dirty="0">
              <a:latin typeface="+mj-lt"/>
              <a:ea typeface="ＭＳ Ｐゴシック" pitchFamily="-106" charset="-128"/>
            </a:endParaRPr>
          </a:p>
          <a:p>
            <a:pPr marL="109728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D2D8A">
                  <a:lumMod val="75000"/>
                </a:srgbClr>
              </a:buClr>
              <a:buNone/>
              <a:defRPr/>
            </a:pPr>
            <a:endParaRPr lang="en-US" sz="800" dirty="0">
              <a:latin typeface="+mj-lt"/>
              <a:ea typeface="ＭＳ Ｐゴシック" pitchFamily="-106" charset="-128"/>
            </a:endParaRPr>
          </a:p>
          <a:p>
            <a:pPr marL="365760" lvl="0" indent="-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D2D8A">
                  <a:lumMod val="75000"/>
                </a:srgbClr>
              </a:buClr>
              <a:defRPr/>
            </a:pPr>
            <a:endParaRPr lang="en-US" sz="1600" dirty="0">
              <a:solidFill>
                <a:srgbClr val="000000"/>
              </a:solidFill>
              <a:latin typeface="+mj-lt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368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77" y="1249906"/>
            <a:ext cx="2955064" cy="8532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9504" y="6458989"/>
            <a:ext cx="11788411" cy="3075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63399" y="2698812"/>
            <a:ext cx="9060620" cy="16423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6000"/>
              </a:lnSpc>
              <a:buNone/>
            </a:pPr>
            <a:r>
              <a:rPr lang="en-US" sz="66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Southeast Implementation</a:t>
            </a:r>
          </a:p>
        </p:txBody>
      </p:sp>
      <p:sp>
        <p:nvSpPr>
          <p:cNvPr id="2" name="Left Bracket 1"/>
          <p:cNvSpPr/>
          <p:nvPr/>
        </p:nvSpPr>
        <p:spPr>
          <a:xfrm>
            <a:off x="1901679" y="2494384"/>
            <a:ext cx="324196" cy="1846797"/>
          </a:xfrm>
          <a:prstGeom prst="leftBracke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ket 7"/>
          <p:cNvSpPr/>
          <p:nvPr/>
        </p:nvSpPr>
        <p:spPr>
          <a:xfrm flipH="1">
            <a:off x="10080749" y="2494384"/>
            <a:ext cx="329184" cy="1846797"/>
          </a:xfrm>
          <a:prstGeom prst="leftBracke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9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8689-EC1C-4BBF-9051-B58CD8168B37}"/>
              </a:ext>
            </a:extLst>
          </p:cNvPr>
          <p:cNvSpPr txBox="1"/>
          <p:nvPr/>
        </p:nvSpPr>
        <p:spPr>
          <a:xfrm>
            <a:off x="590550" y="1198485"/>
            <a:ext cx="10914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/>
              <a:t>CHC Launch Update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/>
              <a:t>CHC Areas of Current Focus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/>
              <a:t>CHC Southeast Implementation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/>
              <a:t>Resources</a:t>
            </a:r>
          </a:p>
          <a:p>
            <a:pPr lvl="1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6101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5193" y="331834"/>
            <a:ext cx="10350448" cy="6852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Southeast Population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31833"/>
            <a:ext cx="276225" cy="393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42538" y="6241038"/>
            <a:ext cx="2743200" cy="365125"/>
          </a:xfrm>
        </p:spPr>
        <p:txBody>
          <a:bodyPr/>
          <a:lstStyle/>
          <a:p>
            <a:fld id="{C85EB908-D14B-4B79-9273-27B0AA618532}" type="slidenum">
              <a:rPr lang="en-US" smtClean="0"/>
              <a:t>20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9168" y="1017038"/>
            <a:ext cx="10739394" cy="5044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buNone/>
              <a:defRPr/>
            </a:pPr>
            <a:endParaRPr lang="en-US" sz="2400" dirty="0">
              <a:solidFill>
                <a:srgbClr val="000000"/>
              </a:solidFill>
              <a:latin typeface="+mj-lt"/>
              <a:ea typeface="ＭＳ Ｐゴシック" pitchFamily="-106" charset="-128"/>
            </a:endParaRPr>
          </a:p>
          <a:p>
            <a:pPr marL="109728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D2D8A">
                  <a:lumMod val="75000"/>
                </a:srgbClr>
              </a:buClr>
              <a:buNone/>
              <a:defRPr/>
            </a:pPr>
            <a:endParaRPr lang="en-US" sz="2400" dirty="0">
              <a:solidFill>
                <a:srgbClr val="FF0000"/>
              </a:solidFill>
              <a:latin typeface="+mj-lt"/>
              <a:ea typeface="ＭＳ Ｐゴシック" pitchFamily="-106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95547"/>
              </p:ext>
            </p:extLst>
          </p:nvPr>
        </p:nvGraphicFramePr>
        <p:xfrm>
          <a:off x="1907931" y="1802426"/>
          <a:ext cx="8379069" cy="3508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1189">
                  <a:extLst>
                    <a:ext uri="{9D8B030D-6E8A-4147-A177-3AD203B41FA5}">
                      <a16:colId xmlns:a16="http://schemas.microsoft.com/office/drawing/2014/main" val="2214905830"/>
                    </a:ext>
                  </a:extLst>
                </a:gridCol>
                <a:gridCol w="4287880">
                  <a:extLst>
                    <a:ext uri="{9D8B030D-6E8A-4147-A177-3AD203B41FA5}">
                      <a16:colId xmlns:a16="http://schemas.microsoft.com/office/drawing/2014/main" val="2145356224"/>
                    </a:ext>
                  </a:extLst>
                </a:gridCol>
              </a:tblGrid>
              <a:tr h="5011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Population Bucket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Count of Individuals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5736764"/>
                  </a:ext>
                </a:extLst>
              </a:tr>
              <a:tr h="5011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HCBS Dual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28,887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25807671"/>
                  </a:ext>
                </a:extLst>
              </a:tr>
              <a:tr h="5011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HCBS Non-Dual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12,136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2279360"/>
                  </a:ext>
                </a:extLst>
              </a:tr>
              <a:tr h="5011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LTC Dual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12,456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4676085"/>
                  </a:ext>
                </a:extLst>
              </a:tr>
              <a:tr h="5011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LTC Non-Dual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1,365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36312989"/>
                  </a:ext>
                </a:extLst>
              </a:tr>
              <a:tr h="5011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NFI Dual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72,882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0689707"/>
                  </a:ext>
                </a:extLst>
              </a:tr>
              <a:tr h="5011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Grand Total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127,726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4795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34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5193" y="331834"/>
            <a:ext cx="10350448" cy="6852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Southeast Population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31833"/>
            <a:ext cx="276225" cy="393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42538" y="6241038"/>
            <a:ext cx="2743200" cy="365125"/>
          </a:xfrm>
        </p:spPr>
        <p:txBody>
          <a:bodyPr/>
          <a:lstStyle/>
          <a:p>
            <a:fld id="{C85EB908-D14B-4B79-9273-27B0AA618532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9168" y="1017038"/>
            <a:ext cx="10739394" cy="5044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buNone/>
              <a:defRPr/>
            </a:pPr>
            <a:endParaRPr lang="en-US" sz="2400" dirty="0">
              <a:solidFill>
                <a:srgbClr val="000000"/>
              </a:solidFill>
              <a:latin typeface="+mj-lt"/>
              <a:ea typeface="ＭＳ Ｐゴシック" pitchFamily="-106" charset="-128"/>
            </a:endParaRPr>
          </a:p>
          <a:p>
            <a:pPr marL="109728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D2D8A">
                  <a:lumMod val="75000"/>
                </a:srgbClr>
              </a:buClr>
              <a:buNone/>
              <a:defRPr/>
            </a:pPr>
            <a:endParaRPr lang="en-US" sz="2400" dirty="0">
              <a:solidFill>
                <a:srgbClr val="FF0000"/>
              </a:solidFill>
              <a:latin typeface="+mj-lt"/>
              <a:ea typeface="ＭＳ Ｐゴシック" pitchFamily="-106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75569"/>
              </p:ext>
            </p:extLst>
          </p:nvPr>
        </p:nvGraphicFramePr>
        <p:xfrm>
          <a:off x="2136531" y="1441936"/>
          <a:ext cx="7860323" cy="3706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7904">
                  <a:extLst>
                    <a:ext uri="{9D8B030D-6E8A-4147-A177-3AD203B41FA5}">
                      <a16:colId xmlns:a16="http://schemas.microsoft.com/office/drawing/2014/main" val="446849662"/>
                    </a:ext>
                  </a:extLst>
                </a:gridCol>
                <a:gridCol w="4022419">
                  <a:extLst>
                    <a:ext uri="{9D8B030D-6E8A-4147-A177-3AD203B41FA5}">
                      <a16:colId xmlns:a16="http://schemas.microsoft.com/office/drawing/2014/main" val="1240068195"/>
                    </a:ext>
                  </a:extLst>
                </a:gridCol>
              </a:tblGrid>
              <a:tr h="4625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County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Count of Individuals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3407155"/>
                  </a:ext>
                </a:extLst>
              </a:tr>
              <a:tr h="462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Bucks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9,488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78908152"/>
                  </a:ext>
                </a:extLst>
              </a:tr>
              <a:tr h="462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Chester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5,216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39959521"/>
                  </a:ext>
                </a:extLst>
              </a:tr>
              <a:tr h="462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Delaware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12,435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5930506"/>
                  </a:ext>
                </a:extLst>
              </a:tr>
              <a:tr h="462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Montgomery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12,835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8602452"/>
                  </a:ext>
                </a:extLst>
              </a:tr>
              <a:tr h="462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Philadelphia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87,691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96873588"/>
                  </a:ext>
                </a:extLst>
              </a:tr>
              <a:tr h="469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Under Review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2812346"/>
                  </a:ext>
                </a:extLst>
              </a:tr>
              <a:tr h="462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Grand Total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127,726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643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69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5193" y="331834"/>
            <a:ext cx="10350448" cy="6852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Southeast Implementation Focuses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31833"/>
            <a:ext cx="276225" cy="393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42538" y="6241038"/>
            <a:ext cx="2743200" cy="365125"/>
          </a:xfrm>
        </p:spPr>
        <p:txBody>
          <a:bodyPr/>
          <a:lstStyle/>
          <a:p>
            <a:fld id="{C85EB908-D14B-4B79-9273-27B0AA618532}" type="slidenum">
              <a:rPr lang="en-US" smtClean="0"/>
              <a:t>22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9168" y="1017038"/>
            <a:ext cx="10739394" cy="5044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endParaRPr lang="en-US" dirty="0">
              <a:ea typeface="ＭＳ Ｐゴシック" pitchFamily="-106" charset="-128"/>
            </a:endParaRP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dirty="0">
                <a:ea typeface="ＭＳ Ｐゴシック" pitchFamily="-106" charset="-128"/>
              </a:rPr>
              <a:t>OBRA Assessments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buNone/>
              <a:defRPr/>
            </a:pPr>
            <a:endParaRPr lang="en-US" dirty="0">
              <a:ea typeface="ＭＳ Ｐゴシック" pitchFamily="-106" charset="-128"/>
            </a:endParaRP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dirty="0">
                <a:ea typeface="ＭＳ Ｐゴシック" pitchFamily="-106" charset="-128"/>
              </a:rPr>
              <a:t>Communications Planning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buNone/>
              <a:defRPr/>
            </a:pPr>
            <a:endParaRPr lang="en-US" dirty="0">
              <a:ea typeface="ＭＳ Ｐゴシック" pitchFamily="-106" charset="-128"/>
            </a:endParaRP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dirty="0">
                <a:ea typeface="ＭＳ Ｐゴシック" pitchFamily="-106" charset="-128"/>
              </a:rPr>
              <a:t>Provider Outreach and Education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buNone/>
              <a:defRPr/>
            </a:pPr>
            <a:endParaRPr lang="en-US" dirty="0">
              <a:ea typeface="ＭＳ Ｐゴシック" pitchFamily="-106" charset="-128"/>
            </a:endParaRPr>
          </a:p>
          <a:p>
            <a:pPr marL="525780" indent="-34290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defRPr/>
            </a:pPr>
            <a:r>
              <a:rPr lang="en-US" dirty="0">
                <a:ea typeface="ＭＳ Ｐゴシック" pitchFamily="-106" charset="-128"/>
              </a:rPr>
              <a:t>Population Identification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  <a:buClr>
                <a:srgbClr val="2D2D8A">
                  <a:lumMod val="75000"/>
                </a:srgbClr>
              </a:buClr>
              <a:buNone/>
              <a:defRPr/>
            </a:pPr>
            <a:endParaRPr lang="en-US" sz="2400" dirty="0">
              <a:latin typeface="+mj-lt"/>
              <a:ea typeface="ＭＳ Ｐゴシック" pitchFamily="-106" charset="-128"/>
            </a:endParaRPr>
          </a:p>
          <a:p>
            <a:pPr marL="109728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D2D8A">
                  <a:lumMod val="75000"/>
                </a:srgbClr>
              </a:buClr>
              <a:buNone/>
              <a:defRPr/>
            </a:pPr>
            <a:endParaRPr lang="en-US" sz="800" dirty="0">
              <a:latin typeface="+mj-lt"/>
              <a:ea typeface="ＭＳ Ｐゴシック" pitchFamily="-106" charset="-128"/>
            </a:endParaRPr>
          </a:p>
          <a:p>
            <a:pPr marL="365760" lvl="0" indent="-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D2D8A">
                  <a:lumMod val="75000"/>
                </a:srgbClr>
              </a:buClr>
              <a:defRPr/>
            </a:pPr>
            <a:endParaRPr lang="en-US" sz="1600" dirty="0">
              <a:solidFill>
                <a:srgbClr val="000000"/>
              </a:solidFill>
              <a:latin typeface="+mj-lt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994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77" y="1249906"/>
            <a:ext cx="2955064" cy="8532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9504" y="6458989"/>
            <a:ext cx="11788411" cy="3075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63399" y="2698812"/>
            <a:ext cx="9060620" cy="16423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6000"/>
              </a:lnSpc>
              <a:buNone/>
            </a:pPr>
            <a:r>
              <a:rPr lang="en-US" sz="66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RESOURCES</a:t>
            </a:r>
          </a:p>
        </p:txBody>
      </p:sp>
      <p:sp>
        <p:nvSpPr>
          <p:cNvPr id="2" name="Left Bracket 1"/>
          <p:cNvSpPr/>
          <p:nvPr/>
        </p:nvSpPr>
        <p:spPr>
          <a:xfrm>
            <a:off x="1901679" y="2494384"/>
            <a:ext cx="324196" cy="1234237"/>
          </a:xfrm>
          <a:prstGeom prst="leftBracke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ket 7"/>
          <p:cNvSpPr/>
          <p:nvPr/>
        </p:nvSpPr>
        <p:spPr>
          <a:xfrm flipH="1">
            <a:off x="10080749" y="2494384"/>
            <a:ext cx="329184" cy="1234237"/>
          </a:xfrm>
          <a:prstGeom prst="leftBracke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48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94522" y="261257"/>
            <a:ext cx="10567055" cy="5505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LAUNCH COMMUNICATIONS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55535"/>
            <a:ext cx="276225" cy="36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6CCBB-1F83-4899-8D4E-0B8F40328594}"/>
              </a:ext>
            </a:extLst>
          </p:cNvPr>
          <p:cNvSpPr txBox="1"/>
          <p:nvPr/>
        </p:nvSpPr>
        <p:spPr>
          <a:xfrm>
            <a:off x="656948" y="985421"/>
            <a:ext cx="106968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Participant Help Line - 1-800-757-5042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OLTL will staff a participant help line to address questions or concerns regarding their CHC MCO, the IEB, their service coordinator, or anything associated with the program launch. </a:t>
            </a:r>
          </a:p>
          <a:p>
            <a:pPr lvl="1"/>
            <a:endParaRPr lang="en-US" sz="2400" dirty="0">
              <a:latin typeface="+mj-lt"/>
            </a:endParaRPr>
          </a:p>
          <a:p>
            <a:pPr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Independent Enrollment Broker - </a:t>
            </a:r>
            <a:r>
              <a:rPr lang="en-US" sz="2400" b="1" dirty="0"/>
              <a:t>1-844-824-3655 OR (TTY 1-833-254-0690)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If Participants have not received their post enrollment packets, they should contact the IEB at the above telephone number or visit their website at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>
                <a:hlinkClick r:id="rId4"/>
              </a:rPr>
              <a:t>www.enrollchc.com</a:t>
            </a:r>
            <a:r>
              <a:rPr lang="en-US" sz="2400" b="1" dirty="0"/>
              <a:t> (</a:t>
            </a:r>
            <a:r>
              <a:rPr lang="en-US" sz="1600" dirty="0">
                <a:latin typeface="Arial Black" panose="020B0A04020102020204" pitchFamily="34" charset="0"/>
              </a:rPr>
              <a:t>Open Monday through Friday, 8:00 a.m. to 6:00 p.m.).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1600" dirty="0">
                <a:latin typeface="Arial Black" panose="020B0A04020102020204" pitchFamily="34" charset="0"/>
              </a:rPr>
              <a:t>				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35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1" y="425116"/>
            <a:ext cx="8143874" cy="7682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RESOURCE INFORMATION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81263"/>
            <a:ext cx="276225" cy="3689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90551" y="923278"/>
            <a:ext cx="10877006" cy="52505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0"/>
              </a:lnSpc>
              <a:buNone/>
            </a:pPr>
            <a:endParaRPr lang="en-US" sz="1800" b="1" dirty="0">
              <a:solidFill>
                <a:srgbClr val="569FD3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569FD3"/>
                </a:solidFill>
                <a:latin typeface="Arial Black" panose="020B0A04020102020204" pitchFamily="34" charset="0"/>
              </a:rPr>
              <a:t>CHC LISTSERV // STAY INFORMED  </a:t>
            </a:r>
            <a:r>
              <a:rPr lang="en-US" sz="1800" b="1" dirty="0">
                <a:solidFill>
                  <a:srgbClr val="569FD3"/>
                </a:solidFill>
                <a:latin typeface="Arial Black" panose="020B0A04020102020204" pitchFamily="34" charset="0"/>
                <a:hlinkClick r:id="rId4"/>
              </a:rPr>
              <a:t>http://listserv.dpw.state.pa.us/oltl-community-healthchoices.html</a:t>
            </a:r>
            <a:r>
              <a:rPr lang="en-US" sz="1800" b="1" dirty="0">
                <a:solidFill>
                  <a:srgbClr val="569FD3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569FD3"/>
                </a:solidFill>
                <a:latin typeface="Arial Black" panose="020B0A04020102020204" pitchFamily="34" charset="0"/>
              </a:rPr>
              <a:t>COMMUNITY HEALTHCHOICES WEBSITE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www.healthchoicespa.com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569FD3"/>
                </a:solidFill>
                <a:latin typeface="Arial Black" panose="020B0A04020102020204" pitchFamily="34" charset="0"/>
              </a:rPr>
              <a:t>MLTSS SUBMAAC WEBSITE 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www.dhs.pa.gov/communitypartners/informationforadvocatesandstakeholders/mltss/</a:t>
            </a: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569FD3"/>
                </a:solidFill>
                <a:latin typeface="Arial Black" panose="020B0A04020102020204" pitchFamily="34" charset="0"/>
              </a:rPr>
              <a:t>EMAIL COMMENTS TO: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RA-PWCHC@pa.gov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800" b="1" dirty="0">
              <a:solidFill>
                <a:srgbClr val="569FD3"/>
              </a:solidFill>
              <a:latin typeface="Arial Black" panose="020B0A04020102020204" pitchFamily="34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569FD3"/>
                </a:solidFill>
                <a:latin typeface="Arial Black" panose="020B0A04020102020204" pitchFamily="34" charset="0"/>
              </a:rPr>
              <a:t>PROVIDER LINE: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1-800-932-0939</a:t>
            </a:r>
            <a:endParaRPr lang="en-US" sz="1800" dirty="0"/>
          </a:p>
          <a:p>
            <a:pPr marL="0" lvl="1" indent="0">
              <a:lnSpc>
                <a:spcPct val="100000"/>
              </a:lnSpc>
              <a:buNone/>
            </a:pPr>
            <a:endParaRPr lang="en-US" sz="1800" b="1" dirty="0">
              <a:solidFill>
                <a:srgbClr val="569FD3"/>
              </a:solidFill>
              <a:latin typeface="Arial Black" panose="020B0A04020102020204" pitchFamily="34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569FD3"/>
                </a:solidFill>
                <a:latin typeface="Arial Black" panose="020B0A04020102020204" pitchFamily="34" charset="0"/>
              </a:rPr>
              <a:t>PARTICIPANT LINE: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1-800-757-5042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569FD3"/>
              </a:solidFill>
              <a:latin typeface="Arial Black" panose="020B0A04020102020204" pitchFamily="34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69FD3"/>
                </a:solidFill>
                <a:latin typeface="Arial Black" panose="020B0A04020102020204" pitchFamily="34" charset="0"/>
              </a:rPr>
              <a:t>INDEPENDENT ENROLLMENT BROKER: </a:t>
            </a:r>
            <a:r>
              <a:rPr lang="en-US" sz="1800" dirty="0">
                <a:solidFill>
                  <a:srgbClr val="2F5597"/>
                </a:solidFill>
                <a:latin typeface="Arial Black" panose="020B0A04020102020204" pitchFamily="34" charset="0"/>
              </a:rPr>
              <a:t>1-844-824-3655</a:t>
            </a:r>
            <a:r>
              <a:rPr lang="en-US" sz="1800" dirty="0">
                <a:solidFill>
                  <a:srgbClr val="569FD3"/>
                </a:solidFill>
                <a:latin typeface="Arial Black" panose="020B0A04020102020204" pitchFamily="34" charset="0"/>
              </a:rPr>
              <a:t> OR (</a:t>
            </a:r>
            <a:r>
              <a:rPr lang="en-US" sz="1800" dirty="0">
                <a:solidFill>
                  <a:srgbClr val="2E5597"/>
                </a:solidFill>
                <a:latin typeface="Arial Black" panose="020B0A04020102020204" pitchFamily="34" charset="0"/>
              </a:rPr>
              <a:t>TTY 1-833-254-0690</a:t>
            </a:r>
            <a:r>
              <a:rPr lang="en-US" sz="1800" dirty="0">
                <a:solidFill>
                  <a:srgbClr val="569FD3"/>
                </a:solidFill>
                <a:latin typeface="Arial Black" panose="020B0A04020102020204" pitchFamily="34" charset="0"/>
              </a:rPr>
              <a:t>)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69FD3"/>
                </a:solidFill>
                <a:latin typeface="Arial Black" panose="020B0A04020102020204" pitchFamily="34" charset="0"/>
              </a:rPr>
              <a:t>				       </a:t>
            </a:r>
            <a:r>
              <a:rPr lang="en-US" sz="1600" dirty="0">
                <a:solidFill>
                  <a:srgbClr val="569FD3"/>
                </a:solidFill>
                <a:latin typeface="Arial Black" panose="020B0A04020102020204" pitchFamily="34" charset="0"/>
              </a:rPr>
              <a:t>(Open Monday through Friday, 8:00 a.m. to 6:00 p.m.)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69FD3"/>
                </a:solidFill>
                <a:latin typeface="Arial Black" panose="020B0A04020102020204" pitchFamily="34" charset="0"/>
              </a:rPr>
              <a:t>				         </a:t>
            </a:r>
            <a:r>
              <a:rPr lang="en-US" sz="2000" dirty="0">
                <a:solidFill>
                  <a:srgbClr val="569FD3"/>
                </a:solidFill>
                <a:latin typeface="Arial Black" panose="020B0A04020102020204" pitchFamily="34" charset="0"/>
              </a:rPr>
              <a:t>or visit </a:t>
            </a:r>
            <a:r>
              <a:rPr lang="en-US" sz="2000" b="1" dirty="0">
                <a:solidFill>
                  <a:srgbClr val="FF0000"/>
                </a:solidFill>
                <a:hlinkClick r:id="rId5"/>
              </a:rPr>
              <a:t>www.enrollchc.com</a:t>
            </a:r>
            <a:endParaRPr lang="en-US" sz="2000" dirty="0">
              <a:solidFill>
                <a:srgbClr val="569FD3"/>
              </a:solidFill>
              <a:latin typeface="Arial Black" panose="020B0A040201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38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CHC-MCO CONTACT INFORMATION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018" y="1234275"/>
            <a:ext cx="10914612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AmeriHealth Caritas | </a:t>
            </a:r>
            <a:r>
              <a:rPr lang="en-US" sz="2400" b="1" dirty="0">
                <a:solidFill>
                  <a:srgbClr val="000000"/>
                </a:solidFill>
                <a:latin typeface="+mj-lt"/>
                <a:hlinkClick r:id="rId4"/>
              </a:rPr>
              <a:t>CHCProviders@amerihealthcaritas.com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+mj-lt"/>
                <a:hlinkClick r:id="rId5"/>
              </a:rPr>
              <a:t>www.amerihealthcaritaschc.com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 - 1-855-235-5115 (TTY 1-855-235-5112)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Pennsylvania Health and Wellness (Centene) | </a:t>
            </a:r>
            <a:r>
              <a:rPr lang="en-US" sz="2400" b="1" dirty="0">
                <a:solidFill>
                  <a:srgbClr val="000000"/>
                </a:solidFill>
                <a:latin typeface="+mj-lt"/>
                <a:hlinkClick r:id="rId6"/>
              </a:rPr>
              <a:t>information@pahealthwellness.com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+mj-lt"/>
                <a:hlinkClick r:id="rId7"/>
              </a:rPr>
              <a:t>www.PAHealthWellness.com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 – 1-844-626-6813 (TTY 1-844-349-8916) 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UPMC Community </a:t>
            </a:r>
            <a:r>
              <a:rPr lang="en-US" sz="2400" b="1" dirty="0" err="1">
                <a:solidFill>
                  <a:srgbClr val="000000"/>
                </a:solidFill>
                <a:latin typeface="+mj-lt"/>
              </a:rPr>
              <a:t>HealthChoices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 | </a:t>
            </a:r>
            <a:r>
              <a:rPr lang="en-US" sz="2400" b="1" u="sng" dirty="0">
                <a:solidFill>
                  <a:srgbClr val="000000"/>
                </a:solidFill>
                <a:latin typeface="+mj-lt"/>
                <a:hlinkClick r:id="rId8"/>
              </a:rPr>
              <a:t>CHCProviders@UPMC.edu</a:t>
            </a:r>
            <a:endParaRPr lang="en-US" sz="2400" b="1" u="sng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000000"/>
                </a:solidFill>
                <a:latin typeface="+mj-lt"/>
                <a:hlinkClick r:id="rId9"/>
              </a:rPr>
              <a:t>www.upmchealthplan.com/chc</a:t>
            </a:r>
            <a:r>
              <a:rPr lang="en-US" sz="2400" b="1" u="sng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 - 1-844-833-0523 (TTY 1-866-407-8762) </a:t>
            </a:r>
            <a:endParaRPr lang="en-US" sz="2400" b="1" u="sng" dirty="0">
              <a:solidFill>
                <a:srgbClr val="000000"/>
              </a:solidFill>
              <a:latin typeface="+mj-lt"/>
            </a:endParaRPr>
          </a:p>
          <a:p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3121481" y="5261565"/>
            <a:ext cx="6133323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20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795415" y="4747127"/>
            <a:ext cx="5913814" cy="12173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spc="-3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QUESTIONS</a:t>
            </a:r>
          </a:p>
        </p:txBody>
      </p:sp>
      <p:pic>
        <p:nvPicPr>
          <p:cNvPr id="8" name="Content Placeholder 4" descr="Life of an Educator: Top 10 &lt;strong&gt;questions&lt;/strong&gt; to ask yourself in 2012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06" y="744294"/>
            <a:ext cx="4002833" cy="40028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0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77" y="1249906"/>
            <a:ext cx="2955064" cy="8532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9504" y="6458989"/>
            <a:ext cx="11788411" cy="3075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15736" y="2760955"/>
            <a:ext cx="9060620" cy="20773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6000"/>
              </a:lnSpc>
              <a:buNone/>
            </a:pPr>
            <a:r>
              <a:rPr lang="en-US" sz="66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CHC LAUNCH UPDATE</a:t>
            </a:r>
          </a:p>
        </p:txBody>
      </p:sp>
      <p:sp>
        <p:nvSpPr>
          <p:cNvPr id="2" name="Left Bracket 1"/>
          <p:cNvSpPr/>
          <p:nvPr/>
        </p:nvSpPr>
        <p:spPr>
          <a:xfrm>
            <a:off x="1901679" y="2494384"/>
            <a:ext cx="324196" cy="1932643"/>
          </a:xfrm>
          <a:prstGeom prst="leftBracke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ket 7"/>
          <p:cNvSpPr/>
          <p:nvPr/>
        </p:nvSpPr>
        <p:spPr>
          <a:xfrm flipH="1">
            <a:off x="10080749" y="2494384"/>
            <a:ext cx="329184" cy="1932643"/>
          </a:xfrm>
          <a:prstGeom prst="leftBracke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7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2018 Community HealthChoices SW GOALS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8689-EC1C-4BBF-9051-B58CD8168B37}"/>
              </a:ext>
            </a:extLst>
          </p:cNvPr>
          <p:cNvSpPr txBox="1"/>
          <p:nvPr/>
        </p:nvSpPr>
        <p:spPr>
          <a:xfrm>
            <a:off x="590550" y="1198485"/>
            <a:ext cx="109149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/>
              <a:t>ASSURING NO PARTICIPANT SERVICE INTERRUPTIONS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/>
              <a:t>ASSURING NO INTERRUPTION IN PROVIDER PAYMENT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/>
              <a:t>SUCCESSFUL LAUNCH FIRST PHASE</a:t>
            </a:r>
          </a:p>
        </p:txBody>
      </p:sp>
    </p:spTree>
    <p:extLst>
      <p:ext uri="{BB962C8B-B14F-4D97-AF65-F5344CB8AC3E}">
        <p14:creationId xmlns:p14="http://schemas.microsoft.com/office/powerpoint/2010/main" val="166065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CHC SOUTHWEST JANUARY 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(Population Distribution)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628900" y="971550"/>
          <a:ext cx="69342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503904"/>
              </p:ext>
            </p:extLst>
          </p:nvPr>
        </p:nvGraphicFramePr>
        <p:xfrm>
          <a:off x="2781300" y="1123950"/>
          <a:ext cx="69342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7313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CHC SOUTHWEST JANUARY (Age Distribution)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93211"/>
              </p:ext>
            </p:extLst>
          </p:nvPr>
        </p:nvGraphicFramePr>
        <p:xfrm>
          <a:off x="2127737" y="2083776"/>
          <a:ext cx="8212016" cy="322150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4076037">
                  <a:extLst>
                    <a:ext uri="{9D8B030D-6E8A-4147-A177-3AD203B41FA5}">
                      <a16:colId xmlns:a16="http://schemas.microsoft.com/office/drawing/2014/main" val="41375588"/>
                    </a:ext>
                  </a:extLst>
                </a:gridCol>
                <a:gridCol w="2087970">
                  <a:extLst>
                    <a:ext uri="{9D8B030D-6E8A-4147-A177-3AD203B41FA5}">
                      <a16:colId xmlns:a16="http://schemas.microsoft.com/office/drawing/2014/main" val="1872435285"/>
                    </a:ext>
                  </a:extLst>
                </a:gridCol>
                <a:gridCol w="2048009">
                  <a:extLst>
                    <a:ext uri="{9D8B030D-6E8A-4147-A177-3AD203B41FA5}">
                      <a16:colId xmlns:a16="http://schemas.microsoft.com/office/drawing/2014/main" val="3771068545"/>
                    </a:ext>
                  </a:extLst>
                </a:gridCol>
              </a:tblGrid>
              <a:tr h="445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 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764280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NFI Duals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68759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HCBS Duals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242303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HCBS Non Duals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83835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 Duals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348295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 Non-Duals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261923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Population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58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54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CHC SOUTHWEST JANUARY (Plan Distribution)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69330"/>
              </p:ext>
            </p:extLst>
          </p:nvPr>
        </p:nvGraphicFramePr>
        <p:xfrm>
          <a:off x="1669410" y="1585520"/>
          <a:ext cx="8881359" cy="265866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226966">
                  <a:extLst>
                    <a:ext uri="{9D8B030D-6E8A-4147-A177-3AD203B41FA5}">
                      <a16:colId xmlns:a16="http://schemas.microsoft.com/office/drawing/2014/main" val="2426811927"/>
                    </a:ext>
                  </a:extLst>
                </a:gridCol>
                <a:gridCol w="2218131">
                  <a:extLst>
                    <a:ext uri="{9D8B030D-6E8A-4147-A177-3AD203B41FA5}">
                      <a16:colId xmlns:a16="http://schemas.microsoft.com/office/drawing/2014/main" val="1123952033"/>
                    </a:ext>
                  </a:extLst>
                </a:gridCol>
                <a:gridCol w="1921662">
                  <a:extLst>
                    <a:ext uri="{9D8B030D-6E8A-4147-A177-3AD203B41FA5}">
                      <a16:colId xmlns:a16="http://schemas.microsoft.com/office/drawing/2014/main" val="33750147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99977563"/>
                    </a:ext>
                  </a:extLst>
                </a:gridCol>
              </a:tblGrid>
              <a:tr h="1772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Distribution</a:t>
                      </a:r>
                      <a:endParaRPr lang="en-US" sz="28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Amerihealth Caritas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Pennsylvania Health and Wellness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UPMC COMMUNITY</a:t>
                      </a:r>
                      <a:r>
                        <a:rPr lang="en-US" sz="2800" u="none" strike="noStrike" baseline="0" dirty="0">
                          <a:effectLst/>
                        </a:rPr>
                        <a:t> HEALTHCHOICES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468921"/>
                  </a:ext>
                </a:extLst>
              </a:tr>
              <a:tr h="88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Percentage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20%</a:t>
                      </a:r>
                      <a:endParaRPr lang="en-US" sz="3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28%</a:t>
                      </a:r>
                      <a:endParaRPr lang="en-US" sz="3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52%</a:t>
                      </a:r>
                      <a:endParaRPr lang="en-US" sz="3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379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92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0550" y="371913"/>
            <a:ext cx="11195187" cy="561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CHC SOUTHWEST JANUARY: Plan Selection Method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1913"/>
            <a:ext cx="276225" cy="447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9690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EB908-D14B-4B79-9273-27B0AA618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15744"/>
              </p:ext>
            </p:extLst>
          </p:nvPr>
        </p:nvGraphicFramePr>
        <p:xfrm>
          <a:off x="1694576" y="2348916"/>
          <a:ext cx="7617205" cy="204354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523441">
                  <a:extLst>
                    <a:ext uri="{9D8B030D-6E8A-4147-A177-3AD203B41FA5}">
                      <a16:colId xmlns:a16="http://schemas.microsoft.com/office/drawing/2014/main" val="3986715544"/>
                    </a:ext>
                  </a:extLst>
                </a:gridCol>
                <a:gridCol w="1523441">
                  <a:extLst>
                    <a:ext uri="{9D8B030D-6E8A-4147-A177-3AD203B41FA5}">
                      <a16:colId xmlns:a16="http://schemas.microsoft.com/office/drawing/2014/main" val="773599285"/>
                    </a:ext>
                  </a:extLst>
                </a:gridCol>
                <a:gridCol w="1523441">
                  <a:extLst>
                    <a:ext uri="{9D8B030D-6E8A-4147-A177-3AD203B41FA5}">
                      <a16:colId xmlns:a16="http://schemas.microsoft.com/office/drawing/2014/main" val="2487592236"/>
                    </a:ext>
                  </a:extLst>
                </a:gridCol>
                <a:gridCol w="1523441">
                  <a:extLst>
                    <a:ext uri="{9D8B030D-6E8A-4147-A177-3AD203B41FA5}">
                      <a16:colId xmlns:a16="http://schemas.microsoft.com/office/drawing/2014/main" val="1689816276"/>
                    </a:ext>
                  </a:extLst>
                </a:gridCol>
                <a:gridCol w="1523441">
                  <a:extLst>
                    <a:ext uri="{9D8B030D-6E8A-4147-A177-3AD203B41FA5}">
                      <a16:colId xmlns:a16="http://schemas.microsoft.com/office/drawing/2014/main" val="1104329169"/>
                    </a:ext>
                  </a:extLst>
                </a:gridCol>
              </a:tblGrid>
              <a:tr h="5598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D-SNP ALIGNMENT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PARTICIPANT PLAN SELECTION</a:t>
                      </a:r>
                      <a:endParaRPr lang="en-US" sz="28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AUTO ASSIGNED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813342"/>
                  </a:ext>
                </a:extLst>
              </a:tr>
              <a:tr h="555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PLAN SELECTION FORM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PHONE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WEB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23456"/>
                  </a:ext>
                </a:extLst>
              </a:tr>
              <a:tr h="559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11%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1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13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2887" y="459329"/>
            <a:ext cx="11589723" cy="6059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CHC SOUTHWEST 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(BY POPULATION GROUP)</a:t>
            </a:r>
            <a:b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ts val="3600"/>
              </a:lnSpc>
              <a:buNone/>
            </a:pPr>
            <a:b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6151127"/>
            <a:ext cx="1887400" cy="544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00" y="6581774"/>
            <a:ext cx="9385438" cy="1143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9328"/>
            <a:ext cx="276225" cy="53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B908-D14B-4B79-9273-27B0AA618532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82D09-0670-4B33-9E5E-BD4A5472FAD8}"/>
              </a:ext>
            </a:extLst>
          </p:cNvPr>
          <p:cNvSpPr txBox="1"/>
          <p:nvPr/>
        </p:nvSpPr>
        <p:spPr>
          <a:xfrm>
            <a:off x="559294" y="1108183"/>
            <a:ext cx="1024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097" y="1065321"/>
            <a:ext cx="8565622" cy="48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4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43D33A6DD9E4FA5DA4620AAA2369D" ma:contentTypeVersion="1" ma:contentTypeDescription="Create a new document." ma:contentTypeScope="" ma:versionID="511e3077fe1f301f963822985236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8C30F5-7EC7-4EA8-897B-29BF98285FA7}"/>
</file>

<file path=customXml/itemProps2.xml><?xml version="1.0" encoding="utf-8"?>
<ds:datastoreItem xmlns:ds="http://schemas.openxmlformats.org/officeDocument/2006/customXml" ds:itemID="{63A993DC-A08B-4BD0-BCF6-CBE9E3B9C297}"/>
</file>

<file path=customXml/itemProps3.xml><?xml version="1.0" encoding="utf-8"?>
<ds:datastoreItem xmlns:ds="http://schemas.openxmlformats.org/officeDocument/2006/customXml" ds:itemID="{B8CFC20B-0CB8-4ABE-A1CD-BAB5A6CB1CB5}"/>
</file>

<file path=docProps/app.xml><?xml version="1.0" encoding="utf-8"?>
<Properties xmlns="http://schemas.openxmlformats.org/officeDocument/2006/extended-properties" xmlns:vt="http://schemas.openxmlformats.org/officeDocument/2006/docPropsVTypes">
  <TotalTime>6874</TotalTime>
  <Words>773</Words>
  <Application>Microsoft Office PowerPoint</Application>
  <PresentationFormat>Widescreen</PresentationFormat>
  <Paragraphs>265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Pennsylvania Department of Human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Wachter, Derek</dc:creator>
  <cp:lastModifiedBy>Hull, Daniel</cp:lastModifiedBy>
  <cp:revision>229</cp:revision>
  <cp:lastPrinted>2017-12-05T14:26:11Z</cp:lastPrinted>
  <dcterms:created xsi:type="dcterms:W3CDTF">2017-06-13T15:06:07Z</dcterms:created>
  <dcterms:modified xsi:type="dcterms:W3CDTF">2018-03-22T20:17:15Z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0x010100BF343D33A6DD9E4FA5DA4620AAA2369D</vt:lpwstr>
  </property>
  <property fmtid="{D5CDD505-2E9C-101B-9397-08002B2CF9AE}" pid="3" name="Order">
    <vt:r8>21300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