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45.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6.xml" ContentType="application/vnd.openxmlformats-officedocument.theme+xml"/>
  <Override PartName="/ppt/theme/themeOverride3.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theme/themeOverride1.xml" ContentType="application/vnd.openxmlformats-officedocument.themeOverrid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olors3.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7"/>
  </p:notesMasterIdLst>
  <p:sldIdLst>
    <p:sldId id="376" r:id="rId6"/>
    <p:sldId id="506" r:id="rId7"/>
    <p:sldId id="537" r:id="rId8"/>
    <p:sldId id="568" r:id="rId9"/>
    <p:sldId id="294" r:id="rId10"/>
    <p:sldId id="634" r:id="rId11"/>
    <p:sldId id="629" r:id="rId12"/>
    <p:sldId id="262" r:id="rId13"/>
    <p:sldId id="640" r:id="rId14"/>
    <p:sldId id="625" r:id="rId15"/>
    <p:sldId id="555" r:id="rId16"/>
    <p:sldId id="557" r:id="rId17"/>
    <p:sldId id="637" r:id="rId18"/>
    <p:sldId id="552" r:id="rId19"/>
    <p:sldId id="346" r:id="rId20"/>
    <p:sldId id="370" r:id="rId21"/>
    <p:sldId id="639" r:id="rId22"/>
    <p:sldId id="378" r:id="rId23"/>
    <p:sldId id="386" r:id="rId24"/>
    <p:sldId id="396" r:id="rId25"/>
    <p:sldId id="395" r:id="rId26"/>
    <p:sldId id="379" r:id="rId27"/>
    <p:sldId id="375" r:id="rId28"/>
    <p:sldId id="392" r:id="rId29"/>
    <p:sldId id="377" r:id="rId30"/>
    <p:sldId id="393" r:id="rId31"/>
    <p:sldId id="394" r:id="rId32"/>
    <p:sldId id="380" r:id="rId33"/>
    <p:sldId id="281" r:id="rId34"/>
    <p:sldId id="296" r:id="rId35"/>
    <p:sldId id="352" r:id="rId36"/>
  </p:sldIdLst>
  <p:sldSz cx="12192000" cy="6858000"/>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Lawson" initials="BL" lastIdx="4" clrIdx="0">
    <p:extLst>
      <p:ext uri="{19B8F6BF-5375-455C-9EA6-DF929625EA0E}">
        <p15:presenceInfo xmlns:p15="http://schemas.microsoft.com/office/powerpoint/2012/main" userId="d8a1343c3cc04947" providerId="Windows Live"/>
      </p:ext>
    </p:extLst>
  </p:cmAuthor>
  <p:cmAuthor id="2" name="Nolen, Randolph" initials="NR" lastIdx="3" clrIdx="1">
    <p:extLst>
      <p:ext uri="{19B8F6BF-5375-455C-9EA6-DF929625EA0E}">
        <p15:presenceInfo xmlns:p15="http://schemas.microsoft.com/office/powerpoint/2012/main" userId="Nolen, Randolp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669" autoAdjust="0"/>
  </p:normalViewPr>
  <p:slideViewPr>
    <p:cSldViewPr snapToGrid="0">
      <p:cViewPr varScale="1">
        <p:scale>
          <a:sx n="93" d="100"/>
          <a:sy n="93" d="100"/>
        </p:scale>
        <p:origin x="1212" y="84"/>
      </p:cViewPr>
      <p:guideLst/>
    </p:cSldViewPr>
  </p:slideViewPr>
  <p:notesTextViewPr>
    <p:cViewPr>
      <p:scale>
        <a:sx n="1" d="1"/>
        <a:sy n="1" d="1"/>
      </p:scale>
      <p:origin x="0" y="0"/>
    </p:cViewPr>
  </p:notesTextViewPr>
  <p:sorterViewPr>
    <p:cViewPr>
      <p:scale>
        <a:sx n="100" d="100"/>
        <a:sy n="100" d="100"/>
      </p:scale>
      <p:origin x="0" y="-882"/>
    </p:cViewPr>
  </p:sorterViewPr>
  <p:notesViewPr>
    <p:cSldViewPr snapToGrid="0">
      <p:cViewPr>
        <p:scale>
          <a:sx n="130" d="100"/>
          <a:sy n="130" d="100"/>
        </p:scale>
        <p:origin x="77" y="-16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HCBS Total Enrollment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'Stacked Bar over-under 60'!$D$4</c:f>
              <c:strCache>
                <c:ptCount val="1"/>
                <c:pt idx="0">
                  <c:v>FFS Aging</c:v>
                </c:pt>
              </c:strCache>
            </c:strRef>
          </c:tx>
          <c:spPr>
            <a:solidFill>
              <a:schemeClr val="accent1"/>
            </a:solidFill>
            <a:ln>
              <a:noFill/>
            </a:ln>
            <a:effectLst/>
          </c:spPr>
          <c:invertIfNegative val="0"/>
          <c:cat>
            <c:numRef>
              <c:f>'Stacked Bar over-under 60'!$C$5:$C$18</c:f>
              <c:numCache>
                <c:formatCode>[$-409]mmm\-yy;@</c:formatCode>
                <c:ptCount val="14"/>
                <c:pt idx="0">
                  <c:v>43299</c:v>
                </c:pt>
                <c:pt idx="1">
                  <c:v>43330</c:v>
                </c:pt>
                <c:pt idx="2">
                  <c:v>43361</c:v>
                </c:pt>
                <c:pt idx="3">
                  <c:v>43391</c:v>
                </c:pt>
                <c:pt idx="4">
                  <c:v>43422</c:v>
                </c:pt>
                <c:pt idx="5">
                  <c:v>43452</c:v>
                </c:pt>
                <c:pt idx="6">
                  <c:v>43484</c:v>
                </c:pt>
                <c:pt idx="7">
                  <c:v>43515</c:v>
                </c:pt>
                <c:pt idx="8">
                  <c:v>43543</c:v>
                </c:pt>
                <c:pt idx="9">
                  <c:v>43574</c:v>
                </c:pt>
                <c:pt idx="10">
                  <c:v>43604</c:v>
                </c:pt>
                <c:pt idx="11">
                  <c:v>43635</c:v>
                </c:pt>
                <c:pt idx="12">
                  <c:v>43665</c:v>
                </c:pt>
                <c:pt idx="13">
                  <c:v>43696</c:v>
                </c:pt>
              </c:numCache>
            </c:numRef>
          </c:cat>
          <c:val>
            <c:numRef>
              <c:f>'Stacked Bar over-under 60'!$D$5:$D$18</c:f>
              <c:numCache>
                <c:formatCode>_(* #,##0_);_(* \(#,##0\);_(* "-"??_);_(@_)</c:formatCode>
                <c:ptCount val="14"/>
                <c:pt idx="0">
                  <c:v>35269</c:v>
                </c:pt>
                <c:pt idx="1">
                  <c:v>35740</c:v>
                </c:pt>
                <c:pt idx="2">
                  <c:v>35506</c:v>
                </c:pt>
                <c:pt idx="3">
                  <c:v>36321</c:v>
                </c:pt>
                <c:pt idx="4">
                  <c:v>36660</c:v>
                </c:pt>
                <c:pt idx="5">
                  <c:v>36745</c:v>
                </c:pt>
                <c:pt idx="6">
                  <c:v>10740</c:v>
                </c:pt>
                <c:pt idx="7">
                  <c:v>10805</c:v>
                </c:pt>
                <c:pt idx="8">
                  <c:v>10856</c:v>
                </c:pt>
                <c:pt idx="9">
                  <c:v>11067</c:v>
                </c:pt>
                <c:pt idx="10">
                  <c:v>10856</c:v>
                </c:pt>
                <c:pt idx="11">
                  <c:v>11067</c:v>
                </c:pt>
                <c:pt idx="12">
                  <c:v>11445</c:v>
                </c:pt>
                <c:pt idx="13">
                  <c:v>11541</c:v>
                </c:pt>
              </c:numCache>
            </c:numRef>
          </c:val>
          <c:extLst>
            <c:ext xmlns:c16="http://schemas.microsoft.com/office/drawing/2014/chart" uri="{C3380CC4-5D6E-409C-BE32-E72D297353CC}">
              <c16:uniqueId val="{00000000-76CB-4F0E-8BC2-70B2F2B83660}"/>
            </c:ext>
          </c:extLst>
        </c:ser>
        <c:ser>
          <c:idx val="1"/>
          <c:order val="1"/>
          <c:tx>
            <c:strRef>
              <c:f>'Stacked Bar over-under 60'!$E$4</c:f>
              <c:strCache>
                <c:ptCount val="1"/>
                <c:pt idx="0">
                  <c:v>FFS Non-Aging</c:v>
                </c:pt>
              </c:strCache>
            </c:strRef>
          </c:tx>
          <c:spPr>
            <a:solidFill>
              <a:schemeClr val="accent2"/>
            </a:solidFill>
            <a:ln>
              <a:noFill/>
            </a:ln>
            <a:effectLst/>
          </c:spPr>
          <c:invertIfNegative val="0"/>
          <c:cat>
            <c:numRef>
              <c:f>'Stacked Bar over-under 60'!$C$5:$C$18</c:f>
              <c:numCache>
                <c:formatCode>[$-409]mmm\-yy;@</c:formatCode>
                <c:ptCount val="14"/>
                <c:pt idx="0">
                  <c:v>43299</c:v>
                </c:pt>
                <c:pt idx="1">
                  <c:v>43330</c:v>
                </c:pt>
                <c:pt idx="2">
                  <c:v>43361</c:v>
                </c:pt>
                <c:pt idx="3">
                  <c:v>43391</c:v>
                </c:pt>
                <c:pt idx="4">
                  <c:v>43422</c:v>
                </c:pt>
                <c:pt idx="5">
                  <c:v>43452</c:v>
                </c:pt>
                <c:pt idx="6">
                  <c:v>43484</c:v>
                </c:pt>
                <c:pt idx="7">
                  <c:v>43515</c:v>
                </c:pt>
                <c:pt idx="8">
                  <c:v>43543</c:v>
                </c:pt>
                <c:pt idx="9">
                  <c:v>43574</c:v>
                </c:pt>
                <c:pt idx="10">
                  <c:v>43604</c:v>
                </c:pt>
                <c:pt idx="11">
                  <c:v>43635</c:v>
                </c:pt>
                <c:pt idx="12">
                  <c:v>43665</c:v>
                </c:pt>
                <c:pt idx="13">
                  <c:v>43696</c:v>
                </c:pt>
              </c:numCache>
            </c:numRef>
          </c:cat>
          <c:val>
            <c:numRef>
              <c:f>'Stacked Bar over-under 60'!$E$5:$E$18</c:f>
              <c:numCache>
                <c:formatCode>_(* #,##0_);_(* \(#,##0\);_(* "-"??_);_(@_)</c:formatCode>
                <c:ptCount val="14"/>
                <c:pt idx="0">
                  <c:v>31718</c:v>
                </c:pt>
                <c:pt idx="1">
                  <c:v>31960</c:v>
                </c:pt>
                <c:pt idx="2">
                  <c:v>31899</c:v>
                </c:pt>
                <c:pt idx="3">
                  <c:v>32422</c:v>
                </c:pt>
                <c:pt idx="4">
                  <c:v>32683</c:v>
                </c:pt>
                <c:pt idx="5">
                  <c:v>32784</c:v>
                </c:pt>
                <c:pt idx="6">
                  <c:v>9622</c:v>
                </c:pt>
                <c:pt idx="7">
                  <c:v>9650</c:v>
                </c:pt>
                <c:pt idx="8">
                  <c:v>9672</c:v>
                </c:pt>
                <c:pt idx="9">
                  <c:v>9779</c:v>
                </c:pt>
                <c:pt idx="10">
                  <c:v>9672</c:v>
                </c:pt>
                <c:pt idx="11">
                  <c:v>9779</c:v>
                </c:pt>
                <c:pt idx="12">
                  <c:v>9880</c:v>
                </c:pt>
                <c:pt idx="13">
                  <c:v>9969</c:v>
                </c:pt>
              </c:numCache>
            </c:numRef>
          </c:val>
          <c:extLst>
            <c:ext xmlns:c16="http://schemas.microsoft.com/office/drawing/2014/chart" uri="{C3380CC4-5D6E-409C-BE32-E72D297353CC}">
              <c16:uniqueId val="{00000001-76CB-4F0E-8BC2-70B2F2B83660}"/>
            </c:ext>
          </c:extLst>
        </c:ser>
        <c:ser>
          <c:idx val="2"/>
          <c:order val="2"/>
          <c:tx>
            <c:strRef>
              <c:f>'Stacked Bar over-under 60'!$F$4</c:f>
              <c:strCache>
                <c:ptCount val="1"/>
                <c:pt idx="0">
                  <c:v>CHC 60 and over</c:v>
                </c:pt>
              </c:strCache>
            </c:strRef>
          </c:tx>
          <c:spPr>
            <a:solidFill>
              <a:schemeClr val="accent3"/>
            </a:solidFill>
            <a:ln>
              <a:noFill/>
            </a:ln>
            <a:effectLst/>
          </c:spPr>
          <c:invertIfNegative val="0"/>
          <c:cat>
            <c:numRef>
              <c:f>'Stacked Bar over-under 60'!$C$5:$C$18</c:f>
              <c:numCache>
                <c:formatCode>[$-409]mmm\-yy;@</c:formatCode>
                <c:ptCount val="14"/>
                <c:pt idx="0">
                  <c:v>43299</c:v>
                </c:pt>
                <c:pt idx="1">
                  <c:v>43330</c:v>
                </c:pt>
                <c:pt idx="2">
                  <c:v>43361</c:v>
                </c:pt>
                <c:pt idx="3">
                  <c:v>43391</c:v>
                </c:pt>
                <c:pt idx="4">
                  <c:v>43422</c:v>
                </c:pt>
                <c:pt idx="5">
                  <c:v>43452</c:v>
                </c:pt>
                <c:pt idx="6">
                  <c:v>43484</c:v>
                </c:pt>
                <c:pt idx="7">
                  <c:v>43515</c:v>
                </c:pt>
                <c:pt idx="8">
                  <c:v>43543</c:v>
                </c:pt>
                <c:pt idx="9">
                  <c:v>43574</c:v>
                </c:pt>
                <c:pt idx="10">
                  <c:v>43604</c:v>
                </c:pt>
                <c:pt idx="11">
                  <c:v>43635</c:v>
                </c:pt>
                <c:pt idx="12">
                  <c:v>43665</c:v>
                </c:pt>
                <c:pt idx="13">
                  <c:v>43696</c:v>
                </c:pt>
              </c:numCache>
            </c:numRef>
          </c:cat>
          <c:val>
            <c:numRef>
              <c:f>'Stacked Bar over-under 60'!$F$5:$F$18</c:f>
              <c:numCache>
                <c:formatCode>_(* #,##0_);_(* \(#,##0\);_(* "-"??_);_(@_)</c:formatCode>
                <c:ptCount val="14"/>
                <c:pt idx="0">
                  <c:v>6970</c:v>
                </c:pt>
                <c:pt idx="1">
                  <c:v>7060</c:v>
                </c:pt>
                <c:pt idx="2">
                  <c:v>7099</c:v>
                </c:pt>
                <c:pt idx="3">
                  <c:v>7175</c:v>
                </c:pt>
                <c:pt idx="4">
                  <c:v>7224</c:v>
                </c:pt>
                <c:pt idx="5">
                  <c:v>7331</c:v>
                </c:pt>
                <c:pt idx="6">
                  <c:v>38448</c:v>
                </c:pt>
                <c:pt idx="7">
                  <c:v>38690</c:v>
                </c:pt>
                <c:pt idx="8">
                  <c:v>39178</c:v>
                </c:pt>
                <c:pt idx="9">
                  <c:v>39436</c:v>
                </c:pt>
                <c:pt idx="10">
                  <c:v>39789</c:v>
                </c:pt>
                <c:pt idx="11">
                  <c:v>40322</c:v>
                </c:pt>
                <c:pt idx="12">
                  <c:v>40828</c:v>
                </c:pt>
                <c:pt idx="13">
                  <c:v>41132</c:v>
                </c:pt>
              </c:numCache>
            </c:numRef>
          </c:val>
          <c:extLst>
            <c:ext xmlns:c16="http://schemas.microsoft.com/office/drawing/2014/chart" uri="{C3380CC4-5D6E-409C-BE32-E72D297353CC}">
              <c16:uniqueId val="{00000002-76CB-4F0E-8BC2-70B2F2B83660}"/>
            </c:ext>
          </c:extLst>
        </c:ser>
        <c:ser>
          <c:idx val="3"/>
          <c:order val="3"/>
          <c:tx>
            <c:strRef>
              <c:f>'Stacked Bar over-under 60'!$G$4</c:f>
              <c:strCache>
                <c:ptCount val="1"/>
                <c:pt idx="0">
                  <c:v>CHC Under 60</c:v>
                </c:pt>
              </c:strCache>
            </c:strRef>
          </c:tx>
          <c:spPr>
            <a:solidFill>
              <a:schemeClr val="accent4"/>
            </a:solidFill>
            <a:ln>
              <a:noFill/>
            </a:ln>
            <a:effectLst/>
          </c:spPr>
          <c:invertIfNegative val="0"/>
          <c:cat>
            <c:numRef>
              <c:f>'Stacked Bar over-under 60'!$C$5:$C$18</c:f>
              <c:numCache>
                <c:formatCode>[$-409]mmm\-yy;@</c:formatCode>
                <c:ptCount val="14"/>
                <c:pt idx="0">
                  <c:v>43299</c:v>
                </c:pt>
                <c:pt idx="1">
                  <c:v>43330</c:v>
                </c:pt>
                <c:pt idx="2">
                  <c:v>43361</c:v>
                </c:pt>
                <c:pt idx="3">
                  <c:v>43391</c:v>
                </c:pt>
                <c:pt idx="4">
                  <c:v>43422</c:v>
                </c:pt>
                <c:pt idx="5">
                  <c:v>43452</c:v>
                </c:pt>
                <c:pt idx="6">
                  <c:v>43484</c:v>
                </c:pt>
                <c:pt idx="7">
                  <c:v>43515</c:v>
                </c:pt>
                <c:pt idx="8">
                  <c:v>43543</c:v>
                </c:pt>
                <c:pt idx="9">
                  <c:v>43574</c:v>
                </c:pt>
                <c:pt idx="10">
                  <c:v>43604</c:v>
                </c:pt>
                <c:pt idx="11">
                  <c:v>43635</c:v>
                </c:pt>
                <c:pt idx="12">
                  <c:v>43665</c:v>
                </c:pt>
                <c:pt idx="13">
                  <c:v>43696</c:v>
                </c:pt>
              </c:numCache>
            </c:numRef>
          </c:cat>
          <c:val>
            <c:numRef>
              <c:f>'Stacked Bar over-under 60'!$G$5:$G$18</c:f>
              <c:numCache>
                <c:formatCode>_(* #,##0_);_(* \(#,##0\);_(* "-"??_);_(@_)</c:formatCode>
                <c:ptCount val="14"/>
                <c:pt idx="0">
                  <c:v>4740</c:v>
                </c:pt>
                <c:pt idx="1">
                  <c:v>4848</c:v>
                </c:pt>
                <c:pt idx="2">
                  <c:v>4922</c:v>
                </c:pt>
                <c:pt idx="3">
                  <c:v>5010</c:v>
                </c:pt>
                <c:pt idx="4">
                  <c:v>5070</c:v>
                </c:pt>
                <c:pt idx="5">
                  <c:v>5156</c:v>
                </c:pt>
                <c:pt idx="6">
                  <c:v>24020</c:v>
                </c:pt>
                <c:pt idx="7">
                  <c:v>24177</c:v>
                </c:pt>
                <c:pt idx="8">
                  <c:v>24470</c:v>
                </c:pt>
                <c:pt idx="9">
                  <c:v>24597</c:v>
                </c:pt>
                <c:pt idx="10">
                  <c:v>24775</c:v>
                </c:pt>
                <c:pt idx="11">
                  <c:v>25047</c:v>
                </c:pt>
                <c:pt idx="12">
                  <c:v>25209</c:v>
                </c:pt>
                <c:pt idx="13">
                  <c:v>25379</c:v>
                </c:pt>
              </c:numCache>
            </c:numRef>
          </c:val>
          <c:extLst>
            <c:ext xmlns:c16="http://schemas.microsoft.com/office/drawing/2014/chart" uri="{C3380CC4-5D6E-409C-BE32-E72D297353CC}">
              <c16:uniqueId val="{00000003-76CB-4F0E-8BC2-70B2F2B83660}"/>
            </c:ext>
          </c:extLst>
        </c:ser>
        <c:dLbls>
          <c:showLegendKey val="0"/>
          <c:showVal val="0"/>
          <c:showCatName val="0"/>
          <c:showSerName val="0"/>
          <c:showPercent val="0"/>
          <c:showBubbleSize val="0"/>
        </c:dLbls>
        <c:gapWidth val="150"/>
        <c:overlap val="100"/>
        <c:axId val="837953392"/>
        <c:axId val="837954048"/>
      </c:barChart>
      <c:dateAx>
        <c:axId val="837953392"/>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1860000" spcFirstLastPara="1" vertOverflow="ellipsis" wrap="square" anchor="t"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837954048"/>
        <c:crosses val="autoZero"/>
        <c:auto val="0"/>
        <c:lblOffset val="100"/>
        <c:baseTimeUnit val="months"/>
      </c:dateAx>
      <c:valAx>
        <c:axId val="8379540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95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$6.4</a:t>
            </a:r>
            <a:r>
              <a:rPr lang="en-US" baseline="0" dirty="0"/>
              <a:t> OLTL Budget by appropriation</a:t>
            </a:r>
            <a:endParaRPr lang="en-US" dirty="0"/>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422705314009664E-2"/>
          <c:y val="0.19614196828653624"/>
          <c:w val="0.84842995169082125"/>
          <c:h val="0.72147026960442973"/>
        </c:manualLayout>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2443980918962106E-2"/>
          <c:y val="0.16533841111885333"/>
          <c:w val="0.84842995169082125"/>
          <c:h val="0.72147026960442973"/>
        </c:manualLayout>
      </c:layout>
      <c:pie3DChart>
        <c:varyColors val="1"/>
        <c:ser>
          <c:idx val="0"/>
          <c:order val="0"/>
          <c:tx>
            <c:strRef>
              <c:f>Sheet1!$B$1</c:f>
              <c:strCache>
                <c:ptCount val="1"/>
                <c:pt idx="0">
                  <c:v>Sales</c:v>
                </c:pt>
              </c:strCache>
            </c:strRef>
          </c:tx>
          <c:explosion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C25-4D23-BB1C-DAD591C5795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C25-4D23-BB1C-DAD591C5795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C25-4D23-BB1C-DAD591C5795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3C25-4D23-BB1C-DAD591C5795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3C25-4D23-BB1C-DAD591C5795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5C39-4B02-B6C4-77BCE8FBC2FB}"/>
              </c:ext>
            </c:extLst>
          </c:dPt>
          <c:dLbls>
            <c:dLbl>
              <c:idx val="0"/>
              <c:layout>
                <c:manualLayout>
                  <c:x val="-0.13425926017407375"/>
                  <c:y val="-5.3752470430572213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7ED27E4E-D900-4D86-B5F6-A3C7A5011333}" type="CATEGORYNAME">
                      <a:rPr lang="en-US"/>
                      <a:pPr>
                        <a:defRPr/>
                      </a:pPr>
                      <a:t>[CATEGORY NAME]</a:t>
                    </a:fld>
                    <a:r>
                      <a:rPr lang="en-US" baseline="0" dirty="0"/>
                      <a:t>, $1,350,891</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25-4D23-BB1C-DAD591C57957}"/>
                </c:ext>
              </c:extLst>
            </c:dLbl>
            <c:dLbl>
              <c:idx val="1"/>
              <c:layout>
                <c:manualLayout>
                  <c:x val="-1.1245806188868853E-2"/>
                  <c:y val="-0.11149839522255707"/>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rgbClr val="CE6110"/>
                        </a:solidFill>
                        <a:latin typeface="+mn-lt"/>
                        <a:ea typeface="+mn-ea"/>
                        <a:cs typeface="+mn-cs"/>
                      </a:defRPr>
                    </a:pPr>
                    <a:fld id="{08966D21-2769-4293-ADD0-78F70EFACCE7}" type="CATEGORYNAME">
                      <a:rPr lang="en-US">
                        <a:solidFill>
                          <a:srgbClr val="CE6110"/>
                        </a:solidFill>
                      </a:rPr>
                      <a:pPr>
                        <a:defRPr>
                          <a:solidFill>
                            <a:srgbClr val="CE6110"/>
                          </a:solidFill>
                        </a:defRPr>
                      </a:pPr>
                      <a:t>[CATEGORY NAME]</a:t>
                    </a:fld>
                    <a:r>
                      <a:rPr lang="en-US" baseline="0" dirty="0">
                        <a:solidFill>
                          <a:srgbClr val="CE6110"/>
                        </a:solidFill>
                      </a:rPr>
                      <a:t>, $357,194</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CE611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25-4D23-BB1C-DAD591C57957}"/>
                </c:ext>
              </c:extLst>
            </c:dLbl>
            <c:dLbl>
              <c:idx val="2"/>
              <c:layout>
                <c:manualLayout>
                  <c:x val="-2.1330910494946283E-2"/>
                  <c:y val="-5.3752470430572262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1">
                            <a:lumMod val="50000"/>
                          </a:schemeClr>
                        </a:solidFill>
                        <a:latin typeface="+mn-lt"/>
                        <a:ea typeface="+mn-ea"/>
                        <a:cs typeface="+mn-cs"/>
                      </a:defRPr>
                    </a:pPr>
                    <a:fld id="{1DC7F205-F696-48B0-9789-11636280C9DA}" type="CATEGORYNAME">
                      <a:rPr lang="en-US">
                        <a:solidFill>
                          <a:schemeClr val="bg1">
                            <a:lumMod val="50000"/>
                          </a:schemeClr>
                        </a:solidFill>
                      </a:rPr>
                      <a:pPr>
                        <a:defRPr>
                          <a:solidFill>
                            <a:schemeClr val="bg1">
                              <a:lumMod val="50000"/>
                            </a:schemeClr>
                          </a:solidFill>
                        </a:defRPr>
                      </a:pPr>
                      <a:t>[CATEGORY NAME]</a:t>
                    </a:fld>
                    <a:r>
                      <a:rPr lang="en-US" baseline="0" dirty="0">
                        <a:solidFill>
                          <a:schemeClr val="bg1">
                            <a:lumMod val="50000"/>
                          </a:schemeClr>
                        </a:solidFill>
                      </a:rPr>
                      <a:t>, $328,655</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lumMod val="5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C25-4D23-BB1C-DAD591C57957}"/>
                </c:ext>
              </c:extLst>
            </c:dLbl>
            <c:dLbl>
              <c:idx val="3"/>
              <c:delete val="1"/>
              <c:extLst>
                <c:ext xmlns:c15="http://schemas.microsoft.com/office/drawing/2012/chart" uri="{CE6537A1-D6FC-4f65-9D91-7224C49458BB}"/>
                <c:ext xmlns:c16="http://schemas.microsoft.com/office/drawing/2014/chart" uri="{C3380CC4-5D6E-409C-BE32-E72D297353CC}">
                  <c16:uniqueId val="{00000007-3C25-4D23-BB1C-DAD591C57957}"/>
                </c:ext>
              </c:extLst>
            </c:dLbl>
            <c:dLbl>
              <c:idx val="4"/>
              <c:layout>
                <c:manualLayout>
                  <c:x val="-7.6837713761114751E-3"/>
                  <c:y val="0.12794591605971448"/>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ABBC84D-DF6F-4D3C-B840-FCE4E768DEE9}" type="CATEGORYNAME">
                      <a:rPr lang="en-US"/>
                      <a:pPr>
                        <a:defRPr>
                          <a:solidFill>
                            <a:schemeClr val="accent1"/>
                          </a:solidFill>
                        </a:defRPr>
                      </a:pPr>
                      <a:t>[CATEGORY NAME]</a:t>
                    </a:fld>
                    <a:r>
                      <a:rPr lang="en-US" baseline="0" dirty="0"/>
                      <a:t>, $119,112</a:t>
                    </a:r>
                  </a:p>
                  <a:p>
                    <a:pPr>
                      <a:defRPr>
                        <a:solidFill>
                          <a:schemeClr val="accent1"/>
                        </a:solidFill>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8022742169066089"/>
                      <c:h val="0.10034737506170506"/>
                    </c:manualLayout>
                  </c15:layout>
                  <c15:dlblFieldTable/>
                  <c15:showDataLabelsRange val="0"/>
                </c:ext>
                <c:ext xmlns:c16="http://schemas.microsoft.com/office/drawing/2014/chart" uri="{C3380CC4-5D6E-409C-BE32-E72D297353CC}">
                  <c16:uniqueId val="{00000009-3C25-4D23-BB1C-DAD591C57957}"/>
                </c:ext>
              </c:extLst>
            </c:dLbl>
            <c:dLbl>
              <c:idx val="5"/>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C5C0C76-FB0F-468A-9257-D4B2F8E2013D}" type="CATEGORYNAME">
                      <a:rPr lang="en-US">
                        <a:solidFill>
                          <a:srgbClr val="339933"/>
                        </a:solidFill>
                      </a:rPr>
                      <a:pPr>
                        <a:defRPr>
                          <a:solidFill>
                            <a:schemeClr val="accent1"/>
                          </a:solidFill>
                        </a:defRPr>
                      </a:pPr>
                      <a:t>[CATEGORY NAME]</a:t>
                    </a:fld>
                    <a:r>
                      <a:rPr lang="en-US" baseline="0" dirty="0">
                        <a:solidFill>
                          <a:srgbClr val="339933"/>
                        </a:solidFill>
                      </a:rPr>
                      <a:t>, $7,352,224</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C39-4B02-B6C4-77BCE8FBC2FB}"/>
                </c:ext>
              </c:extLst>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Sheet1!$A$2:$A$7</c:f>
              <c:strCache>
                <c:ptCount val="6"/>
                <c:pt idx="0">
                  <c:v>Long-Term Care</c:v>
                </c:pt>
                <c:pt idx="1">
                  <c:v>Home and Community - Based Services</c:v>
                </c:pt>
                <c:pt idx="2">
                  <c:v>Long Term Care - Managed Care</c:v>
                </c:pt>
                <c:pt idx="3">
                  <c:v>Services to Persons w/ Disabilites</c:v>
                </c:pt>
                <c:pt idx="4">
                  <c:v>Attendant Care</c:v>
                </c:pt>
                <c:pt idx="5">
                  <c:v>Community HealthChoices</c:v>
                </c:pt>
              </c:strCache>
            </c:strRef>
          </c:cat>
          <c:val>
            <c:numRef>
              <c:f>Sheet1!$B$2:$B$7</c:f>
              <c:numCache>
                <c:formatCode>_("$"* #,##0_);_("$"* \(#,##0\);_("$"* "-"??_);_(@_)</c:formatCode>
                <c:ptCount val="6"/>
                <c:pt idx="0">
                  <c:v>1297278</c:v>
                </c:pt>
                <c:pt idx="1">
                  <c:v>371318</c:v>
                </c:pt>
                <c:pt idx="2">
                  <c:v>328655</c:v>
                </c:pt>
                <c:pt idx="3">
                  <c:v>245997</c:v>
                </c:pt>
                <c:pt idx="4">
                  <c:v>124094</c:v>
                </c:pt>
                <c:pt idx="5">
                  <c:v>7222984</c:v>
                </c:pt>
              </c:numCache>
            </c:numRef>
          </c:val>
          <c:extLst>
            <c:ext xmlns:c16="http://schemas.microsoft.com/office/drawing/2014/chart" uri="{C3380CC4-5D6E-409C-BE32-E72D297353CC}">
              <c16:uniqueId val="{0000000A-3C25-4D23-BB1C-DAD591C57957}"/>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5160"/>
          </a:xfrm>
          <a:prstGeom prst="rect">
            <a:avLst/>
          </a:prstGeom>
        </p:spPr>
        <p:txBody>
          <a:bodyPr vert="horz" lIns="92665" tIns="46333" rIns="92665" bIns="46333" rtlCol="0"/>
          <a:lstStyle>
            <a:lvl1pPr algn="l">
              <a:defRPr sz="1200"/>
            </a:lvl1pPr>
          </a:lstStyle>
          <a:p>
            <a:endParaRPr lang="en-US" dirty="0"/>
          </a:p>
        </p:txBody>
      </p:sp>
      <p:sp>
        <p:nvSpPr>
          <p:cNvPr id="3" name="Date Placeholder 2"/>
          <p:cNvSpPr>
            <a:spLocks noGrp="1"/>
          </p:cNvSpPr>
          <p:nvPr>
            <p:ph type="dt" idx="1"/>
          </p:nvPr>
        </p:nvSpPr>
        <p:spPr>
          <a:xfrm>
            <a:off x="3934969" y="0"/>
            <a:ext cx="3010323" cy="465160"/>
          </a:xfrm>
          <a:prstGeom prst="rect">
            <a:avLst/>
          </a:prstGeom>
        </p:spPr>
        <p:txBody>
          <a:bodyPr vert="horz" lIns="92665" tIns="46333" rIns="92665" bIns="46333" rtlCol="0"/>
          <a:lstStyle>
            <a:lvl1pPr algn="r">
              <a:defRPr sz="1200"/>
            </a:lvl1pPr>
          </a:lstStyle>
          <a:p>
            <a:fld id="{BBD19282-07BF-454F-8F79-8C9347675B5D}" type="datetimeFigureOut">
              <a:rPr lang="en-US" smtClean="0"/>
              <a:t>10/17/2019</a:t>
            </a:fld>
            <a:endParaRPr lang="en-US" dirty="0"/>
          </a:p>
        </p:txBody>
      </p:sp>
      <p:sp>
        <p:nvSpPr>
          <p:cNvPr id="4" name="Slide Image Placeholder 3"/>
          <p:cNvSpPr>
            <a:spLocks noGrp="1" noRot="1" noChangeAspect="1"/>
          </p:cNvSpPr>
          <p:nvPr>
            <p:ph type="sldImg" idx="2"/>
          </p:nvPr>
        </p:nvSpPr>
        <p:spPr>
          <a:xfrm>
            <a:off x="692150" y="1158875"/>
            <a:ext cx="5562600" cy="3128963"/>
          </a:xfrm>
          <a:prstGeom prst="rect">
            <a:avLst/>
          </a:prstGeom>
          <a:noFill/>
          <a:ln w="12700">
            <a:solidFill>
              <a:prstClr val="black"/>
            </a:solidFill>
          </a:ln>
        </p:spPr>
        <p:txBody>
          <a:bodyPr vert="horz" lIns="92665" tIns="46333" rIns="92665" bIns="46333" rtlCol="0" anchor="ctr"/>
          <a:lstStyle/>
          <a:p>
            <a:endParaRPr lang="en-US" dirty="0"/>
          </a:p>
        </p:txBody>
      </p:sp>
      <p:sp>
        <p:nvSpPr>
          <p:cNvPr id="5" name="Notes Placeholder 4"/>
          <p:cNvSpPr>
            <a:spLocks noGrp="1"/>
          </p:cNvSpPr>
          <p:nvPr>
            <p:ph type="body" sz="quarter" idx="3"/>
          </p:nvPr>
        </p:nvSpPr>
        <p:spPr>
          <a:xfrm>
            <a:off x="694690" y="4461669"/>
            <a:ext cx="5557520" cy="3650456"/>
          </a:xfrm>
          <a:prstGeom prst="rect">
            <a:avLst/>
          </a:prstGeom>
        </p:spPr>
        <p:txBody>
          <a:bodyPr vert="horz" lIns="92665" tIns="46333" rIns="92665" bIns="463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10323" cy="465159"/>
          </a:xfrm>
          <a:prstGeom prst="rect">
            <a:avLst/>
          </a:prstGeom>
        </p:spPr>
        <p:txBody>
          <a:bodyPr vert="horz" lIns="92665" tIns="46333" rIns="92665" bIns="463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805841"/>
            <a:ext cx="3010323" cy="465159"/>
          </a:xfrm>
          <a:prstGeom prst="rect">
            <a:avLst/>
          </a:prstGeom>
        </p:spPr>
        <p:txBody>
          <a:bodyPr vert="horz" lIns="92665" tIns="46333" rIns="92665" bIns="46333" rtlCol="0" anchor="b"/>
          <a:lstStyle>
            <a:lvl1pPr algn="r">
              <a:defRPr sz="1200"/>
            </a:lvl1pPr>
          </a:lstStyle>
          <a:p>
            <a:fld id="{18048E97-2051-41F7-9F4A-CA0591A7C1D0}" type="slidenum">
              <a:rPr lang="en-US" smtClean="0"/>
              <a:t>‹#›</a:t>
            </a:fld>
            <a:endParaRPr lang="en-US" dirty="0"/>
          </a:p>
        </p:txBody>
      </p:sp>
    </p:spTree>
    <p:extLst>
      <p:ext uri="{BB962C8B-B14F-4D97-AF65-F5344CB8AC3E}">
        <p14:creationId xmlns:p14="http://schemas.microsoft.com/office/powerpoint/2010/main" val="267567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36650"/>
            <a:ext cx="5562600" cy="31289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48E97-2051-41F7-9F4A-CA0591A7C1D0}" type="slidenum">
              <a:rPr lang="en-US" smtClean="0"/>
              <a:t>1</a:t>
            </a:fld>
            <a:endParaRPr lang="en-US" dirty="0"/>
          </a:p>
        </p:txBody>
      </p:sp>
    </p:spTree>
    <p:extLst>
      <p:ext uri="{BB962C8B-B14F-4D97-AF65-F5344CB8AC3E}">
        <p14:creationId xmlns:p14="http://schemas.microsoft.com/office/powerpoint/2010/main" val="418671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096E3095-98F5-46AC-9EEE-5954F3AD394E}" type="slidenum">
              <a:rPr lang="en-US">
                <a:solidFill>
                  <a:prstClr val="black"/>
                </a:solidFill>
                <a:latin typeface="Calibri" panose="020F0502020204030204"/>
              </a:rPr>
              <a:pPr defTabSz="931774">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5931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latin typeface="Arial" panose="020B0604020202020204" pitchFamily="34" charset="0"/>
                <a:cs typeface="Arial" panose="020B0604020202020204" pitchFamily="34" charset="0"/>
              </a:rPr>
              <a:t>Before we get started, I’d like to go over a few items so you know how to participate in today’s event: </a:t>
            </a:r>
          </a:p>
          <a:p>
            <a:pPr defTabSz="931774">
              <a:defRPr/>
            </a:pPr>
            <a:endParaRPr lang="en-US" dirty="0">
              <a:solidFill>
                <a:prstClr val="black"/>
              </a:solidFill>
              <a:latin typeface="Arial" panose="020B0604020202020204" pitchFamily="34" charset="0"/>
              <a:cs typeface="Arial" panose="020B0604020202020204" pitchFamily="34" charset="0"/>
            </a:endParaRPr>
          </a:p>
          <a:p>
            <a:pPr marL="228600" indent="-228600" defTabSz="931774">
              <a:buAutoNum type="arabicPeriod"/>
              <a:defRPr/>
            </a:pPr>
            <a:r>
              <a:rPr lang="en-US" dirty="0">
                <a:solidFill>
                  <a:prstClr val="black"/>
                </a:solidFill>
                <a:latin typeface="Arial" panose="020B0604020202020204" pitchFamily="34" charset="0"/>
                <a:cs typeface="Arial" panose="020B0604020202020204" pitchFamily="34" charset="0"/>
              </a:rPr>
              <a:t>Here is a screen shot of the Attendee interface.  This is what you should see on your desktop.</a:t>
            </a:r>
          </a:p>
          <a:p>
            <a:pPr marL="228600" indent="-228600" defTabSz="931774">
              <a:buAutoNum type="arabicPeriod"/>
              <a:defRPr/>
            </a:pPr>
            <a:r>
              <a:rPr lang="en-US" dirty="0">
                <a:solidFill>
                  <a:prstClr val="black"/>
                </a:solidFill>
                <a:latin typeface="Arial" panose="020B0604020202020204" pitchFamily="34" charset="0"/>
                <a:cs typeface="Arial" panose="020B0604020202020204" pitchFamily="34" charset="0"/>
              </a:rPr>
              <a:t>In the center of the screen is the GoToWebinar Viewer where you will see the presentation.</a:t>
            </a:r>
          </a:p>
          <a:p>
            <a:pPr marL="228600" indent="-228600" defTabSz="931774">
              <a:buAutoNum type="arabicPeriod" startAt="3"/>
              <a:defRPr/>
            </a:pPr>
            <a:r>
              <a:rPr lang="en-US" dirty="0">
                <a:solidFill>
                  <a:prstClr val="black"/>
                </a:solidFill>
                <a:latin typeface="Arial" panose="020B0604020202020204" pitchFamily="34" charset="0"/>
                <a:cs typeface="Arial" panose="020B0604020202020204" pitchFamily="34" charset="0"/>
              </a:rPr>
              <a:t>In the upper right hand corner is the GoToWebinar control panel where you can ask questions and select audio mode.  </a:t>
            </a:r>
          </a:p>
          <a:p>
            <a:pPr marL="228600" indent="-228600" defTabSz="931774">
              <a:buAutoNum type="arabicPeriod" startAt="3"/>
              <a:defRPr/>
            </a:pPr>
            <a:r>
              <a:rPr lang="en-US" dirty="0">
                <a:solidFill>
                  <a:prstClr val="black"/>
                </a:solidFill>
                <a:latin typeface="Arial" panose="020B0604020202020204" pitchFamily="34" charset="0"/>
                <a:cs typeface="Arial" panose="020B0604020202020204" pitchFamily="34" charset="0"/>
              </a:rPr>
              <a:t>If the Control Panel is closed you will see a slim red rectangle.  Click on the red arrow to expand the Control Panel.</a:t>
            </a:r>
          </a:p>
          <a:p>
            <a:pPr defTabSz="931774">
              <a:defRPr/>
            </a:pPr>
            <a:r>
              <a:rPr lang="en-US" dirty="0">
                <a:solidFill>
                  <a:prstClr val="black"/>
                </a:solidFill>
                <a:latin typeface="Arial" panose="020B0604020202020204" pitchFamily="34" charset="0"/>
                <a:cs typeface="Arial" panose="020B0604020202020204" pitchFamily="34" charset="0"/>
              </a:rPr>
              <a:t>5.   You will be listening to the presentation via your computer's speaker system by default.  If you prefer to join by phone, select the “Telephone” button in the audio pane and the dial-in information will be displayed.  This will place you in the “listen only” mode to hear the presentation.  </a:t>
            </a:r>
          </a:p>
          <a:p>
            <a:pPr marL="228600" indent="-228600" defTabSz="949426">
              <a:buAutoNum type="arabicPeriod" startAt="6"/>
              <a:defRPr/>
            </a:pPr>
            <a:r>
              <a:rPr lang="en-US" dirty="0">
                <a:solidFill>
                  <a:prstClr val="black"/>
                </a:solidFill>
              </a:rPr>
              <a:t>You may submit questions (via text) by typing your questions into the “Questions” pane of the control panel.  You may send in your questions at any time during the presentation.</a:t>
            </a:r>
          </a:p>
          <a:p>
            <a:pPr marL="228600" indent="-228600" defTabSz="949426">
              <a:buAutoNum type="arabicPeriod" startAt="6"/>
              <a:defRPr/>
            </a:pPr>
            <a:r>
              <a:rPr lang="en-US" b="0" dirty="0">
                <a:solidFill>
                  <a:prstClr val="black"/>
                </a:solidFill>
              </a:rPr>
              <a:t>Note:  </a:t>
            </a:r>
            <a:r>
              <a:rPr lang="en-US" dirty="0">
                <a:solidFill>
                  <a:prstClr val="black"/>
                </a:solidFill>
              </a:rPr>
              <a:t>The attendee control panel will collapse automatically when not in use.  To keep it open,  click the “View”, menu, and uncheck “Auto-hide Control Panel”.</a:t>
            </a:r>
            <a:endParaRPr lang="en-US" b="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96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80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55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94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685800"/>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75585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335420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2057061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30</a:t>
            </a:fld>
            <a:endParaRPr lang="en-US" dirty="0"/>
          </a:p>
        </p:txBody>
      </p:sp>
    </p:spTree>
    <p:extLst>
      <p:ext uri="{BB962C8B-B14F-4D97-AF65-F5344CB8AC3E}">
        <p14:creationId xmlns:p14="http://schemas.microsoft.com/office/powerpoint/2010/main" val="4194830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A98163-10D4-40E0-B2F8-1175D35E5E0A}" type="datetime1">
              <a:rPr lang="en-US"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246120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1415B2-24F0-4996-A844-85989D091128}" type="datetime1">
              <a:rPr lang="en-US"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307712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D5C5F-5006-4285-AC58-5744840775F4}" type="datetime1">
              <a:rPr lang="en-US"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85000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F807F6-5BFC-4245-AA50-1EC3F7110788}" type="datetime1">
              <a:rPr lang="en-US"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042061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76AB7-D098-493B-AB6B-8F44560FFE65}" type="datetime1">
              <a:rPr lang="en-US"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177217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9A2F7C-870E-43BE-A29C-E30D83D2BE6A}" type="datetime1">
              <a:rPr lang="en-US"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045675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25014-0117-4AC6-B57C-E49C7CF4715B}" type="datetime1">
              <a:rPr lang="en-US"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881356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8FEFB1-F460-4FC7-AF19-4CA5531AAC97}" type="datetime1">
              <a:rPr lang="en-US" smtClean="0"/>
              <a:t>10/17/2019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83085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102B34-9351-4B27-B129-0A4505250363}" type="datetime1">
              <a:rPr lang="en-US" smtClean="0"/>
              <a:t>10/17/2019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116470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01E1-8F07-47F0-AA1A-B9CEDE60FB98}" type="datetime1">
              <a:rPr lang="en-US" smtClean="0"/>
              <a:t>10/17/2019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790062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7868F2-94B6-46FE-A98F-D366DAE526B7}" type="datetime1">
              <a:rPr lang="en-US"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26546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1EB00-1B6D-41C5-B2CA-B51D4FC9FD5E}" type="datetime1">
              <a:rPr lang="en-US"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449525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4B55BA-6A72-41B8-8021-77EC74B1C016}" type="datetime1">
              <a:rPr lang="en-US"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416274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BC316-66ED-4EEA-9909-E0690F0E740D}" type="datetime1">
              <a:rPr lang="en-US"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871185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B686A-3306-4E3B-989F-5883D184EB56}" type="datetime1">
              <a:rPr lang="en-US"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739394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5FF2-7BFE-4C9D-8DB4-5B6FB5CEAF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EEF17F-3552-4F61-9FD8-DED24FDB1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93DA1F-3463-4C61-89EA-388D2BF08E86}"/>
              </a:ext>
            </a:extLst>
          </p:cNvPr>
          <p:cNvSpPr>
            <a:spLocks noGrp="1"/>
          </p:cNvSpPr>
          <p:nvPr>
            <p:ph type="dt" sz="half" idx="10"/>
          </p:nvPr>
        </p:nvSpPr>
        <p:spPr/>
        <p:txBody>
          <a:bodyPr/>
          <a:lstStyle/>
          <a:p>
            <a:fld id="{CFBE2E14-B501-4613-AFF4-A378D127BF94}" type="datetime1">
              <a:rPr lang="en-US" smtClean="0"/>
              <a:t>10/17/2019</a:t>
            </a:fld>
            <a:endParaRPr lang="en-US"/>
          </a:p>
        </p:txBody>
      </p:sp>
      <p:sp>
        <p:nvSpPr>
          <p:cNvPr id="5" name="Footer Placeholder 4">
            <a:extLst>
              <a:ext uri="{FF2B5EF4-FFF2-40B4-BE49-F238E27FC236}">
                <a16:creationId xmlns:a16="http://schemas.microsoft.com/office/drawing/2014/main" id="{91014921-140E-4EDD-83D4-01821CE81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C7419-A5D5-4C88-A3F8-3590E482CEBC}"/>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555854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782E-1E1D-40EA-AEE5-86B95AA91B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F28E07-8D0D-4F6E-B353-2714B45C10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A424B-75FA-49C0-B78F-AAFB5139E14D}"/>
              </a:ext>
            </a:extLst>
          </p:cNvPr>
          <p:cNvSpPr>
            <a:spLocks noGrp="1"/>
          </p:cNvSpPr>
          <p:nvPr>
            <p:ph type="dt" sz="half" idx="10"/>
          </p:nvPr>
        </p:nvSpPr>
        <p:spPr/>
        <p:txBody>
          <a:bodyPr/>
          <a:lstStyle/>
          <a:p>
            <a:fld id="{CD1B37C9-134F-4C2C-9A92-926211B3E08F}" type="datetime1">
              <a:rPr lang="en-US" smtClean="0"/>
              <a:t>10/17/2019</a:t>
            </a:fld>
            <a:endParaRPr lang="en-US"/>
          </a:p>
        </p:txBody>
      </p:sp>
      <p:sp>
        <p:nvSpPr>
          <p:cNvPr id="5" name="Footer Placeholder 4">
            <a:extLst>
              <a:ext uri="{FF2B5EF4-FFF2-40B4-BE49-F238E27FC236}">
                <a16:creationId xmlns:a16="http://schemas.microsoft.com/office/drawing/2014/main" id="{6642B2A3-623C-4BCA-8D6B-8901FE0F4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BB873-8CEA-4C9F-83D7-1910F80F7548}"/>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2028576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10F7-1A43-48F0-AB46-758EE982B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60EF0D-77F3-4C4D-80CA-4529E159F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000B65-242D-4A41-A643-B841BF5600DA}"/>
              </a:ext>
            </a:extLst>
          </p:cNvPr>
          <p:cNvSpPr>
            <a:spLocks noGrp="1"/>
          </p:cNvSpPr>
          <p:nvPr>
            <p:ph type="dt" sz="half" idx="10"/>
          </p:nvPr>
        </p:nvSpPr>
        <p:spPr/>
        <p:txBody>
          <a:bodyPr/>
          <a:lstStyle/>
          <a:p>
            <a:fld id="{A4C60EAE-AC9D-446A-8C81-466A55A3BFC5}" type="datetime1">
              <a:rPr lang="en-US" smtClean="0"/>
              <a:t>10/17/2019</a:t>
            </a:fld>
            <a:endParaRPr lang="en-US"/>
          </a:p>
        </p:txBody>
      </p:sp>
      <p:sp>
        <p:nvSpPr>
          <p:cNvPr id="5" name="Footer Placeholder 4">
            <a:extLst>
              <a:ext uri="{FF2B5EF4-FFF2-40B4-BE49-F238E27FC236}">
                <a16:creationId xmlns:a16="http://schemas.microsoft.com/office/drawing/2014/main" id="{EA46FD2B-1F47-4785-89D1-9D16BBEC1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1B91D-B757-4D9F-BA56-72C50B1F0570}"/>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2070915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B673-955B-4D73-A4C0-DD89A247B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D3622-5BB9-4040-81C9-EFC42A4700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B8B0-F14F-475B-A45D-406EB77E25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6C7E6A-3C3A-4B3E-AC48-477F8B2E39CA}"/>
              </a:ext>
            </a:extLst>
          </p:cNvPr>
          <p:cNvSpPr>
            <a:spLocks noGrp="1"/>
          </p:cNvSpPr>
          <p:nvPr>
            <p:ph type="dt" sz="half" idx="10"/>
          </p:nvPr>
        </p:nvSpPr>
        <p:spPr/>
        <p:txBody>
          <a:bodyPr/>
          <a:lstStyle/>
          <a:p>
            <a:fld id="{55C24442-0E25-4202-AD11-963C02930A33}" type="datetime1">
              <a:rPr lang="en-US" smtClean="0"/>
              <a:t>10/17/2019</a:t>
            </a:fld>
            <a:endParaRPr lang="en-US"/>
          </a:p>
        </p:txBody>
      </p:sp>
      <p:sp>
        <p:nvSpPr>
          <p:cNvPr id="6" name="Footer Placeholder 5">
            <a:extLst>
              <a:ext uri="{FF2B5EF4-FFF2-40B4-BE49-F238E27FC236}">
                <a16:creationId xmlns:a16="http://schemas.microsoft.com/office/drawing/2014/main" id="{3300AA48-F832-49BF-992C-4837F6294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E88E5-67F0-4399-B375-833982468B45}"/>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2159768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7475-63CA-4915-8049-FF1A7E0D8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85ECBD-09EF-4184-9D8E-77744EB63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F5BC49-6D67-4253-A114-ADA7D42A1F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5E1746-398E-4396-82B9-871F105AA2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9E4AEB-264E-46D1-ADD4-350DB58438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D7A3E-F8A5-4674-8E1E-EA2639BA2BBA}"/>
              </a:ext>
            </a:extLst>
          </p:cNvPr>
          <p:cNvSpPr>
            <a:spLocks noGrp="1"/>
          </p:cNvSpPr>
          <p:nvPr>
            <p:ph type="dt" sz="half" idx="10"/>
          </p:nvPr>
        </p:nvSpPr>
        <p:spPr/>
        <p:txBody>
          <a:bodyPr/>
          <a:lstStyle/>
          <a:p>
            <a:fld id="{6D557835-EF85-4724-BA6C-B4D74A89BB6D}" type="datetime1">
              <a:rPr lang="en-US" smtClean="0"/>
              <a:t>10/17/2019</a:t>
            </a:fld>
            <a:endParaRPr lang="en-US"/>
          </a:p>
        </p:txBody>
      </p:sp>
      <p:sp>
        <p:nvSpPr>
          <p:cNvPr id="8" name="Footer Placeholder 7">
            <a:extLst>
              <a:ext uri="{FF2B5EF4-FFF2-40B4-BE49-F238E27FC236}">
                <a16:creationId xmlns:a16="http://schemas.microsoft.com/office/drawing/2014/main" id="{E365A8A4-D1C1-4970-94B5-E93061745F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CAB3A6-57B2-4124-9ECA-AE28DFA88460}"/>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3658165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2B93-DF22-4D4C-B6A8-077AE313D6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3829AB-7B06-4291-A626-E61854A706E4}"/>
              </a:ext>
            </a:extLst>
          </p:cNvPr>
          <p:cNvSpPr>
            <a:spLocks noGrp="1"/>
          </p:cNvSpPr>
          <p:nvPr>
            <p:ph type="dt" sz="half" idx="10"/>
          </p:nvPr>
        </p:nvSpPr>
        <p:spPr/>
        <p:txBody>
          <a:bodyPr/>
          <a:lstStyle/>
          <a:p>
            <a:fld id="{7DE4352D-8F92-4F7C-A5BE-58E89B891332}" type="datetime1">
              <a:rPr lang="en-US" smtClean="0"/>
              <a:t>10/17/2019</a:t>
            </a:fld>
            <a:endParaRPr lang="en-US"/>
          </a:p>
        </p:txBody>
      </p:sp>
      <p:sp>
        <p:nvSpPr>
          <p:cNvPr id="4" name="Footer Placeholder 3">
            <a:extLst>
              <a:ext uri="{FF2B5EF4-FFF2-40B4-BE49-F238E27FC236}">
                <a16:creationId xmlns:a16="http://schemas.microsoft.com/office/drawing/2014/main" id="{51DD4759-0DDA-4651-8206-3B603404D2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B39E98-C679-4203-A698-D3F9711B7F44}"/>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120077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6C415-93FF-4B01-BFEB-0A8F5721ABDE}"/>
              </a:ext>
            </a:extLst>
          </p:cNvPr>
          <p:cNvSpPr>
            <a:spLocks noGrp="1"/>
          </p:cNvSpPr>
          <p:nvPr>
            <p:ph type="dt" sz="half" idx="10"/>
          </p:nvPr>
        </p:nvSpPr>
        <p:spPr/>
        <p:txBody>
          <a:bodyPr/>
          <a:lstStyle/>
          <a:p>
            <a:fld id="{1C3332FB-614D-4945-BCD9-FC1209EB1F48}" type="datetime1">
              <a:rPr lang="en-US" smtClean="0"/>
              <a:t>10/17/2019</a:t>
            </a:fld>
            <a:endParaRPr lang="en-US"/>
          </a:p>
        </p:txBody>
      </p:sp>
      <p:sp>
        <p:nvSpPr>
          <p:cNvPr id="3" name="Footer Placeholder 2">
            <a:extLst>
              <a:ext uri="{FF2B5EF4-FFF2-40B4-BE49-F238E27FC236}">
                <a16:creationId xmlns:a16="http://schemas.microsoft.com/office/drawing/2014/main" id="{910B55BF-6C2A-4AC4-95DC-64F3054FDE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6305D-A1F0-4212-9330-737BDBF87E87}"/>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325204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A857FB-31DB-4520-ADAA-FA12CAB3C855}" type="datetime1">
              <a:rPr lang="en-US"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816700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B51F-91AE-433F-A204-8D627F927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600CC1-C088-416C-8674-001226570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84054C-BE0A-439E-B1AB-B210DF27A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BBF4FD-8B40-4C35-8838-1E4CC38171D3}"/>
              </a:ext>
            </a:extLst>
          </p:cNvPr>
          <p:cNvSpPr>
            <a:spLocks noGrp="1"/>
          </p:cNvSpPr>
          <p:nvPr>
            <p:ph type="dt" sz="half" idx="10"/>
          </p:nvPr>
        </p:nvSpPr>
        <p:spPr/>
        <p:txBody>
          <a:bodyPr/>
          <a:lstStyle/>
          <a:p>
            <a:fld id="{21D9FC85-FFEA-45F0-AF28-60147B75B8E9}" type="datetime1">
              <a:rPr lang="en-US" smtClean="0"/>
              <a:t>10/17/2019</a:t>
            </a:fld>
            <a:endParaRPr lang="en-US"/>
          </a:p>
        </p:txBody>
      </p:sp>
      <p:sp>
        <p:nvSpPr>
          <p:cNvPr id="6" name="Footer Placeholder 5">
            <a:extLst>
              <a:ext uri="{FF2B5EF4-FFF2-40B4-BE49-F238E27FC236}">
                <a16:creationId xmlns:a16="http://schemas.microsoft.com/office/drawing/2014/main" id="{FD247808-B632-4C55-986B-F9A300ECF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0CF58-2B63-47CC-8C1E-3A20536B89DF}"/>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3492610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39C5-A609-4443-AB16-86596BEA6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7A9D15-E195-4AFD-903F-909498EFDA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3AEB3C-5FEC-4C75-88EF-19D17FB8C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258ED7-E59A-4AD2-AE0D-36408A497C09}"/>
              </a:ext>
            </a:extLst>
          </p:cNvPr>
          <p:cNvSpPr>
            <a:spLocks noGrp="1"/>
          </p:cNvSpPr>
          <p:nvPr>
            <p:ph type="dt" sz="half" idx="10"/>
          </p:nvPr>
        </p:nvSpPr>
        <p:spPr/>
        <p:txBody>
          <a:bodyPr/>
          <a:lstStyle/>
          <a:p>
            <a:fld id="{789D1842-1C66-4506-842F-7922F6693C35}" type="datetime1">
              <a:rPr lang="en-US" smtClean="0"/>
              <a:t>10/17/2019</a:t>
            </a:fld>
            <a:endParaRPr lang="en-US"/>
          </a:p>
        </p:txBody>
      </p:sp>
      <p:sp>
        <p:nvSpPr>
          <p:cNvPr id="6" name="Footer Placeholder 5">
            <a:extLst>
              <a:ext uri="{FF2B5EF4-FFF2-40B4-BE49-F238E27FC236}">
                <a16:creationId xmlns:a16="http://schemas.microsoft.com/office/drawing/2014/main" id="{3DDCA0AB-B7C6-4184-9593-D9BEDE315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64C98-627A-4A07-8256-78512496193B}"/>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566927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F45E-4E96-43C6-AF6D-2A87C921BD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7B8F45-972C-4204-A3F8-2199DD5F7B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7E5C5-8682-4442-8A04-5F51D05108D9}"/>
              </a:ext>
            </a:extLst>
          </p:cNvPr>
          <p:cNvSpPr>
            <a:spLocks noGrp="1"/>
          </p:cNvSpPr>
          <p:nvPr>
            <p:ph type="dt" sz="half" idx="10"/>
          </p:nvPr>
        </p:nvSpPr>
        <p:spPr/>
        <p:txBody>
          <a:bodyPr/>
          <a:lstStyle/>
          <a:p>
            <a:fld id="{4E1DAA37-1417-4B09-B429-5A0D5AF12DC1}" type="datetime1">
              <a:rPr lang="en-US" smtClean="0"/>
              <a:t>10/17/2019</a:t>
            </a:fld>
            <a:endParaRPr lang="en-US"/>
          </a:p>
        </p:txBody>
      </p:sp>
      <p:sp>
        <p:nvSpPr>
          <p:cNvPr id="5" name="Footer Placeholder 4">
            <a:extLst>
              <a:ext uri="{FF2B5EF4-FFF2-40B4-BE49-F238E27FC236}">
                <a16:creationId xmlns:a16="http://schemas.microsoft.com/office/drawing/2014/main" id="{3A1E9501-1B46-4E0C-9B03-D73CBB4D5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E7E95-42D9-4788-B135-99F8AE7B667E}"/>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2367814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45041-821D-4A2A-9AB5-4542830C8E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AEFFF5-79E6-43B2-AF6A-D77F82EF09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1B424-F3B8-4C0F-897E-F834E4D69FF7}"/>
              </a:ext>
            </a:extLst>
          </p:cNvPr>
          <p:cNvSpPr>
            <a:spLocks noGrp="1"/>
          </p:cNvSpPr>
          <p:nvPr>
            <p:ph type="dt" sz="half" idx="10"/>
          </p:nvPr>
        </p:nvSpPr>
        <p:spPr/>
        <p:txBody>
          <a:bodyPr/>
          <a:lstStyle/>
          <a:p>
            <a:fld id="{675FF366-75D4-40EB-96EB-D1351B97DC28}" type="datetime1">
              <a:rPr lang="en-US" smtClean="0"/>
              <a:t>10/17/2019</a:t>
            </a:fld>
            <a:endParaRPr lang="en-US"/>
          </a:p>
        </p:txBody>
      </p:sp>
      <p:sp>
        <p:nvSpPr>
          <p:cNvPr id="5" name="Footer Placeholder 4">
            <a:extLst>
              <a:ext uri="{FF2B5EF4-FFF2-40B4-BE49-F238E27FC236}">
                <a16:creationId xmlns:a16="http://schemas.microsoft.com/office/drawing/2014/main" id="{D84A719F-2862-4E2A-AFF1-4D28DADDA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DF3E1-E72C-4EC3-BAAF-1CBF80B78165}"/>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1665679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9DC2-0000-4AAE-9140-D0B39E0074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4ABA68-0B0F-491D-A5A5-5DC7BDD7E3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0E6532-4E7B-4FF8-A714-81A09EB1C112}"/>
              </a:ext>
            </a:extLst>
          </p:cNvPr>
          <p:cNvSpPr>
            <a:spLocks noGrp="1"/>
          </p:cNvSpPr>
          <p:nvPr>
            <p:ph type="dt" sz="half" idx="10"/>
          </p:nvPr>
        </p:nvSpPr>
        <p:spPr/>
        <p:txBody>
          <a:bodyPr/>
          <a:lstStyle/>
          <a:p>
            <a:fld id="{0261833D-5CDE-4A86-96DB-08A463812892}" type="datetimeFigureOut">
              <a:rPr lang="en-US" smtClean="0"/>
              <a:t>10/17/2019</a:t>
            </a:fld>
            <a:endParaRPr lang="en-US"/>
          </a:p>
        </p:txBody>
      </p:sp>
      <p:sp>
        <p:nvSpPr>
          <p:cNvPr id="5" name="Footer Placeholder 4">
            <a:extLst>
              <a:ext uri="{FF2B5EF4-FFF2-40B4-BE49-F238E27FC236}">
                <a16:creationId xmlns:a16="http://schemas.microsoft.com/office/drawing/2014/main" id="{548402A4-053D-4DD7-99D0-1F7A13DF1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778A9-0D10-4CE5-B824-93ED1C80EFA9}"/>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4067602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9B1F-9BCA-444A-B460-C84962076E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4F6B9-07D7-4ED8-8C0B-35177E3134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75213-26F3-435C-9B38-872462E22CE2}"/>
              </a:ext>
            </a:extLst>
          </p:cNvPr>
          <p:cNvSpPr>
            <a:spLocks noGrp="1"/>
          </p:cNvSpPr>
          <p:nvPr>
            <p:ph type="dt" sz="half" idx="10"/>
          </p:nvPr>
        </p:nvSpPr>
        <p:spPr/>
        <p:txBody>
          <a:bodyPr/>
          <a:lstStyle/>
          <a:p>
            <a:fld id="{0261833D-5CDE-4A86-96DB-08A463812892}" type="datetimeFigureOut">
              <a:rPr lang="en-US" smtClean="0"/>
              <a:t>10/17/2019</a:t>
            </a:fld>
            <a:endParaRPr lang="en-US"/>
          </a:p>
        </p:txBody>
      </p:sp>
      <p:sp>
        <p:nvSpPr>
          <p:cNvPr id="5" name="Footer Placeholder 4">
            <a:extLst>
              <a:ext uri="{FF2B5EF4-FFF2-40B4-BE49-F238E27FC236}">
                <a16:creationId xmlns:a16="http://schemas.microsoft.com/office/drawing/2014/main" id="{A7D351B4-6236-43BE-B4F5-811341190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E5C3B-E5C0-4992-BE96-C980D124F35C}"/>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1615379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12FC-4A30-4FC3-AABF-FFB44C6EFD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303B45-8009-456A-BC4F-2953C5BD4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54005-DEF6-48CE-A2FF-63F67710475E}"/>
              </a:ext>
            </a:extLst>
          </p:cNvPr>
          <p:cNvSpPr>
            <a:spLocks noGrp="1"/>
          </p:cNvSpPr>
          <p:nvPr>
            <p:ph type="dt" sz="half" idx="10"/>
          </p:nvPr>
        </p:nvSpPr>
        <p:spPr/>
        <p:txBody>
          <a:bodyPr/>
          <a:lstStyle/>
          <a:p>
            <a:fld id="{0261833D-5CDE-4A86-96DB-08A463812892}" type="datetimeFigureOut">
              <a:rPr lang="en-US" smtClean="0"/>
              <a:t>10/17/2019</a:t>
            </a:fld>
            <a:endParaRPr lang="en-US"/>
          </a:p>
        </p:txBody>
      </p:sp>
      <p:sp>
        <p:nvSpPr>
          <p:cNvPr id="5" name="Footer Placeholder 4">
            <a:extLst>
              <a:ext uri="{FF2B5EF4-FFF2-40B4-BE49-F238E27FC236}">
                <a16:creationId xmlns:a16="http://schemas.microsoft.com/office/drawing/2014/main" id="{D7C5B30A-1900-4408-87A8-E31B53E63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11C0C-5FA1-4C3A-AA91-FD3D7602CE85}"/>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2701232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1BBC-5D30-445F-9403-5E40A1B50F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F492D-F00D-46B7-AF65-F538DDC13E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A072D-48C2-486C-9F47-7E76E2EBD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1B2E13-70E4-4818-98F3-DAE90B2A2778}"/>
              </a:ext>
            </a:extLst>
          </p:cNvPr>
          <p:cNvSpPr>
            <a:spLocks noGrp="1"/>
          </p:cNvSpPr>
          <p:nvPr>
            <p:ph type="dt" sz="half" idx="10"/>
          </p:nvPr>
        </p:nvSpPr>
        <p:spPr/>
        <p:txBody>
          <a:bodyPr/>
          <a:lstStyle/>
          <a:p>
            <a:fld id="{0261833D-5CDE-4A86-96DB-08A463812892}" type="datetimeFigureOut">
              <a:rPr lang="en-US" smtClean="0"/>
              <a:t>10/17/2019</a:t>
            </a:fld>
            <a:endParaRPr lang="en-US"/>
          </a:p>
        </p:txBody>
      </p:sp>
      <p:sp>
        <p:nvSpPr>
          <p:cNvPr id="6" name="Footer Placeholder 5">
            <a:extLst>
              <a:ext uri="{FF2B5EF4-FFF2-40B4-BE49-F238E27FC236}">
                <a16:creationId xmlns:a16="http://schemas.microsoft.com/office/drawing/2014/main" id="{5102B459-28F5-458B-AB7E-B294AFABF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9EC03-DD0A-41A7-AF9B-9AE3C114C446}"/>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830671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B472-AA65-4671-8425-5DC7D394BB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D76557-DB1B-4518-AFBB-500934504C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584658-AE38-48B1-B23A-11AF94852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642131-C52B-40DE-A63D-1DE09E55C0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95BE64-D0E2-47DE-9C0F-E50B341084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879A84-B608-42C0-A33B-14FB3B4C3E4A}"/>
              </a:ext>
            </a:extLst>
          </p:cNvPr>
          <p:cNvSpPr>
            <a:spLocks noGrp="1"/>
          </p:cNvSpPr>
          <p:nvPr>
            <p:ph type="dt" sz="half" idx="10"/>
          </p:nvPr>
        </p:nvSpPr>
        <p:spPr/>
        <p:txBody>
          <a:bodyPr/>
          <a:lstStyle/>
          <a:p>
            <a:fld id="{0261833D-5CDE-4A86-96DB-08A463812892}" type="datetimeFigureOut">
              <a:rPr lang="en-US" smtClean="0"/>
              <a:t>10/17/2019</a:t>
            </a:fld>
            <a:endParaRPr lang="en-US"/>
          </a:p>
        </p:txBody>
      </p:sp>
      <p:sp>
        <p:nvSpPr>
          <p:cNvPr id="8" name="Footer Placeholder 7">
            <a:extLst>
              <a:ext uri="{FF2B5EF4-FFF2-40B4-BE49-F238E27FC236}">
                <a16:creationId xmlns:a16="http://schemas.microsoft.com/office/drawing/2014/main" id="{1FF27C1F-1C53-4D8E-8E70-7656E8CEBD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146E7D-DD42-43C0-B940-DC15658AE72E}"/>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1462984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37BC-C459-40C4-80B7-E9778E4308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FD4C89-2F3C-45D7-93CE-F69EA4A09A9D}"/>
              </a:ext>
            </a:extLst>
          </p:cNvPr>
          <p:cNvSpPr>
            <a:spLocks noGrp="1"/>
          </p:cNvSpPr>
          <p:nvPr>
            <p:ph type="dt" sz="half" idx="10"/>
          </p:nvPr>
        </p:nvSpPr>
        <p:spPr/>
        <p:txBody>
          <a:bodyPr/>
          <a:lstStyle/>
          <a:p>
            <a:fld id="{0261833D-5CDE-4A86-96DB-08A463812892}" type="datetimeFigureOut">
              <a:rPr lang="en-US" smtClean="0"/>
              <a:t>10/17/2019</a:t>
            </a:fld>
            <a:endParaRPr lang="en-US"/>
          </a:p>
        </p:txBody>
      </p:sp>
      <p:sp>
        <p:nvSpPr>
          <p:cNvPr id="4" name="Footer Placeholder 3">
            <a:extLst>
              <a:ext uri="{FF2B5EF4-FFF2-40B4-BE49-F238E27FC236}">
                <a16:creationId xmlns:a16="http://schemas.microsoft.com/office/drawing/2014/main" id="{5CBAC70E-B518-4E76-BFE3-28CFF83B21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8385A7-626A-4837-884F-0FC5E244F6E9}"/>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236243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385A5F-60BB-48BC-8466-95E7E09B7F7E}" type="datetime1">
              <a:rPr lang="en-US"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24845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83304F-940D-4CD5-B5E1-F8FB4DAED6F3}"/>
              </a:ext>
            </a:extLst>
          </p:cNvPr>
          <p:cNvSpPr>
            <a:spLocks noGrp="1"/>
          </p:cNvSpPr>
          <p:nvPr>
            <p:ph type="dt" sz="half" idx="10"/>
          </p:nvPr>
        </p:nvSpPr>
        <p:spPr/>
        <p:txBody>
          <a:bodyPr/>
          <a:lstStyle/>
          <a:p>
            <a:fld id="{0261833D-5CDE-4A86-96DB-08A463812892}" type="datetimeFigureOut">
              <a:rPr lang="en-US" smtClean="0"/>
              <a:t>10/17/2019</a:t>
            </a:fld>
            <a:endParaRPr lang="en-US"/>
          </a:p>
        </p:txBody>
      </p:sp>
      <p:sp>
        <p:nvSpPr>
          <p:cNvPr id="3" name="Footer Placeholder 2">
            <a:extLst>
              <a:ext uri="{FF2B5EF4-FFF2-40B4-BE49-F238E27FC236}">
                <a16:creationId xmlns:a16="http://schemas.microsoft.com/office/drawing/2014/main" id="{D2393F4C-AD9C-4437-9831-5CE593A69E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06806-4077-44E7-B726-A5E665694B29}"/>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3435802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B215-A7E0-4101-8EFE-910E4D7F8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646953-AE81-41DE-AC32-C390B8743D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09FF8C-3D6A-42EF-B065-168FE2C73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C80E3-ABA3-4781-8CEE-0DA4BBA0B70D}"/>
              </a:ext>
            </a:extLst>
          </p:cNvPr>
          <p:cNvSpPr>
            <a:spLocks noGrp="1"/>
          </p:cNvSpPr>
          <p:nvPr>
            <p:ph type="dt" sz="half" idx="10"/>
          </p:nvPr>
        </p:nvSpPr>
        <p:spPr/>
        <p:txBody>
          <a:bodyPr/>
          <a:lstStyle/>
          <a:p>
            <a:fld id="{0261833D-5CDE-4A86-96DB-08A463812892}" type="datetimeFigureOut">
              <a:rPr lang="en-US" smtClean="0"/>
              <a:t>10/17/2019</a:t>
            </a:fld>
            <a:endParaRPr lang="en-US"/>
          </a:p>
        </p:txBody>
      </p:sp>
      <p:sp>
        <p:nvSpPr>
          <p:cNvPr id="6" name="Footer Placeholder 5">
            <a:extLst>
              <a:ext uri="{FF2B5EF4-FFF2-40B4-BE49-F238E27FC236}">
                <a16:creationId xmlns:a16="http://schemas.microsoft.com/office/drawing/2014/main" id="{98DD9B8C-1CBA-4A26-9375-FFCB5F514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28FEC-0586-485D-B47B-06FA627E62AE}"/>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254771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347C-C1A2-4D17-9A80-6BCB76126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FB5C4-833E-4B75-A1CB-A447F5DAD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7DCEC4-8F5A-4556-83C0-BF3931651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D2283-80C8-4ACA-B208-74ADEF1F6EAD}"/>
              </a:ext>
            </a:extLst>
          </p:cNvPr>
          <p:cNvSpPr>
            <a:spLocks noGrp="1"/>
          </p:cNvSpPr>
          <p:nvPr>
            <p:ph type="dt" sz="half" idx="10"/>
          </p:nvPr>
        </p:nvSpPr>
        <p:spPr/>
        <p:txBody>
          <a:bodyPr/>
          <a:lstStyle/>
          <a:p>
            <a:fld id="{0261833D-5CDE-4A86-96DB-08A463812892}" type="datetimeFigureOut">
              <a:rPr lang="en-US" smtClean="0"/>
              <a:t>10/17/2019</a:t>
            </a:fld>
            <a:endParaRPr lang="en-US"/>
          </a:p>
        </p:txBody>
      </p:sp>
      <p:sp>
        <p:nvSpPr>
          <p:cNvPr id="6" name="Footer Placeholder 5">
            <a:extLst>
              <a:ext uri="{FF2B5EF4-FFF2-40B4-BE49-F238E27FC236}">
                <a16:creationId xmlns:a16="http://schemas.microsoft.com/office/drawing/2014/main" id="{07C982C6-2B15-4ACD-B51A-3DFFC8EA6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77E27-B9F9-4327-841F-EAEE9765BC58}"/>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954800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17BAF-9CB7-4530-B659-E0D3743771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0B841-B045-4467-8FBD-8FA6C2B072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7FDC8-B94B-409F-A0A7-D488E4A23A95}"/>
              </a:ext>
            </a:extLst>
          </p:cNvPr>
          <p:cNvSpPr>
            <a:spLocks noGrp="1"/>
          </p:cNvSpPr>
          <p:nvPr>
            <p:ph type="dt" sz="half" idx="10"/>
          </p:nvPr>
        </p:nvSpPr>
        <p:spPr/>
        <p:txBody>
          <a:bodyPr/>
          <a:lstStyle/>
          <a:p>
            <a:fld id="{0261833D-5CDE-4A86-96DB-08A463812892}" type="datetimeFigureOut">
              <a:rPr lang="en-US" smtClean="0"/>
              <a:t>10/17/2019</a:t>
            </a:fld>
            <a:endParaRPr lang="en-US"/>
          </a:p>
        </p:txBody>
      </p:sp>
      <p:sp>
        <p:nvSpPr>
          <p:cNvPr id="5" name="Footer Placeholder 4">
            <a:extLst>
              <a:ext uri="{FF2B5EF4-FFF2-40B4-BE49-F238E27FC236}">
                <a16:creationId xmlns:a16="http://schemas.microsoft.com/office/drawing/2014/main" id="{BFE15536-2700-4781-BF11-3E83568A7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B1A3F-9489-4791-AA28-17D0FEDB2DBC}"/>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1114747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C80BF-CC11-46DD-A6DA-05AFFB51D7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8D37D9-9BB8-4AD4-9104-6E2918B924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4EC5F-5CEF-40D7-9669-2679B31ACF4D}"/>
              </a:ext>
            </a:extLst>
          </p:cNvPr>
          <p:cNvSpPr>
            <a:spLocks noGrp="1"/>
          </p:cNvSpPr>
          <p:nvPr>
            <p:ph type="dt" sz="half" idx="10"/>
          </p:nvPr>
        </p:nvSpPr>
        <p:spPr/>
        <p:txBody>
          <a:bodyPr/>
          <a:lstStyle/>
          <a:p>
            <a:fld id="{0261833D-5CDE-4A86-96DB-08A463812892}" type="datetimeFigureOut">
              <a:rPr lang="en-US" smtClean="0"/>
              <a:t>10/17/2019</a:t>
            </a:fld>
            <a:endParaRPr lang="en-US"/>
          </a:p>
        </p:txBody>
      </p:sp>
      <p:sp>
        <p:nvSpPr>
          <p:cNvPr id="5" name="Footer Placeholder 4">
            <a:extLst>
              <a:ext uri="{FF2B5EF4-FFF2-40B4-BE49-F238E27FC236}">
                <a16:creationId xmlns:a16="http://schemas.microsoft.com/office/drawing/2014/main" id="{68520B8E-8DAF-4732-94CB-4EAC2C08E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339-AD9E-49E5-96DC-F6C146237159}"/>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2937122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36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4495800"/>
            <a:ext cx="8534400" cy="1143000"/>
          </a:xfrm>
          <a:prstGeom prst="rect">
            <a:avLst/>
          </a:prstGeom>
        </p:spPr>
        <p:txBody>
          <a:bodyPr>
            <a:normAutofit/>
          </a:bodyPr>
          <a:lstStyle>
            <a:lvl1pPr marL="0" indent="0" algn="ctr">
              <a:buNone/>
              <a:defRPr sz="2400">
                <a:solidFill>
                  <a:schemeClr val="bg1">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5" name="Slide Number Placeholder 2"/>
          <p:cNvSpPr>
            <a:spLocks noGrp="1"/>
          </p:cNvSpPr>
          <p:nvPr>
            <p:ph type="sldNum" sz="quarter" idx="4294967295"/>
          </p:nvPr>
        </p:nvSpPr>
        <p:spPr>
          <a:xfrm>
            <a:off x="10261600" y="6086150"/>
            <a:ext cx="1320800" cy="365125"/>
          </a:xfrm>
          <a:prstGeom prst="rect">
            <a:avLst/>
          </a:prstGeom>
        </p:spPr>
        <p:txBody>
          <a:bodyPr anchor="ctr"/>
          <a:lstStyle/>
          <a:p>
            <a:pPr algn="ctr"/>
            <a:fld id="{9D710453-B075-45DB-8A7B-E3C399690A0E}" type="slidenum">
              <a:rPr lang="en-US" sz="1100" smtClean="0"/>
              <a:pPr algn="ctr"/>
              <a:t>‹#›</a:t>
            </a:fld>
            <a:endParaRPr lang="en-US" sz="1100" dirty="0"/>
          </a:p>
        </p:txBody>
      </p:sp>
      <p:sp>
        <p:nvSpPr>
          <p:cNvPr id="9" name="Date Placeholder 17"/>
          <p:cNvSpPr>
            <a:spLocks noGrp="1"/>
          </p:cNvSpPr>
          <p:nvPr>
            <p:ph type="dt" sz="half" idx="10"/>
          </p:nvPr>
        </p:nvSpPr>
        <p:spPr>
          <a:xfrm>
            <a:off x="609600" y="6096000"/>
            <a:ext cx="2844800" cy="344488"/>
          </a:xfrm>
        </p:spPr>
        <p:txBody>
          <a:bodyPr anchor="ctr"/>
          <a:lstStyle>
            <a:lvl1pPr>
              <a:defRPr sz="1100">
                <a:solidFill>
                  <a:schemeClr val="bg1"/>
                </a:solidFill>
              </a:defRPr>
            </a:lvl1pPr>
          </a:lstStyle>
          <a:p>
            <a:pPr>
              <a:defRPr/>
            </a:pPr>
            <a:r>
              <a:rPr lang="en-US" dirty="0"/>
              <a:t>9/17/15</a:t>
            </a:r>
          </a:p>
        </p:txBody>
      </p:sp>
    </p:spTree>
    <p:extLst>
      <p:ext uri="{BB962C8B-B14F-4D97-AF65-F5344CB8AC3E}">
        <p14:creationId xmlns:p14="http://schemas.microsoft.com/office/powerpoint/2010/main" val="2484493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307974"/>
            <a:ext cx="7213600" cy="454026"/>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algn="ctr"/>
            <a:fld id="{9D710453-B075-45DB-8A7B-E3C399690A0E}" type="slidenum">
              <a:rPr lang="en-US" sz="1100" smtClean="0"/>
              <a:pPr algn="ctr"/>
              <a:t>‹#›</a:t>
            </a:fld>
            <a:endParaRPr lang="en-US" sz="1100" dirty="0"/>
          </a:p>
        </p:txBody>
      </p:sp>
      <p:sp>
        <p:nvSpPr>
          <p:cNvPr id="8" name="Date Placeholder 17"/>
          <p:cNvSpPr txBox="1">
            <a:spLocks/>
          </p:cNvSpPr>
          <p:nvPr userDrawn="1"/>
        </p:nvSpPr>
        <p:spPr bwMode="white">
          <a:xfrm>
            <a:off x="609600" y="6132512"/>
            <a:ext cx="2844800" cy="344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100" kern="1200">
                <a:solidFill>
                  <a:schemeClr val="bg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0325C054-ADA9-412A-AF41-EB1DAE3E2B77}" type="datetime1">
              <a:rPr lang="en-US" sz="1100" smtClean="0"/>
              <a:pPr>
                <a:defRPr/>
              </a:pPr>
              <a:t>10/17/2019</a:t>
            </a:fld>
            <a:endParaRPr lang="en-US" sz="1100" dirty="0"/>
          </a:p>
        </p:txBody>
      </p:sp>
      <p:sp>
        <p:nvSpPr>
          <p:cNvPr id="11" name="Text Placeholder 10"/>
          <p:cNvSpPr>
            <a:spLocks noGrp="1"/>
          </p:cNvSpPr>
          <p:nvPr>
            <p:ph type="body" sz="quarter" idx="13"/>
          </p:nvPr>
        </p:nvSpPr>
        <p:spPr>
          <a:xfrm>
            <a:off x="609600" y="1143000"/>
            <a:ext cx="10871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00397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43001"/>
            <a:ext cx="5384800" cy="4800600"/>
          </a:xfrm>
          <a:prstGeom prst="rect">
            <a:avLst/>
          </a:prstGeom>
        </p:spPr>
        <p:txBody>
          <a:bodyPr>
            <a:normAutofit/>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143001"/>
            <a:ext cx="5384800" cy="4800600"/>
          </a:xfrm>
          <a:prstGeom prst="rect">
            <a:avLst/>
          </a:prstGeom>
        </p:spPr>
        <p:txBody>
          <a:bodyPr>
            <a:normAutofit/>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17"/>
          <p:cNvSpPr>
            <a:spLocks noGrp="1"/>
          </p:cNvSpPr>
          <p:nvPr>
            <p:ph type="dt" sz="half" idx="10"/>
          </p:nvPr>
        </p:nvSpPr>
        <p:spPr>
          <a:xfrm>
            <a:off x="609600" y="6096000"/>
            <a:ext cx="2844800" cy="344488"/>
          </a:xfrm>
        </p:spPr>
        <p:txBody>
          <a:bodyPr anchor="ctr"/>
          <a:lstStyle>
            <a:lvl1pPr>
              <a:defRPr sz="1100">
                <a:solidFill>
                  <a:schemeClr val="bg1"/>
                </a:solidFill>
              </a:defRPr>
            </a:lvl1pPr>
          </a:lstStyle>
          <a:p>
            <a:pPr>
              <a:defRPr/>
            </a:pPr>
            <a:r>
              <a:rPr lang="en-US" dirty="0"/>
              <a:t>9/17/15</a:t>
            </a:r>
          </a:p>
        </p:txBody>
      </p:sp>
      <p:sp>
        <p:nvSpPr>
          <p:cNvPr id="9" name="Slide Number Placeholder 19"/>
          <p:cNvSpPr>
            <a:spLocks noGrp="1"/>
          </p:cNvSpPr>
          <p:nvPr>
            <p:ph type="sldNum" sz="quarter" idx="12"/>
          </p:nvPr>
        </p:nvSpPr>
        <p:spPr>
          <a:xfrm>
            <a:off x="10261600" y="6086150"/>
            <a:ext cx="1286933" cy="365125"/>
          </a:xfrm>
        </p:spPr>
        <p:txBody>
          <a:bodyPr/>
          <a:lstStyle/>
          <a:p>
            <a:pPr algn="ctr"/>
            <a:fld id="{9D710453-B075-45DB-8A7B-E3C399690A0E}" type="slidenum">
              <a:rPr lang="en-US" sz="1100" smtClean="0"/>
              <a:pPr algn="ctr"/>
              <a:t>‹#›</a:t>
            </a:fld>
            <a:endParaRPr lang="en-US" sz="1100" dirty="0"/>
          </a:p>
        </p:txBody>
      </p:sp>
      <p:sp>
        <p:nvSpPr>
          <p:cNvPr id="10" name="Title 1"/>
          <p:cNvSpPr>
            <a:spLocks noGrp="1"/>
          </p:cNvSpPr>
          <p:nvPr>
            <p:ph type="title"/>
          </p:nvPr>
        </p:nvSpPr>
        <p:spPr>
          <a:xfrm>
            <a:off x="609600" y="304800"/>
            <a:ext cx="7213600" cy="454026"/>
          </a:xfrm>
        </p:spPr>
        <p:txBody>
          <a:bodyPr/>
          <a:lstStyle/>
          <a:p>
            <a:r>
              <a:rPr lang="en-US"/>
              <a:t>Click to edit Master title style</a:t>
            </a:r>
            <a:endParaRPr lang="en-US" dirty="0"/>
          </a:p>
        </p:txBody>
      </p:sp>
    </p:spTree>
    <p:extLst>
      <p:ext uri="{BB962C8B-B14F-4D97-AF65-F5344CB8AC3E}">
        <p14:creationId xmlns:p14="http://schemas.microsoft.com/office/powerpoint/2010/main" val="1673130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43000"/>
            <a:ext cx="5386917"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28800"/>
            <a:ext cx="5386917" cy="4084638"/>
          </a:xfrm>
          <a:prstGeom prst="rect">
            <a:avLst/>
          </a:prstGeom>
        </p:spPr>
        <p:txBody>
          <a:bodyPr>
            <a:normAutofit/>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143000"/>
            <a:ext cx="5389033"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28800"/>
            <a:ext cx="5389033" cy="4084638"/>
          </a:xfrm>
          <a:prstGeom prst="rect">
            <a:avLst/>
          </a:prstGeom>
        </p:spPr>
        <p:txBody>
          <a:bodyPr>
            <a:normAutofit/>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17"/>
          <p:cNvSpPr>
            <a:spLocks noGrp="1"/>
          </p:cNvSpPr>
          <p:nvPr>
            <p:ph type="dt" sz="half" idx="10"/>
          </p:nvPr>
        </p:nvSpPr>
        <p:spPr>
          <a:xfrm>
            <a:off x="609600" y="6096000"/>
            <a:ext cx="2844800" cy="344488"/>
          </a:xfrm>
        </p:spPr>
        <p:txBody>
          <a:bodyPr anchor="ctr"/>
          <a:lstStyle>
            <a:lvl1pPr>
              <a:defRPr sz="1100">
                <a:solidFill>
                  <a:schemeClr val="bg1"/>
                </a:solidFill>
              </a:defRPr>
            </a:lvl1pPr>
          </a:lstStyle>
          <a:p>
            <a:pPr>
              <a:defRPr/>
            </a:pPr>
            <a:r>
              <a:rPr lang="en-US" dirty="0"/>
              <a:t>9/17/15</a:t>
            </a:r>
          </a:p>
        </p:txBody>
      </p:sp>
      <p:sp>
        <p:nvSpPr>
          <p:cNvPr id="11" name="Slide Number Placeholder 19"/>
          <p:cNvSpPr>
            <a:spLocks noGrp="1"/>
          </p:cNvSpPr>
          <p:nvPr>
            <p:ph type="sldNum" sz="quarter" idx="12"/>
          </p:nvPr>
        </p:nvSpPr>
        <p:spPr>
          <a:xfrm>
            <a:off x="10261600" y="6086150"/>
            <a:ext cx="1286933" cy="365125"/>
          </a:xfrm>
        </p:spPr>
        <p:txBody>
          <a:bodyPr/>
          <a:lstStyle/>
          <a:p>
            <a:pPr algn="ctr"/>
            <a:fld id="{9D710453-B075-45DB-8A7B-E3C399690A0E}" type="slidenum">
              <a:rPr lang="en-US" sz="1100" smtClean="0"/>
              <a:pPr algn="ctr"/>
              <a:t>‹#›</a:t>
            </a:fld>
            <a:endParaRPr lang="en-US" sz="1100" dirty="0"/>
          </a:p>
        </p:txBody>
      </p:sp>
      <p:sp>
        <p:nvSpPr>
          <p:cNvPr id="12" name="Title 1"/>
          <p:cNvSpPr>
            <a:spLocks noGrp="1"/>
          </p:cNvSpPr>
          <p:nvPr>
            <p:ph type="title"/>
          </p:nvPr>
        </p:nvSpPr>
        <p:spPr>
          <a:xfrm>
            <a:off x="609600" y="304800"/>
            <a:ext cx="7213600" cy="454026"/>
          </a:xfrm>
        </p:spPr>
        <p:txBody>
          <a:bodyPr/>
          <a:lstStyle/>
          <a:p>
            <a:r>
              <a:rPr lang="en-US"/>
              <a:t>Click to edit Master title style</a:t>
            </a:r>
            <a:endParaRPr lang="en-US" dirty="0"/>
          </a:p>
        </p:txBody>
      </p:sp>
    </p:spTree>
    <p:extLst>
      <p:ext uri="{BB962C8B-B14F-4D97-AF65-F5344CB8AC3E}">
        <p14:creationId xmlns:p14="http://schemas.microsoft.com/office/powerpoint/2010/main" val="197916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17"/>
          <p:cNvSpPr>
            <a:spLocks noGrp="1"/>
          </p:cNvSpPr>
          <p:nvPr>
            <p:ph type="dt" sz="half" idx="10"/>
          </p:nvPr>
        </p:nvSpPr>
        <p:spPr>
          <a:xfrm>
            <a:off x="609600" y="6096000"/>
            <a:ext cx="2844800" cy="344488"/>
          </a:xfrm>
        </p:spPr>
        <p:txBody>
          <a:bodyPr anchor="ctr"/>
          <a:lstStyle>
            <a:lvl1pPr>
              <a:defRPr sz="1100">
                <a:solidFill>
                  <a:schemeClr val="bg1"/>
                </a:solidFill>
              </a:defRPr>
            </a:lvl1pPr>
          </a:lstStyle>
          <a:p>
            <a:pPr>
              <a:defRPr/>
            </a:pPr>
            <a:r>
              <a:rPr lang="en-US" dirty="0"/>
              <a:t>9/17/15</a:t>
            </a:r>
          </a:p>
        </p:txBody>
      </p:sp>
      <p:sp>
        <p:nvSpPr>
          <p:cNvPr id="7" name="Slide Number Placeholder 19"/>
          <p:cNvSpPr>
            <a:spLocks noGrp="1"/>
          </p:cNvSpPr>
          <p:nvPr>
            <p:ph type="sldNum" sz="quarter" idx="12"/>
          </p:nvPr>
        </p:nvSpPr>
        <p:spPr>
          <a:xfrm>
            <a:off x="10261600" y="6086150"/>
            <a:ext cx="1286933" cy="365125"/>
          </a:xfrm>
        </p:spPr>
        <p:txBody>
          <a:bodyPr/>
          <a:lstStyle/>
          <a:p>
            <a:pPr algn="ctr"/>
            <a:fld id="{9D710453-B075-45DB-8A7B-E3C399690A0E}" type="slidenum">
              <a:rPr lang="en-US" sz="1100" smtClean="0"/>
              <a:pPr algn="ctr"/>
              <a:t>‹#›</a:t>
            </a:fld>
            <a:endParaRPr lang="en-US" sz="1100" dirty="0"/>
          </a:p>
        </p:txBody>
      </p:sp>
      <p:sp>
        <p:nvSpPr>
          <p:cNvPr id="8" name="Title 1"/>
          <p:cNvSpPr>
            <a:spLocks noGrp="1"/>
          </p:cNvSpPr>
          <p:nvPr>
            <p:ph type="title"/>
          </p:nvPr>
        </p:nvSpPr>
        <p:spPr>
          <a:xfrm>
            <a:off x="609600" y="304800"/>
            <a:ext cx="7213600" cy="454026"/>
          </a:xfrm>
        </p:spPr>
        <p:txBody>
          <a:bodyPr/>
          <a:lstStyle/>
          <a:p>
            <a:r>
              <a:rPr lang="en-US"/>
              <a:t>Click to edit Master title style</a:t>
            </a:r>
            <a:endParaRPr lang="en-US" dirty="0"/>
          </a:p>
        </p:txBody>
      </p:sp>
    </p:spTree>
    <p:extLst>
      <p:ext uri="{BB962C8B-B14F-4D97-AF65-F5344CB8AC3E}">
        <p14:creationId xmlns:p14="http://schemas.microsoft.com/office/powerpoint/2010/main" val="174923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16080-884F-4A74-A3F7-8FA9154869DF}" type="datetime1">
              <a:rPr lang="en-US" smtClean="0"/>
              <a:t>10/17/2019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73352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7"/>
          <p:cNvSpPr>
            <a:spLocks noGrp="1"/>
          </p:cNvSpPr>
          <p:nvPr>
            <p:ph type="dt" sz="half" idx="10"/>
          </p:nvPr>
        </p:nvSpPr>
        <p:spPr>
          <a:xfrm>
            <a:off x="609600" y="6096000"/>
            <a:ext cx="2844800" cy="344488"/>
          </a:xfrm>
        </p:spPr>
        <p:txBody>
          <a:bodyPr anchor="ctr"/>
          <a:lstStyle>
            <a:lvl1pPr>
              <a:defRPr sz="1100">
                <a:solidFill>
                  <a:schemeClr val="bg1"/>
                </a:solidFill>
              </a:defRPr>
            </a:lvl1pPr>
          </a:lstStyle>
          <a:p>
            <a:pPr>
              <a:defRPr/>
            </a:pPr>
            <a:r>
              <a:rPr lang="en-US" dirty="0"/>
              <a:t>9/17/15</a:t>
            </a:r>
          </a:p>
        </p:txBody>
      </p:sp>
      <p:sp>
        <p:nvSpPr>
          <p:cNvPr id="6" name="Slide Number Placeholder 19"/>
          <p:cNvSpPr>
            <a:spLocks noGrp="1"/>
          </p:cNvSpPr>
          <p:nvPr>
            <p:ph type="sldNum" sz="quarter" idx="12"/>
          </p:nvPr>
        </p:nvSpPr>
        <p:spPr>
          <a:xfrm>
            <a:off x="10261600" y="6086150"/>
            <a:ext cx="1286933" cy="365125"/>
          </a:xfrm>
        </p:spPr>
        <p:txBody>
          <a:bodyPr/>
          <a:lstStyle/>
          <a:p>
            <a:pPr algn="ctr"/>
            <a:fld id="{9D710453-B075-45DB-8A7B-E3C399690A0E}" type="slidenum">
              <a:rPr lang="en-US" sz="1100" smtClean="0"/>
              <a:pPr algn="ctr"/>
              <a:t>‹#›</a:t>
            </a:fld>
            <a:endParaRPr lang="en-US" sz="1100" dirty="0"/>
          </a:p>
        </p:txBody>
      </p:sp>
    </p:spTree>
    <p:extLst>
      <p:ext uri="{BB962C8B-B14F-4D97-AF65-F5344CB8AC3E}">
        <p14:creationId xmlns:p14="http://schemas.microsoft.com/office/powerpoint/2010/main" val="353545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B0C4DA-06A1-47E0-A26C-DD5ED790BE0F}" type="datetime1">
              <a:rPr lang="en-US" smtClean="0"/>
              <a:t>10/17/2019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2144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A000C-8C70-4802-8FDD-BB5472691682}" type="datetime1">
              <a:rPr lang="en-US" smtClean="0"/>
              <a:t>10/17/2019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90449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DE82AF-0D45-4AAC-9F6E-55071A717C94}" type="datetime1">
              <a:rPr lang="en-US"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334168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FDBC7-4E42-43B8-B366-7BB9C9726CD0}" type="datetime1">
              <a:rPr lang="en-US"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92794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EC1C2-42B7-4537-A652-B7BB4C7BD826}" type="datetime1">
              <a:rPr lang="en-US" smtClean="0"/>
              <a:t>10/17/2019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3E898-611C-4017-92F8-F5698CA6AA1E}" type="slidenum">
              <a:rPr lang="en-US" smtClean="0"/>
              <a:t>‹#›</a:t>
            </a:fld>
            <a:endParaRPr lang="en-US" dirty="0"/>
          </a:p>
        </p:txBody>
      </p:sp>
    </p:spTree>
    <p:extLst>
      <p:ext uri="{BB962C8B-B14F-4D97-AF65-F5344CB8AC3E}">
        <p14:creationId xmlns:p14="http://schemas.microsoft.com/office/powerpoint/2010/main" val="360471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92098-3CC3-49D1-9E9C-012B45EADE3C}" type="datetime1">
              <a:rPr lang="en-US" smtClean="0"/>
              <a:t>10/17/2019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17378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spTree>
    <p:extLst>
      <p:ext uri="{BB962C8B-B14F-4D97-AF65-F5344CB8AC3E}">
        <p14:creationId xmlns:p14="http://schemas.microsoft.com/office/powerpoint/2010/main" val="256346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608A9D-AB6F-4A9C-9C0B-A02D9DB82E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E2EBA-B282-4323-A65F-31E6E6F0CE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D5A9C-9B21-4F40-B7BC-F17DECFBC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227E7-9101-491D-8A42-A5E8AA86FDA8}" type="datetime1">
              <a:rPr lang="en-US" smtClean="0"/>
              <a:t>10/17/2019</a:t>
            </a:fld>
            <a:endParaRPr lang="en-US"/>
          </a:p>
        </p:txBody>
      </p:sp>
      <p:sp>
        <p:nvSpPr>
          <p:cNvPr id="5" name="Footer Placeholder 4">
            <a:extLst>
              <a:ext uri="{FF2B5EF4-FFF2-40B4-BE49-F238E27FC236}">
                <a16:creationId xmlns:a16="http://schemas.microsoft.com/office/drawing/2014/main" id="{06CBB722-DA4A-444D-B1C8-CC061695EE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9AE1E2-3688-4C13-8D3C-38417A958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0DDF7-388F-4576-A9B9-279E89B03020}" type="slidenum">
              <a:rPr lang="en-US" smtClean="0"/>
              <a:t>‹#›</a:t>
            </a:fld>
            <a:endParaRPr lang="en-US"/>
          </a:p>
        </p:txBody>
      </p:sp>
    </p:spTree>
    <p:extLst>
      <p:ext uri="{BB962C8B-B14F-4D97-AF65-F5344CB8AC3E}">
        <p14:creationId xmlns:p14="http://schemas.microsoft.com/office/powerpoint/2010/main" val="3636537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881824-391A-4F2C-9E8C-35DC26B3D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29AC86-6E79-4E9C-82B8-ACF1ABF6FF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A61E4-6E9E-4EF9-BD95-5A961F356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1833D-5CDE-4A86-96DB-08A463812892}" type="datetimeFigureOut">
              <a:rPr lang="en-US" smtClean="0"/>
              <a:t>10/17/2019</a:t>
            </a:fld>
            <a:endParaRPr lang="en-US"/>
          </a:p>
        </p:txBody>
      </p:sp>
      <p:sp>
        <p:nvSpPr>
          <p:cNvPr id="5" name="Footer Placeholder 4">
            <a:extLst>
              <a:ext uri="{FF2B5EF4-FFF2-40B4-BE49-F238E27FC236}">
                <a16:creationId xmlns:a16="http://schemas.microsoft.com/office/drawing/2014/main" id="{77A12E22-C112-4360-A261-F4ADECA06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AE5263-3B22-4C7B-8F6A-E464AC7D9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08C4E-DCE5-4C88-9752-76BAB251640D}" type="slidenum">
              <a:rPr lang="en-US" smtClean="0"/>
              <a:t>‹#›</a:t>
            </a:fld>
            <a:endParaRPr lang="en-US"/>
          </a:p>
        </p:txBody>
      </p:sp>
    </p:spTree>
    <p:extLst>
      <p:ext uri="{BB962C8B-B14F-4D97-AF65-F5344CB8AC3E}">
        <p14:creationId xmlns:p14="http://schemas.microsoft.com/office/powerpoint/2010/main" val="1923183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609600" y="6076950"/>
            <a:ext cx="10972800" cy="400050"/>
            <a:chOff x="457200" y="6076950"/>
            <a:chExt cx="8229600" cy="400050"/>
          </a:xfrm>
        </p:grpSpPr>
        <p:pic>
          <p:nvPicPr>
            <p:cNvPr id="21"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607695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userDrawn="1"/>
          </p:nvSpPr>
          <p:spPr>
            <a:xfrm>
              <a:off x="7696200" y="6076950"/>
              <a:ext cx="990600" cy="400050"/>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3"/>
                </a:solidFill>
              </a:endParaRPr>
            </a:p>
          </p:txBody>
        </p:sp>
      </p:grpSp>
      <p:sp>
        <p:nvSpPr>
          <p:cNvPr id="1028" name="Rectangle 4"/>
          <p:cNvSpPr>
            <a:spLocks noGrp="1" noChangeArrowheads="1"/>
          </p:cNvSpPr>
          <p:nvPr>
            <p:ph type="dt" sz="half" idx="2"/>
          </p:nvPr>
        </p:nvSpPr>
        <p:spPr bwMode="white">
          <a:xfrm>
            <a:off x="609600" y="6096000"/>
            <a:ext cx="2844800"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ＭＳ Ｐゴシック" pitchFamily="-111" charset="-128"/>
                <a:cs typeface="+mn-cs"/>
              </a:defRPr>
            </a:lvl1pPr>
          </a:lstStyle>
          <a:p>
            <a:pPr>
              <a:defRPr/>
            </a:pPr>
            <a:r>
              <a:rPr lang="en-US" dirty="0"/>
              <a:t>9/17/15</a:t>
            </a:r>
          </a:p>
        </p:txBody>
      </p:sp>
      <p:sp>
        <p:nvSpPr>
          <p:cNvPr id="1029" name="Rectangle 5"/>
          <p:cNvSpPr>
            <a:spLocks noGrp="1" noChangeArrowheads="1"/>
          </p:cNvSpPr>
          <p:nvPr>
            <p:ph type="ftr" sz="quarter" idx="3"/>
          </p:nvPr>
        </p:nvSpPr>
        <p:spPr bwMode="white">
          <a:xfrm>
            <a:off x="4165600" y="6096001"/>
            <a:ext cx="38608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endParaRPr lang="en-US" dirty="0"/>
          </a:p>
        </p:txBody>
      </p:sp>
      <p:sp>
        <p:nvSpPr>
          <p:cNvPr id="12" name="TextBox 11"/>
          <p:cNvSpPr txBox="1"/>
          <p:nvPr/>
        </p:nvSpPr>
        <p:spPr>
          <a:xfrm>
            <a:off x="6096000" y="76200"/>
            <a:ext cx="61976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latin typeface="Verdana" pitchFamily="34" charset="0"/>
              <a:cs typeface="+mn-cs"/>
            </a:endParaRPr>
          </a:p>
        </p:txBody>
      </p:sp>
      <p:sp>
        <p:nvSpPr>
          <p:cNvPr id="16" name="Slide Number Placeholder 2"/>
          <p:cNvSpPr>
            <a:spLocks noGrp="1"/>
          </p:cNvSpPr>
          <p:nvPr>
            <p:ph type="sldNum" sz="quarter" idx="4"/>
          </p:nvPr>
        </p:nvSpPr>
        <p:spPr>
          <a:xfrm>
            <a:off x="10261600" y="6086150"/>
            <a:ext cx="1286933" cy="365125"/>
          </a:xfrm>
          <a:prstGeom prst="rect">
            <a:avLst/>
          </a:prstGeom>
        </p:spPr>
        <p:txBody>
          <a:bodyPr anchor="ctr"/>
          <a:lstStyle/>
          <a:p>
            <a:pPr algn="ctr"/>
            <a:fld id="{9D710453-B075-45DB-8A7B-E3C399690A0E}" type="slidenum">
              <a:rPr lang="en-US" sz="1100" smtClean="0"/>
              <a:pPr algn="ctr"/>
              <a:t>‹#›</a:t>
            </a:fld>
            <a:endParaRPr lang="en-US" sz="1100" dirty="0"/>
          </a:p>
        </p:txBody>
      </p:sp>
      <p:sp>
        <p:nvSpPr>
          <p:cNvPr id="3" name="Text Placeholder 2"/>
          <p:cNvSpPr>
            <a:spLocks noGrp="1"/>
          </p:cNvSpPr>
          <p:nvPr>
            <p:ph type="body" idx="1"/>
          </p:nvPr>
        </p:nvSpPr>
        <p:spPr>
          <a:xfrm>
            <a:off x="609600" y="1219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5" name="Group 4"/>
          <p:cNvGrpSpPr/>
          <p:nvPr/>
        </p:nvGrpSpPr>
        <p:grpSpPr>
          <a:xfrm>
            <a:off x="609601" y="304800"/>
            <a:ext cx="11246289" cy="685800"/>
            <a:chOff x="457200" y="304800"/>
            <a:chExt cx="8434717" cy="685800"/>
          </a:xfrm>
        </p:grpSpPr>
        <p:pic>
          <p:nvPicPr>
            <p:cNvPr id="1027"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Placeholder 1"/>
          <p:cNvSpPr>
            <a:spLocks noGrp="1"/>
          </p:cNvSpPr>
          <p:nvPr>
            <p:ph type="title"/>
          </p:nvPr>
        </p:nvSpPr>
        <p:spPr bwMode="white">
          <a:xfrm>
            <a:off x="609600" y="304800"/>
            <a:ext cx="7213600" cy="45402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781003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hdr="0" ftr="0" dt="0"/>
  <p:txStyles>
    <p:titleStyle>
      <a:lvl1pPr algn="l" rtl="0" eaLnBrk="1" fontAlgn="base" hangingPunct="1">
        <a:spcBef>
          <a:spcPct val="0"/>
        </a:spcBef>
        <a:spcAft>
          <a:spcPct val="0"/>
        </a:spcAft>
        <a:defRPr sz="2800">
          <a:solidFill>
            <a:schemeClr val="bg1"/>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EDIsupport@hhaexchange.com" TargetMode="External"/><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http://www.dhs.pa.gov/provider/billinginformation/electronicvisitverification/"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mailto:RA-PWEVVNotice@pa.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ww.enrollchc.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dhs.pa.gov/communitypartners/informationforadvocatesandstakeholders/mltss" TargetMode="External"/><Relationship Id="rId5" Type="http://schemas.openxmlformats.org/officeDocument/2006/relationships/hyperlink" Target="http://www.healthchoices.pa.gov/" TargetMode="External"/><Relationship Id="rId4" Type="http://schemas.openxmlformats.org/officeDocument/2006/relationships/hyperlink" Target="http://listserv.dpw.state.pa.us/oltl-community-healthchoices.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CHCProviders@UPMC.edu" TargetMode="External"/><Relationship Id="rId3" Type="http://schemas.openxmlformats.org/officeDocument/2006/relationships/image" Target="../media/image7.png"/><Relationship Id="rId7" Type="http://schemas.openxmlformats.org/officeDocument/2006/relationships/hyperlink" Target="http://www.pahealthwellnes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information@pahealthwellness.com" TargetMode="External"/><Relationship Id="rId5" Type="http://schemas.openxmlformats.org/officeDocument/2006/relationships/hyperlink" Target="http://www.amerihealthcaritaschc.com/" TargetMode="External"/><Relationship Id="rId4" Type="http://schemas.openxmlformats.org/officeDocument/2006/relationships/hyperlink" Target="mailto:CHCProviders@amerihealthcaritas.com" TargetMode="External"/><Relationship Id="rId9" Type="http://schemas.openxmlformats.org/officeDocument/2006/relationships/hyperlink" Target="http://www.upmchealthplan.com/chc"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253"/>
            <a:ext cx="12192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2075" y="5680535"/>
            <a:ext cx="1847850" cy="933450"/>
          </a:xfrm>
          <a:prstGeom prst="rect">
            <a:avLst/>
          </a:prstGeom>
        </p:spPr>
      </p:pic>
      <p:sp>
        <p:nvSpPr>
          <p:cNvPr id="8" name="TextBox 7"/>
          <p:cNvSpPr txBox="1"/>
          <p:nvPr/>
        </p:nvSpPr>
        <p:spPr>
          <a:xfrm>
            <a:off x="1254642" y="2446866"/>
            <a:ext cx="9505507" cy="1877437"/>
          </a:xfrm>
          <a:prstGeom prst="rect">
            <a:avLst/>
          </a:prstGeom>
          <a:noFill/>
        </p:spPr>
        <p:txBody>
          <a:bodyPr wrap="square" rtlCol="0">
            <a:spAutoFit/>
          </a:bodyPr>
          <a:lstStyle/>
          <a:p>
            <a:pPr algn="ctr"/>
            <a:endParaRPr lang="en-US" sz="2400" dirty="0">
              <a:solidFill>
                <a:prstClr val="white"/>
              </a:solidFill>
              <a:latin typeface="Arial Black" panose="020B0A04020102020204" pitchFamily="34" charset="0"/>
            </a:endParaRPr>
          </a:p>
          <a:p>
            <a:pPr algn="ctr"/>
            <a:r>
              <a:rPr lang="en-US" sz="3600" b="1" dirty="0">
                <a:solidFill>
                  <a:prstClr val="white"/>
                </a:solidFill>
                <a:latin typeface="Arial Black" panose="020B0A04020102020204" pitchFamily="34" charset="0"/>
              </a:rPr>
              <a:t>CHC Third Thursday Webinar</a:t>
            </a:r>
          </a:p>
          <a:p>
            <a:pPr algn="ctr"/>
            <a:endParaRPr lang="en-US" sz="2800" b="1" dirty="0">
              <a:solidFill>
                <a:prstClr val="white"/>
              </a:solidFill>
              <a:latin typeface="Arial Black" panose="020B0A04020102020204" pitchFamily="34" charset="0"/>
            </a:endParaRPr>
          </a:p>
          <a:p>
            <a:pPr algn="ctr"/>
            <a:r>
              <a:rPr lang="en-US" sz="2800" b="1" dirty="0">
                <a:solidFill>
                  <a:prstClr val="white"/>
                </a:solidFill>
                <a:latin typeface="Arial Black" panose="020B0A04020102020204" pitchFamily="34" charset="0"/>
              </a:rPr>
              <a:t>October 17, 2019</a:t>
            </a:r>
            <a:endParaRPr lang="en-US" sz="2400" dirty="0">
              <a:solidFill>
                <a:prstClr val="white"/>
              </a:solidFill>
              <a:latin typeface="Arial Black" panose="020B0A04020102020204" pitchFamily="34" charset="0"/>
            </a:endParaRPr>
          </a:p>
        </p:txBody>
      </p:sp>
      <p:cxnSp>
        <p:nvCxnSpPr>
          <p:cNvPr id="10" name="Straight Connector 9"/>
          <p:cNvCxnSpPr/>
          <p:nvPr/>
        </p:nvCxnSpPr>
        <p:spPr>
          <a:xfrm flipH="1">
            <a:off x="282633"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72919"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85EB908-D14B-4B79-9273-27B0AA618532}" type="slidenum">
              <a:rPr lang="en-US" smtClean="0">
                <a:solidFill>
                  <a:prstClr val="black">
                    <a:tint val="75000"/>
                  </a:prstClr>
                </a:solidFill>
              </a:rPr>
              <a:pPr/>
              <a:t>1</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9FA1962B-A79C-4DFD-A78E-D11B5B7C6508}"/>
              </a:ext>
            </a:extLst>
          </p:cNvPr>
          <p:cNvSpPr txBox="1"/>
          <p:nvPr/>
        </p:nvSpPr>
        <p:spPr>
          <a:xfrm>
            <a:off x="7072919" y="5192785"/>
            <a:ext cx="4280881"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273547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1210623" y="2868805"/>
            <a:ext cx="9846066" cy="1532627"/>
          </a:xfrm>
          <a:prstGeom prst="rect">
            <a:avLst/>
          </a:prstGeom>
        </p:spPr>
        <p:txBody>
          <a:bodyPr>
            <a:noAutofit/>
          </a:bodyPr>
          <a:lstStyle/>
          <a:p>
            <a:pPr marL="0" indent="0" algn="ctr">
              <a:lnSpc>
                <a:spcPts val="6000"/>
              </a:lnSpc>
              <a:buNone/>
            </a:pPr>
            <a:r>
              <a:rPr lang="en-US" sz="5400" b="1" spc="-150" dirty="0">
                <a:solidFill>
                  <a:srgbClr val="002060"/>
                </a:solidFill>
                <a:latin typeface="Arial Black" panose="020B0A04020102020204" pitchFamily="34" charset="0"/>
              </a:rPr>
              <a:t>ELECTRONIC VISIT VERIFICATION (EVV)</a:t>
            </a:r>
          </a:p>
        </p:txBody>
      </p:sp>
      <p:sp>
        <p:nvSpPr>
          <p:cNvPr id="2" name="Left Bracket 1"/>
          <p:cNvSpPr/>
          <p:nvPr/>
        </p:nvSpPr>
        <p:spPr>
          <a:xfrm>
            <a:off x="1422389" y="2685577"/>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Left Bracket 7"/>
          <p:cNvSpPr/>
          <p:nvPr/>
        </p:nvSpPr>
        <p:spPr>
          <a:xfrm flipH="1">
            <a:off x="10513113" y="2685576"/>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09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457686"/>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EVV REQUIREMENTS</a:t>
            </a:r>
          </a:p>
        </p:txBody>
      </p:sp>
      <p:sp>
        <p:nvSpPr>
          <p:cNvPr id="12" name="Rectangle 11"/>
          <p:cNvSpPr/>
          <p:nvPr/>
        </p:nvSpPr>
        <p:spPr>
          <a:xfrm>
            <a:off x="0" y="492615"/>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665018" y="1332615"/>
            <a:ext cx="10917382" cy="4446586"/>
          </a:xfrm>
          <a:prstGeom prst="rect">
            <a:avLst/>
          </a:prstGeom>
        </p:spPr>
        <p:txBody>
          <a:bodyPr>
            <a:noAutofit/>
          </a:bodyPr>
          <a:lstStyle/>
          <a:p>
            <a:pPr marL="228600" lvl="1">
              <a:lnSpc>
                <a:spcPct val="100000"/>
              </a:lnSpc>
            </a:pPr>
            <a:r>
              <a:rPr lang="en-US" dirty="0">
                <a:solidFill>
                  <a:prstClr val="black"/>
                </a:solidFill>
                <a:latin typeface="+mj-lt"/>
                <a:ea typeface="ＭＳ Ｐゴシック" pitchFamily="-106" charset="-128"/>
              </a:rPr>
              <a:t>Section 12006 of the 21st Century Cures Act requires all states to implement the use of EVV for Medicaid-funded personal care and home health care services. EVV must be implemented for personal care services by January 1, 2020 and for home health care services by January 1, 2023.</a:t>
            </a:r>
          </a:p>
          <a:p>
            <a:pPr marL="228600" lvl="1">
              <a:lnSpc>
                <a:spcPct val="100000"/>
              </a:lnSpc>
            </a:pPr>
            <a:endParaRPr lang="en-US" dirty="0">
              <a:solidFill>
                <a:prstClr val="black"/>
              </a:solidFill>
              <a:latin typeface="Calibri Light" panose="020F0302020204030204"/>
              <a:ea typeface="ＭＳ Ｐゴシック" pitchFamily="-106" charset="-128"/>
            </a:endParaRPr>
          </a:p>
          <a:p>
            <a:pPr marL="228600" lvl="1">
              <a:lnSpc>
                <a:spcPct val="100000"/>
              </a:lnSpc>
            </a:pPr>
            <a:r>
              <a:rPr lang="en-US" dirty="0">
                <a:solidFill>
                  <a:prstClr val="black"/>
                </a:solidFill>
                <a:latin typeface="Calibri Light" panose="020F0302020204030204"/>
                <a:ea typeface="ＭＳ Ｐゴシック" pitchFamily="-106" charset="-128"/>
              </a:rPr>
              <a:t>OLTL waiver services included in the initial implementation of EVV include:</a:t>
            </a:r>
          </a:p>
          <a:p>
            <a:pPr marL="685800" lvl="2">
              <a:lnSpc>
                <a:spcPct val="100000"/>
              </a:lnSpc>
            </a:pPr>
            <a:r>
              <a:rPr lang="en-US" sz="2400" dirty="0">
                <a:solidFill>
                  <a:prstClr val="black"/>
                </a:solidFill>
                <a:latin typeface="Calibri Light" panose="020F0302020204030204"/>
                <a:ea typeface="ＭＳ Ｐゴシック" pitchFamily="-106" charset="-128"/>
              </a:rPr>
              <a:t>Personal Assistance Services (Agency and Participant-Directed Model)</a:t>
            </a:r>
          </a:p>
          <a:p>
            <a:pPr marL="685800" lvl="2">
              <a:lnSpc>
                <a:spcPct val="100000"/>
              </a:lnSpc>
            </a:pPr>
            <a:r>
              <a:rPr lang="en-US" sz="2400" dirty="0">
                <a:solidFill>
                  <a:prstClr val="black"/>
                </a:solidFill>
                <a:latin typeface="Calibri Light" panose="020F0302020204030204"/>
                <a:ea typeface="ＭＳ Ｐゴシック" pitchFamily="-106" charset="-128"/>
              </a:rPr>
              <a:t>Participant-Directed Community Supports</a:t>
            </a:r>
          </a:p>
          <a:p>
            <a:pPr marL="685800" lvl="2">
              <a:lnSpc>
                <a:spcPct val="100000"/>
              </a:lnSpc>
            </a:pPr>
            <a:r>
              <a:rPr lang="en-US" sz="2400" dirty="0">
                <a:solidFill>
                  <a:prstClr val="black"/>
                </a:solidFill>
                <a:latin typeface="Calibri Light" panose="020F0302020204030204"/>
                <a:ea typeface="ＭＳ Ｐゴシック" pitchFamily="-106" charset="-128"/>
              </a:rPr>
              <a:t>Respite (unlicensed settings only) </a:t>
            </a:r>
          </a:p>
          <a:p>
            <a:pPr marL="228600" lvl="1">
              <a:lnSpc>
                <a:spcPct val="100000"/>
              </a:lnSpc>
            </a:pPr>
            <a:endParaRPr lang="en-US" sz="2000" dirty="0">
              <a:solidFill>
                <a:prstClr val="black"/>
              </a:solidFill>
              <a:latin typeface="+mj-lt"/>
              <a:ea typeface="ＭＳ Ｐゴシック" pitchFamily="-106" charset="-128"/>
            </a:endParaRPr>
          </a:p>
          <a:p>
            <a:pPr marL="228600" lvl="1">
              <a:lnSpc>
                <a:spcPct val="100000"/>
              </a:lnSpc>
            </a:pPr>
            <a:endParaRPr lang="en-US" sz="2000"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86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457686"/>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EVV IMPLEMENTATION UPDATES</a:t>
            </a:r>
          </a:p>
        </p:txBody>
      </p:sp>
      <p:sp>
        <p:nvSpPr>
          <p:cNvPr id="12" name="Rectangle 11"/>
          <p:cNvSpPr/>
          <p:nvPr/>
        </p:nvSpPr>
        <p:spPr>
          <a:xfrm>
            <a:off x="0" y="492615"/>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573578" y="1118801"/>
            <a:ext cx="10917382" cy="4446586"/>
          </a:xfrm>
          <a:prstGeom prst="rect">
            <a:avLst/>
          </a:prstGeom>
        </p:spPr>
        <p:txBody>
          <a:bodyPr>
            <a:noAutofit/>
          </a:bodyPr>
          <a:lstStyle/>
          <a:p>
            <a:pPr marL="342900" lvl="1" indent="-342900">
              <a:lnSpc>
                <a:spcPct val="100000"/>
              </a:lnSpc>
            </a:pPr>
            <a:r>
              <a:rPr lang="en-US" dirty="0">
                <a:solidFill>
                  <a:prstClr val="black"/>
                </a:solidFill>
                <a:latin typeface="+mj-lt"/>
                <a:ea typeface="ＭＳ Ｐゴシック" pitchFamily="-106" charset="-128"/>
              </a:rPr>
              <a:t>October </a:t>
            </a:r>
          </a:p>
          <a:p>
            <a:pPr marL="800100" lvl="2" indent="-342900">
              <a:lnSpc>
                <a:spcPct val="100000"/>
              </a:lnSpc>
            </a:pPr>
            <a:r>
              <a:rPr lang="en-US" dirty="0">
                <a:solidFill>
                  <a:prstClr val="black"/>
                </a:solidFill>
                <a:latin typeface="+mj-lt"/>
                <a:ea typeface="ＭＳ Ｐゴシック" pitchFamily="-106" charset="-128"/>
              </a:rPr>
              <a:t>The DHS </a:t>
            </a:r>
            <a:r>
              <a:rPr lang="en-US" dirty="0" err="1">
                <a:solidFill>
                  <a:prstClr val="black"/>
                </a:solidFill>
                <a:latin typeface="+mj-lt"/>
                <a:ea typeface="ＭＳ Ｐゴシック" pitchFamily="-106" charset="-128"/>
              </a:rPr>
              <a:t>Sandata</a:t>
            </a:r>
            <a:r>
              <a:rPr lang="en-US" dirty="0">
                <a:solidFill>
                  <a:prstClr val="black"/>
                </a:solidFill>
                <a:latin typeface="+mj-lt"/>
                <a:ea typeface="ＭＳ Ｐゴシック" pitchFamily="-106" charset="-128"/>
              </a:rPr>
              <a:t> system went live on October 7</a:t>
            </a:r>
            <a:r>
              <a:rPr lang="en-US" baseline="30000" dirty="0">
                <a:solidFill>
                  <a:prstClr val="black"/>
                </a:solidFill>
                <a:latin typeface="+mj-lt"/>
                <a:ea typeface="ＭＳ Ｐゴシック" pitchFamily="-106" charset="-128"/>
              </a:rPr>
              <a:t>th</a:t>
            </a:r>
            <a:r>
              <a:rPr lang="en-US" dirty="0">
                <a:solidFill>
                  <a:prstClr val="black"/>
                </a:solidFill>
                <a:latin typeface="+mj-lt"/>
                <a:ea typeface="ＭＳ Ｐゴシック" pitchFamily="-106" charset="-128"/>
              </a:rPr>
              <a:t> as planned.</a:t>
            </a:r>
          </a:p>
          <a:p>
            <a:pPr marL="800100" lvl="2" indent="-342900">
              <a:lnSpc>
                <a:spcPct val="100000"/>
              </a:lnSpc>
            </a:pPr>
            <a:r>
              <a:rPr lang="en-US" dirty="0">
                <a:solidFill>
                  <a:prstClr val="black"/>
                </a:solidFill>
                <a:latin typeface="+mj-lt"/>
                <a:ea typeface="ＭＳ Ｐゴシック" pitchFamily="-106" charset="-128"/>
              </a:rPr>
              <a:t>Providers who have completed the DHS </a:t>
            </a:r>
            <a:r>
              <a:rPr lang="en-US" dirty="0" err="1">
                <a:solidFill>
                  <a:prstClr val="black"/>
                </a:solidFill>
                <a:latin typeface="+mj-lt"/>
                <a:ea typeface="ＭＳ Ｐゴシック" pitchFamily="-106" charset="-128"/>
              </a:rPr>
              <a:t>Sandata</a:t>
            </a:r>
            <a:r>
              <a:rPr lang="en-US" dirty="0">
                <a:solidFill>
                  <a:prstClr val="black"/>
                </a:solidFill>
                <a:latin typeface="+mj-lt"/>
                <a:ea typeface="ＭＳ Ｐゴシック" pitchFamily="-106" charset="-128"/>
              </a:rPr>
              <a:t> system training should have received their welcome packets to begin using the system and training their staff.</a:t>
            </a:r>
          </a:p>
          <a:p>
            <a:pPr marL="800100" lvl="2" indent="-342900">
              <a:lnSpc>
                <a:spcPct val="100000"/>
              </a:lnSpc>
            </a:pPr>
            <a:r>
              <a:rPr lang="en-US" dirty="0">
                <a:solidFill>
                  <a:prstClr val="black"/>
                </a:solidFill>
                <a:latin typeface="+mj-lt"/>
                <a:ea typeface="ＭＳ Ｐゴシック" pitchFamily="-106" charset="-128"/>
              </a:rPr>
              <a:t>Providers who are using an alternate EVV system should begin integration and certification activities with </a:t>
            </a:r>
            <a:r>
              <a:rPr lang="en-US" dirty="0" err="1">
                <a:solidFill>
                  <a:prstClr val="black"/>
                </a:solidFill>
                <a:latin typeface="+mj-lt"/>
                <a:ea typeface="ＭＳ Ｐゴシック" pitchFamily="-106" charset="-128"/>
              </a:rPr>
              <a:t>Sandata</a:t>
            </a:r>
            <a:r>
              <a:rPr lang="en-US" dirty="0">
                <a:solidFill>
                  <a:srgbClr val="FF0000"/>
                </a:solidFill>
                <a:latin typeface="+mj-lt"/>
                <a:ea typeface="ＭＳ Ｐゴシック" pitchFamily="-106" charset="-128"/>
              </a:rPr>
              <a:t> </a:t>
            </a:r>
            <a:r>
              <a:rPr lang="en-US" dirty="0">
                <a:solidFill>
                  <a:prstClr val="black"/>
                </a:solidFill>
                <a:latin typeface="+mj-lt"/>
                <a:ea typeface="ＭＳ Ｐゴシック" pitchFamily="-106" charset="-128"/>
              </a:rPr>
              <a:t>and/or </a:t>
            </a:r>
            <a:r>
              <a:rPr lang="en-US" dirty="0" err="1">
                <a:solidFill>
                  <a:prstClr val="black"/>
                </a:solidFill>
                <a:latin typeface="+mj-lt"/>
                <a:ea typeface="ＭＳ Ｐゴシック" pitchFamily="-106" charset="-128"/>
              </a:rPr>
              <a:t>HHAeXchange</a:t>
            </a:r>
            <a:r>
              <a:rPr lang="en-US" dirty="0">
                <a:solidFill>
                  <a:prstClr val="black"/>
                </a:solidFill>
                <a:latin typeface="+mj-lt"/>
                <a:ea typeface="ＭＳ Ｐゴシック" pitchFamily="-106" charset="-128"/>
              </a:rPr>
              <a:t> depending on which programs they serve.</a:t>
            </a:r>
          </a:p>
          <a:p>
            <a:pPr marL="342900" lvl="1" indent="-342900">
              <a:lnSpc>
                <a:spcPct val="100000"/>
              </a:lnSpc>
            </a:pPr>
            <a:r>
              <a:rPr lang="en-US" dirty="0">
                <a:solidFill>
                  <a:prstClr val="black"/>
                </a:solidFill>
                <a:latin typeface="+mj-lt"/>
                <a:ea typeface="ＭＳ Ｐゴシック" pitchFamily="-106" charset="-128"/>
              </a:rPr>
              <a:t>November</a:t>
            </a:r>
          </a:p>
          <a:p>
            <a:pPr marL="800100" lvl="2" indent="-342900">
              <a:lnSpc>
                <a:spcPct val="100000"/>
              </a:lnSpc>
            </a:pPr>
            <a:r>
              <a:rPr lang="en-US" dirty="0">
                <a:solidFill>
                  <a:prstClr val="black"/>
                </a:solidFill>
                <a:latin typeface="+mj-lt"/>
                <a:ea typeface="ＭＳ Ｐゴシック" pitchFamily="-106" charset="-128"/>
              </a:rPr>
              <a:t>The EVV Public Meeting planned for October 22</a:t>
            </a:r>
            <a:r>
              <a:rPr lang="en-US" baseline="30000" dirty="0">
                <a:solidFill>
                  <a:prstClr val="black"/>
                </a:solidFill>
                <a:latin typeface="+mj-lt"/>
                <a:ea typeface="ＭＳ Ｐゴシック" pitchFamily="-106" charset="-128"/>
              </a:rPr>
              <a:t>nd</a:t>
            </a:r>
            <a:r>
              <a:rPr lang="en-US" dirty="0">
                <a:solidFill>
                  <a:prstClr val="black"/>
                </a:solidFill>
                <a:latin typeface="+mj-lt"/>
                <a:ea typeface="ＭＳ Ｐゴシック" pitchFamily="-106" charset="-128"/>
              </a:rPr>
              <a:t> has been postponed. Additional information will be posted on the DHS EVV website and sent to attendees who registered regarding the rescheduled date in November.</a:t>
            </a:r>
          </a:p>
          <a:p>
            <a:pPr marL="800100" lvl="2" indent="-342900">
              <a:lnSpc>
                <a:spcPct val="100000"/>
              </a:lnSpc>
            </a:pPr>
            <a:r>
              <a:rPr lang="en-US" dirty="0">
                <a:solidFill>
                  <a:prstClr val="black"/>
                </a:solidFill>
                <a:latin typeface="+mj-lt"/>
                <a:ea typeface="ＭＳ Ｐゴシック" pitchFamily="-106" charset="-128"/>
              </a:rPr>
              <a:t>Tentative agenda items for November include:</a:t>
            </a:r>
          </a:p>
          <a:p>
            <a:pPr marL="1257300" lvl="3" indent="-342900">
              <a:lnSpc>
                <a:spcPct val="100000"/>
              </a:lnSpc>
            </a:pPr>
            <a:r>
              <a:rPr lang="en-US" dirty="0">
                <a:solidFill>
                  <a:prstClr val="black"/>
                </a:solidFill>
                <a:latin typeface="+mj-lt"/>
                <a:ea typeface="ＭＳ Ｐゴシック" pitchFamily="-106" charset="-128"/>
              </a:rPr>
              <a:t>Implementation Updates</a:t>
            </a:r>
          </a:p>
          <a:p>
            <a:pPr marL="1257300" lvl="3" indent="-342900">
              <a:lnSpc>
                <a:spcPct val="100000"/>
              </a:lnSpc>
            </a:pPr>
            <a:r>
              <a:rPr lang="en-US" dirty="0">
                <a:solidFill>
                  <a:prstClr val="black"/>
                </a:solidFill>
                <a:latin typeface="+mj-lt"/>
                <a:ea typeface="ＭＳ Ｐゴシック" pitchFamily="-106" charset="-128"/>
              </a:rPr>
              <a:t>DHS </a:t>
            </a:r>
            <a:r>
              <a:rPr lang="en-US" dirty="0" err="1">
                <a:solidFill>
                  <a:prstClr val="black"/>
                </a:solidFill>
                <a:latin typeface="+mj-lt"/>
                <a:ea typeface="ＭＳ Ｐゴシック" pitchFamily="-106" charset="-128"/>
              </a:rPr>
              <a:t>Sandata</a:t>
            </a:r>
            <a:r>
              <a:rPr lang="en-US" dirty="0">
                <a:solidFill>
                  <a:prstClr val="black"/>
                </a:solidFill>
                <a:latin typeface="+mj-lt"/>
                <a:ea typeface="ＭＳ Ｐゴシック" pitchFamily="-106" charset="-128"/>
              </a:rPr>
              <a:t> System Training Updates</a:t>
            </a:r>
          </a:p>
          <a:p>
            <a:pPr marL="1257300" lvl="3" indent="-342900">
              <a:lnSpc>
                <a:spcPct val="100000"/>
              </a:lnSpc>
            </a:pPr>
            <a:r>
              <a:rPr lang="en-US" dirty="0">
                <a:solidFill>
                  <a:prstClr val="black"/>
                </a:solidFill>
                <a:latin typeface="+mj-lt"/>
                <a:ea typeface="ＭＳ Ｐゴシック" pitchFamily="-106" charset="-128"/>
              </a:rPr>
              <a:t>A demo of the DHS EVV system Billing module offered in addition to the standard EVV system.</a:t>
            </a:r>
          </a:p>
          <a:p>
            <a:pPr marL="0" lvl="1" indent="0">
              <a:lnSpc>
                <a:spcPct val="100000"/>
              </a:lnSpc>
              <a:buNone/>
            </a:pPr>
            <a:endParaRPr lang="en-US"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90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457686"/>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EVV NEXT STEPS FOR PROVIDERS</a:t>
            </a:r>
          </a:p>
        </p:txBody>
      </p:sp>
      <p:sp>
        <p:nvSpPr>
          <p:cNvPr id="12" name="Rectangle 11"/>
          <p:cNvSpPr/>
          <p:nvPr/>
        </p:nvSpPr>
        <p:spPr>
          <a:xfrm>
            <a:off x="0" y="492615"/>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138112" y="844392"/>
            <a:ext cx="10917382" cy="4446586"/>
          </a:xfrm>
          <a:prstGeom prst="rect">
            <a:avLst/>
          </a:prstGeom>
        </p:spPr>
        <p:txBody>
          <a:bodyPr>
            <a:noAutofit/>
          </a:bodyPr>
          <a:lstStyle/>
          <a:p>
            <a:pPr marL="457200" lvl="2" indent="0">
              <a:lnSpc>
                <a:spcPct val="100000"/>
              </a:lnSpc>
              <a:buNone/>
            </a:pPr>
            <a:endParaRPr lang="en-US" dirty="0">
              <a:solidFill>
                <a:prstClr val="black"/>
              </a:solidFill>
              <a:latin typeface="+mj-lt"/>
              <a:ea typeface="ＭＳ Ｐゴシック" pitchFamily="-106" charset="-128"/>
            </a:endParaRPr>
          </a:p>
          <a:p>
            <a:pPr marL="685800" lvl="2">
              <a:lnSpc>
                <a:spcPct val="100000"/>
              </a:lnSpc>
            </a:pPr>
            <a:r>
              <a:rPr lang="en-US" sz="1800" dirty="0">
                <a:solidFill>
                  <a:prstClr val="black"/>
                </a:solidFill>
                <a:latin typeface="+mj-lt"/>
                <a:ea typeface="ＭＳ Ｐゴシック" pitchFamily="-106" charset="-128"/>
              </a:rPr>
              <a:t>Current CHC Providers and Aging, Attendant Care, and Independence Waiver Providers</a:t>
            </a:r>
          </a:p>
          <a:p>
            <a:pPr marL="1143000" lvl="3">
              <a:lnSpc>
                <a:spcPct val="100000"/>
              </a:lnSpc>
            </a:pPr>
            <a:r>
              <a:rPr lang="en-US" dirty="0">
                <a:solidFill>
                  <a:prstClr val="black"/>
                </a:solidFill>
                <a:latin typeface="+mj-lt"/>
                <a:ea typeface="ＭＳ Ｐゴシック" pitchFamily="-106" charset="-128"/>
              </a:rPr>
              <a:t>If providers are electing to use the </a:t>
            </a:r>
            <a:r>
              <a:rPr lang="en-US" dirty="0" err="1">
                <a:solidFill>
                  <a:prstClr val="black"/>
                </a:solidFill>
                <a:latin typeface="+mj-lt"/>
                <a:ea typeface="ＭＳ Ｐゴシック" pitchFamily="-106" charset="-128"/>
              </a:rPr>
              <a:t>HHAeXchange</a:t>
            </a:r>
            <a:r>
              <a:rPr lang="en-US" dirty="0">
                <a:solidFill>
                  <a:prstClr val="black"/>
                </a:solidFill>
                <a:latin typeface="+mj-lt"/>
                <a:ea typeface="ＭＳ Ｐゴシック" pitchFamily="-106" charset="-128"/>
              </a:rPr>
              <a:t> EVV system offered by the MCOs, providers must work with the MCOs to complete training and other onboarding requirements.</a:t>
            </a:r>
          </a:p>
          <a:p>
            <a:pPr marL="1143000" lvl="3">
              <a:lnSpc>
                <a:spcPct val="100000"/>
              </a:lnSpc>
            </a:pPr>
            <a:r>
              <a:rPr lang="en-US" dirty="0">
                <a:solidFill>
                  <a:prstClr val="black"/>
                </a:solidFill>
                <a:latin typeface="Calibri Light" panose="020F0302020204030204"/>
                <a:ea typeface="ＭＳ Ｐゴシック" pitchFamily="-106" charset="-128"/>
              </a:rPr>
              <a:t>Providers using Alternate EVV systems in CHC will need to send their EVV data the CHC-MCOs.</a:t>
            </a:r>
          </a:p>
          <a:p>
            <a:pPr marL="1143000" lvl="3">
              <a:lnSpc>
                <a:spcPct val="100000"/>
              </a:lnSpc>
            </a:pPr>
            <a:r>
              <a:rPr lang="en-US" dirty="0">
                <a:solidFill>
                  <a:prstClr val="black"/>
                </a:solidFill>
                <a:latin typeface="Calibri Light" panose="020F0302020204030204"/>
                <a:ea typeface="ＭＳ Ｐゴシック" pitchFamily="-106" charset="-128"/>
              </a:rPr>
              <a:t>Providers should contact </a:t>
            </a:r>
            <a:r>
              <a:rPr lang="en-US" dirty="0" err="1">
                <a:solidFill>
                  <a:prstClr val="black"/>
                </a:solidFill>
                <a:latin typeface="Calibri Light" panose="020F0302020204030204"/>
                <a:ea typeface="ＭＳ Ｐゴシック" pitchFamily="-106" charset="-128"/>
              </a:rPr>
              <a:t>HHAeXchange</a:t>
            </a:r>
            <a:r>
              <a:rPr lang="en-US" dirty="0">
                <a:solidFill>
                  <a:prstClr val="black"/>
                </a:solidFill>
                <a:latin typeface="Calibri Light" panose="020F0302020204030204"/>
                <a:ea typeface="ＭＳ Ｐゴシック" pitchFamily="-106" charset="-128"/>
              </a:rPr>
              <a:t> at </a:t>
            </a:r>
            <a:r>
              <a:rPr lang="en-US" dirty="0">
                <a:solidFill>
                  <a:prstClr val="black"/>
                </a:solidFill>
                <a:latin typeface="Calibri Light" panose="020F0302020204030204"/>
                <a:ea typeface="ＭＳ Ｐゴシック" pitchFamily="-106" charset="-128"/>
                <a:hlinkClick r:id="rId3">
                  <a:extLst>
                    <a:ext uri="{A12FA001-AC4F-418D-AE19-62706E023703}">
                      <ahyp:hlinkClr xmlns:ahyp="http://schemas.microsoft.com/office/drawing/2018/hyperlinkcolor" val="tx"/>
                    </a:ext>
                  </a:extLst>
                </a:hlinkClick>
              </a:rPr>
              <a:t>EDIsupport@hhaexchange.com</a:t>
            </a:r>
            <a:r>
              <a:rPr lang="en-US" dirty="0">
                <a:solidFill>
                  <a:prstClr val="black"/>
                </a:solidFill>
                <a:latin typeface="Calibri Light" panose="020F0302020204030204"/>
                <a:ea typeface="ＭＳ Ｐゴシック" pitchFamily="-106" charset="-128"/>
              </a:rPr>
              <a:t> to complete third party system integration activities for CHC.</a:t>
            </a:r>
          </a:p>
          <a:p>
            <a:pPr marL="685800" lvl="2">
              <a:lnSpc>
                <a:spcPct val="100000"/>
              </a:lnSpc>
            </a:pPr>
            <a:r>
              <a:rPr lang="en-US" sz="1800" dirty="0">
                <a:solidFill>
                  <a:prstClr val="black"/>
                </a:solidFill>
                <a:latin typeface="Calibri Light" panose="020F0302020204030204"/>
                <a:ea typeface="ＭＳ Ｐゴシック" pitchFamily="-106" charset="-128"/>
              </a:rPr>
              <a:t>Fee-For-Service (OBRA Waiver and Act 150 Program)</a:t>
            </a:r>
          </a:p>
          <a:p>
            <a:pPr marL="1143000" lvl="3">
              <a:lnSpc>
                <a:spcPct val="100000"/>
              </a:lnSpc>
            </a:pPr>
            <a:r>
              <a:rPr lang="en-US" dirty="0">
                <a:solidFill>
                  <a:prstClr val="black"/>
                </a:solidFill>
                <a:latin typeface="Calibri Light" panose="020F0302020204030204"/>
                <a:ea typeface="ＭＳ Ｐゴシック" pitchFamily="-106" charset="-128"/>
              </a:rPr>
              <a:t>The DHS </a:t>
            </a:r>
            <a:r>
              <a:rPr lang="en-US" dirty="0" err="1">
                <a:solidFill>
                  <a:prstClr val="black"/>
                </a:solidFill>
                <a:latin typeface="Calibri Light" panose="020F0302020204030204"/>
                <a:ea typeface="ＭＳ Ｐゴシック" pitchFamily="-106" charset="-128"/>
              </a:rPr>
              <a:t>Sandata</a:t>
            </a:r>
            <a:r>
              <a:rPr lang="en-US" dirty="0">
                <a:solidFill>
                  <a:prstClr val="black"/>
                </a:solidFill>
                <a:latin typeface="Calibri Light" panose="020F0302020204030204"/>
                <a:ea typeface="ＭＳ Ｐゴシック" pitchFamily="-106" charset="-128"/>
              </a:rPr>
              <a:t> system training registration is available for providers electing to use the DHS </a:t>
            </a:r>
            <a:r>
              <a:rPr lang="en-US" dirty="0" err="1">
                <a:solidFill>
                  <a:prstClr val="black"/>
                </a:solidFill>
                <a:latin typeface="Calibri Light" panose="020F0302020204030204"/>
                <a:ea typeface="ＭＳ Ｐゴシック" pitchFamily="-106" charset="-128"/>
              </a:rPr>
              <a:t>Sandata</a:t>
            </a:r>
            <a:r>
              <a:rPr lang="en-US" dirty="0">
                <a:solidFill>
                  <a:prstClr val="black"/>
                </a:solidFill>
                <a:latin typeface="Calibri Light" panose="020F0302020204030204"/>
                <a:ea typeface="ＭＳ Ｐゴシック" pitchFamily="-106" charset="-128"/>
              </a:rPr>
              <a:t> system for the OBRA waiver and Act 150 program. Providers using the DHS system must complete this training in order to begin setting up their agency accounts and security permissions. The DHS </a:t>
            </a:r>
            <a:r>
              <a:rPr lang="en-US" dirty="0" err="1">
                <a:solidFill>
                  <a:prstClr val="black"/>
                </a:solidFill>
                <a:latin typeface="Calibri Light" panose="020F0302020204030204"/>
                <a:ea typeface="ＭＳ Ｐゴシック" pitchFamily="-106" charset="-128"/>
              </a:rPr>
              <a:t>Sandata</a:t>
            </a:r>
            <a:r>
              <a:rPr lang="en-US" dirty="0">
                <a:solidFill>
                  <a:prstClr val="black"/>
                </a:solidFill>
                <a:latin typeface="Calibri Light" panose="020F0302020204030204"/>
                <a:ea typeface="ＭＳ Ｐゴシック" pitchFamily="-106" charset="-128"/>
              </a:rPr>
              <a:t> system is only available for Fee-For-Service providers.</a:t>
            </a:r>
          </a:p>
          <a:p>
            <a:pPr marL="1143000" lvl="3">
              <a:lnSpc>
                <a:spcPct val="100000"/>
              </a:lnSpc>
            </a:pPr>
            <a:r>
              <a:rPr lang="en-US" dirty="0">
                <a:solidFill>
                  <a:prstClr val="black"/>
                </a:solidFill>
                <a:latin typeface="Calibri Light" panose="020F0302020204030204"/>
                <a:ea typeface="ＭＳ Ｐゴシック" pitchFamily="-106" charset="-128"/>
              </a:rPr>
              <a:t>The DHS Aggregator will receive information from Alternate EVV systems being used by providers in fee-for-service programs.</a:t>
            </a:r>
          </a:p>
          <a:p>
            <a:pPr marL="1143000" lvl="3">
              <a:lnSpc>
                <a:spcPct val="100000"/>
              </a:lnSpc>
            </a:pPr>
            <a:r>
              <a:rPr lang="en-US" dirty="0">
                <a:solidFill>
                  <a:prstClr val="black"/>
                </a:solidFill>
                <a:latin typeface="Calibri Light" panose="020F0302020204030204"/>
                <a:ea typeface="ＭＳ Ｐゴシック" pitchFamily="-106" charset="-128"/>
              </a:rPr>
              <a:t>Providers should contact </a:t>
            </a:r>
            <a:r>
              <a:rPr lang="en-US" dirty="0" err="1">
                <a:solidFill>
                  <a:prstClr val="black"/>
                </a:solidFill>
                <a:latin typeface="Calibri Light" panose="020F0302020204030204"/>
                <a:ea typeface="ＭＳ Ｐゴシック" pitchFamily="-106" charset="-128"/>
              </a:rPr>
              <a:t>Sandata</a:t>
            </a:r>
            <a:r>
              <a:rPr lang="en-US" dirty="0">
                <a:solidFill>
                  <a:prstClr val="black"/>
                </a:solidFill>
                <a:latin typeface="Calibri Light" panose="020F0302020204030204"/>
                <a:ea typeface="ＭＳ Ｐゴシック" pitchFamily="-106" charset="-128"/>
              </a:rPr>
              <a:t> at 1-855-705-2407 to complete third party system integration activities for fee-for-service programs.</a:t>
            </a:r>
          </a:p>
          <a:p>
            <a:pPr marL="685800" lvl="2">
              <a:lnSpc>
                <a:spcPct val="100000"/>
              </a:lnSpc>
            </a:pPr>
            <a:endParaRPr lang="en-US" dirty="0">
              <a:solidFill>
                <a:prstClr val="black"/>
              </a:solidFill>
              <a:latin typeface="Calibri Light" panose="020F0302020204030204"/>
              <a:ea typeface="ＭＳ Ｐゴシック" pitchFamily="-106" charset="-128"/>
            </a:endParaRPr>
          </a:p>
          <a:p>
            <a:pPr marL="914400" lvl="3" indent="0">
              <a:lnSpc>
                <a:spcPct val="100000"/>
              </a:lnSpc>
              <a:buNone/>
            </a:pPr>
            <a:endParaRPr lang="en-US" sz="2000"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868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575132"/>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EVV RESOURCES</a:t>
            </a:r>
          </a:p>
        </p:txBody>
      </p:sp>
      <p:sp>
        <p:nvSpPr>
          <p:cNvPr id="12" name="Rectangle 11"/>
          <p:cNvSpPr/>
          <p:nvPr/>
        </p:nvSpPr>
        <p:spPr>
          <a:xfrm>
            <a:off x="0" y="610061"/>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665018" y="848526"/>
            <a:ext cx="10917382" cy="4446586"/>
          </a:xfrm>
          <a:prstGeom prst="rect">
            <a:avLst/>
          </a:prstGeom>
        </p:spPr>
        <p:txBody>
          <a:bodyPr>
            <a:noAutofit/>
          </a:bodyPr>
          <a:lstStyle/>
          <a:p>
            <a:pPr marL="0" lvl="1" indent="0">
              <a:lnSpc>
                <a:spcPct val="100000"/>
              </a:lnSpc>
              <a:buNone/>
            </a:pPr>
            <a:endParaRPr lang="en-US" sz="1800" dirty="0">
              <a:solidFill>
                <a:prstClr val="black"/>
              </a:solidFill>
              <a:latin typeface="+mj-lt"/>
              <a:ea typeface="ＭＳ Ｐゴシック" pitchFamily="-106" charset="-128"/>
            </a:endParaRPr>
          </a:p>
          <a:p>
            <a:pPr marL="0" lvl="1" indent="0">
              <a:lnSpc>
                <a:spcPct val="100000"/>
              </a:lnSpc>
              <a:buNone/>
            </a:pPr>
            <a:endParaRPr lang="en-US" sz="1800" dirty="0">
              <a:solidFill>
                <a:prstClr val="black"/>
              </a:solidFill>
              <a:latin typeface="+mj-lt"/>
              <a:ea typeface="ＭＳ Ｐゴシック" pitchFamily="-106" charset="-128"/>
            </a:endParaRPr>
          </a:p>
          <a:p>
            <a:pPr marL="228600" lvl="1">
              <a:lnSpc>
                <a:spcPct val="100000"/>
              </a:lnSpc>
            </a:pPr>
            <a:r>
              <a:rPr lang="en-US" sz="2000" dirty="0">
                <a:solidFill>
                  <a:prstClr val="black"/>
                </a:solidFill>
                <a:latin typeface="+mj-lt"/>
                <a:ea typeface="ＭＳ Ｐゴシック" pitchFamily="-106" charset="-128"/>
              </a:rPr>
              <a:t>FAQs, technical specifications, and other resources are available at: </a:t>
            </a:r>
            <a:r>
              <a:rPr lang="en-US" sz="2000" dirty="0">
                <a:solidFill>
                  <a:prstClr val="black"/>
                </a:solidFill>
                <a:latin typeface="+mj-lt"/>
                <a:ea typeface="ＭＳ Ｐゴシック" pitchFamily="-106" charset="-128"/>
                <a:hlinkClick r:id="rId3"/>
              </a:rPr>
              <a:t>http://www.dhs.pa.gov/provider/billinginformation/electronicvisitverification/</a:t>
            </a:r>
            <a:endParaRPr lang="en-US" sz="2000" dirty="0">
              <a:solidFill>
                <a:prstClr val="black"/>
              </a:solidFill>
              <a:latin typeface="+mj-lt"/>
              <a:ea typeface="ＭＳ Ｐゴシック" pitchFamily="-106" charset="-128"/>
            </a:endParaRPr>
          </a:p>
          <a:p>
            <a:pPr marL="0" lvl="1" indent="0">
              <a:lnSpc>
                <a:spcPct val="100000"/>
              </a:lnSpc>
              <a:buNone/>
            </a:pPr>
            <a:endParaRPr lang="en-US" sz="2000" dirty="0">
              <a:solidFill>
                <a:prstClr val="black"/>
              </a:solidFill>
              <a:latin typeface="+mj-lt"/>
              <a:ea typeface="ＭＳ Ｐゴシック" pitchFamily="-106" charset="-128"/>
            </a:endParaRPr>
          </a:p>
          <a:p>
            <a:pPr marL="228600" lvl="1">
              <a:lnSpc>
                <a:spcPct val="100000"/>
              </a:lnSpc>
            </a:pPr>
            <a:r>
              <a:rPr lang="en-US" sz="2000" dirty="0">
                <a:solidFill>
                  <a:prstClr val="black"/>
                </a:solidFill>
                <a:latin typeface="+mj-lt"/>
                <a:ea typeface="ＭＳ Ｐゴシック" pitchFamily="-106" charset="-128"/>
              </a:rPr>
              <a:t>For specific questions regarding EVV and to subscribe to the EVV listserv, please contact: </a:t>
            </a:r>
            <a:br>
              <a:rPr lang="en-US" sz="2000" dirty="0">
                <a:solidFill>
                  <a:prstClr val="black"/>
                </a:solidFill>
                <a:latin typeface="+mj-lt"/>
                <a:ea typeface="ＭＳ Ｐゴシック" pitchFamily="-106" charset="-128"/>
              </a:rPr>
            </a:br>
            <a:r>
              <a:rPr lang="en-US" sz="2000" dirty="0">
                <a:solidFill>
                  <a:prstClr val="black"/>
                </a:solidFill>
                <a:latin typeface="+mj-lt"/>
                <a:ea typeface="ＭＳ Ｐゴシック" pitchFamily="-106" charset="-128"/>
                <a:hlinkClick r:id="rId4"/>
              </a:rPr>
              <a:t>RA-PWEVVNotice@pa.gov</a:t>
            </a:r>
            <a:endParaRPr lang="en-US" sz="2000" dirty="0">
              <a:solidFill>
                <a:prstClr val="black"/>
              </a:solidFill>
              <a:latin typeface="+mj-lt"/>
              <a:ea typeface="ＭＳ Ｐゴシック" pitchFamily="-106" charset="-128"/>
            </a:endParaRPr>
          </a:p>
          <a:p>
            <a:pPr marL="0" lvl="1" indent="0">
              <a:lnSpc>
                <a:spcPct val="100000"/>
              </a:lnSpc>
              <a:buNone/>
            </a:pPr>
            <a:endParaRPr lang="en-US" sz="2000"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603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476500"/>
            <a:ext cx="7772400" cy="1676400"/>
          </a:xfrm>
        </p:spPr>
        <p:txBody>
          <a:bodyPr/>
          <a:lstStyle/>
          <a:p>
            <a:br>
              <a:rPr lang="en-US" dirty="0"/>
            </a:br>
            <a:br>
              <a:rPr lang="en-US" dirty="0"/>
            </a:br>
            <a:r>
              <a:rPr lang="en-US" dirty="0"/>
              <a:t>Office of Long-Term Living</a:t>
            </a:r>
            <a:br>
              <a:rPr lang="en-US" dirty="0"/>
            </a:br>
            <a:r>
              <a:rPr lang="en-US" dirty="0"/>
              <a:t>Budget Updates</a:t>
            </a:r>
            <a:br>
              <a:rPr lang="en-US" dirty="0"/>
            </a:br>
            <a:br>
              <a:rPr lang="en-US" dirty="0"/>
            </a:br>
            <a:endParaRPr lang="en-US" dirty="0"/>
          </a:p>
        </p:txBody>
      </p:sp>
      <p:sp>
        <p:nvSpPr>
          <p:cNvPr id="5" name="Slide Number Placeholder 4"/>
          <p:cNvSpPr>
            <a:spLocks noGrp="1"/>
          </p:cNvSpPr>
          <p:nvPr>
            <p:ph type="sldNum" sz="quarter" idx="4294967295"/>
          </p:nvPr>
        </p:nvSpPr>
        <p:spPr>
          <a:xfrm>
            <a:off x="9525000" y="6172201"/>
            <a:ext cx="457200" cy="244475"/>
          </a:xfrm>
          <a:prstGeom prst="rect">
            <a:avLst/>
          </a:prstGeom>
        </p:spPr>
        <p:txBody>
          <a:bodyPr/>
          <a:lstStyle/>
          <a:p>
            <a:pPr fontAlgn="base">
              <a:spcBef>
                <a:spcPct val="0"/>
              </a:spcBef>
              <a:spcAft>
                <a:spcPct val="0"/>
              </a:spcAft>
              <a:defRPr/>
            </a:pPr>
            <a:fld id="{70265E95-77F9-457A-9EE3-4D9004F83F9A}" type="slidenum">
              <a:rPr lang="en-US" sz="1100">
                <a:solidFill>
                  <a:srgbClr val="000000"/>
                </a:solidFill>
                <a:latin typeface="Arial" charset="0"/>
                <a:ea typeface="ＭＳ Ｐゴシック" pitchFamily="-106" charset="-128"/>
                <a:cs typeface="Arial" charset="0"/>
              </a:rPr>
              <a:pPr fontAlgn="base">
                <a:spcBef>
                  <a:spcPct val="0"/>
                </a:spcBef>
                <a:spcAft>
                  <a:spcPct val="0"/>
                </a:spcAft>
                <a:defRPr/>
              </a:pPr>
              <a:t>15</a:t>
            </a:fld>
            <a:endParaRPr lang="en-US" sz="1100" dirty="0">
              <a:solidFill>
                <a:srgbClr val="000000"/>
              </a:solidFill>
              <a:latin typeface="Arial" charset="0"/>
              <a:ea typeface="ＭＳ Ｐゴシック" pitchFamily="-106" charset="-128"/>
              <a:cs typeface="Arial" charset="0"/>
            </a:endParaRPr>
          </a:p>
        </p:txBody>
      </p:sp>
    </p:spTree>
    <p:extLst>
      <p:ext uri="{BB962C8B-B14F-4D97-AF65-F5344CB8AC3E}">
        <p14:creationId xmlns:p14="http://schemas.microsoft.com/office/powerpoint/2010/main" val="2987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 Budget Factors</a:t>
            </a:r>
          </a:p>
        </p:txBody>
      </p:sp>
      <p:sp>
        <p:nvSpPr>
          <p:cNvPr id="3" name="Slide Number Placeholder 2"/>
          <p:cNvSpPr>
            <a:spLocks noGrp="1"/>
          </p:cNvSpPr>
          <p:nvPr>
            <p:ph type="sldNum" sz="quarter" idx="12"/>
          </p:nvPr>
        </p:nvSpPr>
        <p:spPr/>
        <p:txBody>
          <a:bodyPr/>
          <a:lstStyle/>
          <a:p>
            <a:pPr algn="ctr" fontAlgn="base">
              <a:spcBef>
                <a:spcPct val="0"/>
              </a:spcBef>
              <a:spcAft>
                <a:spcPct val="0"/>
              </a:spcAft>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pPr>
              <a:t>16</a:t>
            </a:fld>
            <a:endParaRPr lang="en-US" sz="1100" dirty="0">
              <a:solidFill>
                <a:srgbClr val="000000"/>
              </a:solidFill>
              <a:latin typeface="Arial" charset="0"/>
              <a:ea typeface="ＭＳ Ｐゴシック" pitchFamily="-106" charset="-128"/>
              <a:cs typeface="Arial" charset="0"/>
            </a:endParaRPr>
          </a:p>
        </p:txBody>
      </p:sp>
      <p:sp>
        <p:nvSpPr>
          <p:cNvPr id="4" name="Text Placeholder 3"/>
          <p:cNvSpPr>
            <a:spLocks noGrp="1"/>
          </p:cNvSpPr>
          <p:nvPr>
            <p:ph type="body" sz="quarter" idx="13"/>
          </p:nvPr>
        </p:nvSpPr>
        <p:spPr/>
        <p:txBody>
          <a:bodyPr>
            <a:normAutofit/>
          </a:bodyPr>
          <a:lstStyle/>
          <a:p>
            <a:r>
              <a:rPr lang="en-US" dirty="0"/>
              <a:t>Maintains FFS Programs in Non-CHC Zones </a:t>
            </a:r>
          </a:p>
          <a:p>
            <a:r>
              <a:rPr lang="en-US" dirty="0"/>
              <a:t>Maintains Existing Service Levels for Participants</a:t>
            </a:r>
          </a:p>
          <a:p>
            <a:r>
              <a:rPr lang="en-US" dirty="0"/>
              <a:t>Shifts Funding from Legacy Appropriations (LTC, HCBS, Services to Persons w/Disabilities, Attendant Care) to CHC</a:t>
            </a:r>
          </a:p>
          <a:p>
            <a:r>
              <a:rPr lang="en-US" dirty="0"/>
              <a:t>Funds Implementation of CHC in the Lehigh/Capital, Northwest, and Northeast Zones in Jan. 2020</a:t>
            </a:r>
          </a:p>
          <a:p>
            <a:r>
              <a:rPr lang="en-US" dirty="0"/>
              <a:t>Reflects Full Year Operation of CHC in SW and SE</a:t>
            </a:r>
          </a:p>
          <a:p>
            <a:r>
              <a:rPr lang="en-US" dirty="0"/>
              <a:t>Reflects Actuarially Sound Rates for CHC MCOs  PH &amp; LTSS</a:t>
            </a:r>
          </a:p>
          <a:p>
            <a:endParaRPr lang="en-US" dirty="0"/>
          </a:p>
        </p:txBody>
      </p:sp>
    </p:spTree>
    <p:extLst>
      <p:ext uri="{BB962C8B-B14F-4D97-AF65-F5344CB8AC3E}">
        <p14:creationId xmlns:p14="http://schemas.microsoft.com/office/powerpoint/2010/main" val="150732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 Budget Factors</a:t>
            </a:r>
          </a:p>
        </p:txBody>
      </p:sp>
      <p:sp>
        <p:nvSpPr>
          <p:cNvPr id="3" name="Slide Number Placeholder 2"/>
          <p:cNvSpPr>
            <a:spLocks noGrp="1"/>
          </p:cNvSpPr>
          <p:nvPr>
            <p:ph type="sldNum" sz="quarter" idx="12"/>
          </p:nvPr>
        </p:nvSpPr>
        <p:spPr/>
        <p:txBody>
          <a:bodyPr/>
          <a:lstStyle/>
          <a:p>
            <a:pPr algn="ctr" fontAlgn="base">
              <a:spcBef>
                <a:spcPct val="0"/>
              </a:spcBef>
              <a:spcAft>
                <a:spcPct val="0"/>
              </a:spcAft>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pPr>
              <a:t>17</a:t>
            </a:fld>
            <a:endParaRPr lang="en-US" sz="1100" dirty="0">
              <a:solidFill>
                <a:srgbClr val="000000"/>
              </a:solidFill>
              <a:latin typeface="Arial" charset="0"/>
              <a:ea typeface="ＭＳ Ｐゴシック" pitchFamily="-106" charset="-128"/>
              <a:cs typeface="Arial" charset="0"/>
            </a:endParaRPr>
          </a:p>
        </p:txBody>
      </p:sp>
      <p:sp>
        <p:nvSpPr>
          <p:cNvPr id="4" name="Text Placeholder 3"/>
          <p:cNvSpPr>
            <a:spLocks noGrp="1"/>
          </p:cNvSpPr>
          <p:nvPr>
            <p:ph type="body" sz="quarter" idx="13"/>
          </p:nvPr>
        </p:nvSpPr>
        <p:spPr/>
        <p:txBody>
          <a:bodyPr>
            <a:normAutofit/>
          </a:bodyPr>
          <a:lstStyle/>
          <a:p>
            <a:r>
              <a:rPr lang="en-US" dirty="0"/>
              <a:t>Continues the IGT Program for County NFs</a:t>
            </a:r>
          </a:p>
          <a:p>
            <a:r>
              <a:rPr lang="en-US" dirty="0"/>
              <a:t>Expands the Total Number of Individuals covered in the OLTL Waivers</a:t>
            </a:r>
          </a:p>
          <a:p>
            <a:r>
              <a:rPr lang="en-US" dirty="0"/>
              <a:t>Includes increase for Personal Assistance Services </a:t>
            </a:r>
          </a:p>
          <a:p>
            <a:r>
              <a:rPr lang="en-US" dirty="0"/>
              <a:t>Includes funds to establish a single responsible entity for Functional Eligibility Determinations</a:t>
            </a:r>
          </a:p>
          <a:p>
            <a:r>
              <a:rPr lang="en-US" dirty="0"/>
              <a:t>Assumes Expansion in LIFE Program</a:t>
            </a:r>
          </a:p>
          <a:p>
            <a:endParaRPr lang="en-US" dirty="0"/>
          </a:p>
        </p:txBody>
      </p:sp>
    </p:spTree>
    <p:extLst>
      <p:ext uri="{BB962C8B-B14F-4D97-AF65-F5344CB8AC3E}">
        <p14:creationId xmlns:p14="http://schemas.microsoft.com/office/powerpoint/2010/main" val="94162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66" y="307974"/>
            <a:ext cx="5867400" cy="454026"/>
          </a:xfrm>
        </p:spPr>
        <p:txBody>
          <a:bodyPr/>
          <a:lstStyle/>
          <a:p>
            <a:r>
              <a:rPr lang="en-US" dirty="0"/>
              <a:t>2019-20 Budget: State Funding</a:t>
            </a:r>
          </a:p>
        </p:txBody>
      </p:sp>
      <p:sp>
        <p:nvSpPr>
          <p:cNvPr id="3" name="Slide Number Placeholder 2"/>
          <p:cNvSpPr>
            <a:spLocks noGrp="1"/>
          </p:cNvSpPr>
          <p:nvPr>
            <p:ph type="sldNum" sz="quarter" idx="12"/>
          </p:nvPr>
        </p:nvSpPr>
        <p:spPr/>
        <p:txBody>
          <a:bodyPr/>
          <a:lstStyle/>
          <a:p>
            <a:pPr algn="ctr" fontAlgn="base">
              <a:spcBef>
                <a:spcPct val="0"/>
              </a:spcBef>
              <a:spcAft>
                <a:spcPct val="0"/>
              </a:spcAft>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pPr>
              <a:t>18</a:t>
            </a:fld>
            <a:endParaRPr lang="en-US" sz="1100" dirty="0">
              <a:solidFill>
                <a:srgbClr val="000000"/>
              </a:solidFill>
              <a:latin typeface="Arial" charset="0"/>
              <a:ea typeface="ＭＳ Ｐゴシック" pitchFamily="-106" charset="-128"/>
              <a:cs typeface="Arial" charset="0"/>
            </a:endParaRPr>
          </a:p>
        </p:txBody>
      </p:sp>
      <p:sp>
        <p:nvSpPr>
          <p:cNvPr id="4" name="Text Placeholder 3"/>
          <p:cNvSpPr>
            <a:spLocks noGrp="1"/>
          </p:cNvSpPr>
          <p:nvPr>
            <p:ph type="body" sz="quarter" idx="13"/>
          </p:nvPr>
        </p:nvSpPr>
        <p:spPr>
          <a:xfrm>
            <a:off x="1981200" y="1066800"/>
            <a:ext cx="8686800" cy="5019348"/>
          </a:xfrm>
        </p:spPr>
        <p:txBody>
          <a:bodyPr>
            <a:normAutofit lnSpcReduction="10000"/>
          </a:bodyPr>
          <a:lstStyle/>
          <a:p>
            <a:pPr marL="0" indent="0">
              <a:buNone/>
            </a:pPr>
            <a:r>
              <a:rPr lang="en-US" dirty="0"/>
              <a:t>                                                           </a:t>
            </a:r>
            <a:r>
              <a:rPr lang="en-US" sz="1400" dirty="0"/>
              <a:t>Dollar Amounts in Thousands </a:t>
            </a:r>
          </a:p>
          <a:p>
            <a:pPr marL="0" indent="0">
              <a:spcBef>
                <a:spcPts val="0"/>
              </a:spcBef>
              <a:buNone/>
            </a:pPr>
            <a:r>
              <a:rPr lang="en-US" dirty="0"/>
              <a:t>				  </a:t>
            </a:r>
            <a:r>
              <a:rPr lang="en-US" sz="1800" b="1" dirty="0"/>
              <a:t>2018-2019       2019-2020     Change</a:t>
            </a:r>
          </a:p>
          <a:p>
            <a:pPr marL="0" indent="0">
              <a:spcBef>
                <a:spcPts val="0"/>
              </a:spcBef>
              <a:buNone/>
            </a:pPr>
            <a:r>
              <a:rPr lang="en-US" sz="1800" b="1" dirty="0"/>
              <a:t>			                    Actual            Enacted</a:t>
            </a:r>
          </a:p>
          <a:p>
            <a:pPr marL="0" indent="0">
              <a:spcBef>
                <a:spcPts val="0"/>
              </a:spcBef>
              <a:buNone/>
              <a:tabLst>
                <a:tab pos="5541963" algn="l"/>
              </a:tabLst>
            </a:pPr>
            <a:r>
              <a:rPr lang="en-US" sz="1800" b="1" dirty="0"/>
              <a:t>	Budget</a:t>
            </a:r>
          </a:p>
          <a:p>
            <a:pPr marL="0" indent="0" algn="just">
              <a:buNone/>
            </a:pPr>
            <a:r>
              <a:rPr lang="en-US" b="1" dirty="0"/>
              <a:t>State General Fund:</a:t>
            </a:r>
          </a:p>
          <a:p>
            <a:pPr marL="0" indent="0" algn="just">
              <a:buNone/>
            </a:pPr>
            <a:r>
              <a:rPr lang="en-US" sz="1400" dirty="0"/>
              <a:t>Long-Term Care…………………………………..    $  850,149             $     491,395         $  (358,754)</a:t>
            </a:r>
          </a:p>
          <a:p>
            <a:pPr marL="0" indent="0">
              <a:buNone/>
            </a:pPr>
            <a:r>
              <a:rPr lang="en-US" sz="1400" dirty="0"/>
              <a:t>Community </a:t>
            </a:r>
            <a:r>
              <a:rPr lang="en-US" sz="1400" dirty="0" err="1"/>
              <a:t>HealthChoices</a:t>
            </a:r>
            <a:r>
              <a:rPr lang="en-US" sz="1400" dirty="0"/>
              <a:t>………………………    $  693,766             $  2,343,340         $ 1,649,574</a:t>
            </a:r>
          </a:p>
          <a:p>
            <a:pPr marL="0" indent="0">
              <a:buNone/>
            </a:pPr>
            <a:r>
              <a:rPr lang="en-US" sz="1400" dirty="0"/>
              <a:t>Home and Community – Based Services……...    $  506,450             $     159,605         $  (346,845)</a:t>
            </a:r>
          </a:p>
          <a:p>
            <a:pPr marL="0" indent="0">
              <a:buNone/>
            </a:pPr>
            <a:r>
              <a:rPr lang="en-US" sz="1400" dirty="0"/>
              <a:t>Long-Term Care Managed Care………………..    $  149,039             $     156,933         $       7,894</a:t>
            </a:r>
          </a:p>
          <a:p>
            <a:pPr marL="0" indent="0">
              <a:buNone/>
            </a:pPr>
            <a:r>
              <a:rPr lang="en-US" sz="1400" dirty="0"/>
              <a:t>Services to Persons w/ Disabilities……………..    $  354,573             $     123,500         $  (231,073)</a:t>
            </a:r>
          </a:p>
          <a:p>
            <a:pPr marL="0" indent="0">
              <a:buNone/>
            </a:pPr>
            <a:r>
              <a:rPr lang="en-US" sz="1400" dirty="0"/>
              <a:t>Attendant Care……………………………………    $  221,599             $       50,647         $  (170,952)</a:t>
            </a:r>
          </a:p>
          <a:p>
            <a:pPr marL="0" indent="0" algn="just">
              <a:buNone/>
            </a:pPr>
            <a:endParaRPr lang="en-US" sz="1400" dirty="0">
              <a:solidFill>
                <a:srgbClr val="FF0000"/>
              </a:solidFill>
            </a:endParaRPr>
          </a:p>
          <a:p>
            <a:pPr marL="0" indent="0" algn="just">
              <a:buNone/>
            </a:pPr>
            <a:endParaRPr lang="en-US" dirty="0">
              <a:solidFill>
                <a:srgbClr val="FF0000"/>
              </a:solidFill>
            </a:endParaRPr>
          </a:p>
          <a:p>
            <a:pPr marL="0" indent="0" algn="just">
              <a:buNone/>
            </a:pPr>
            <a:r>
              <a:rPr lang="en-US" sz="1400" dirty="0"/>
              <a:t>Total General Fund……………...........................   $ 2,775,576           $   3,325,420        $   549,844</a:t>
            </a:r>
          </a:p>
          <a:p>
            <a:pPr marL="0" indent="0">
              <a:buNone/>
            </a:pPr>
            <a:endParaRPr lang="en-US" sz="1400" dirty="0"/>
          </a:p>
          <a:p>
            <a:pPr marL="0" indent="0">
              <a:buNone/>
            </a:pPr>
            <a:endParaRPr lang="en-US" sz="1100" dirty="0"/>
          </a:p>
          <a:p>
            <a:pPr marL="0" indent="0">
              <a:buNone/>
            </a:pPr>
            <a:endParaRPr lang="en-US" sz="1100" dirty="0"/>
          </a:p>
          <a:p>
            <a:pPr marL="0" indent="0">
              <a:buNone/>
            </a:pPr>
            <a:r>
              <a:rPr lang="en-US" sz="1400" dirty="0"/>
              <a:t>	</a:t>
            </a:r>
            <a:endParaRPr lang="en-US" dirty="0"/>
          </a:p>
        </p:txBody>
      </p:sp>
      <p:sp>
        <p:nvSpPr>
          <p:cNvPr id="6" name="TextBox 5"/>
          <p:cNvSpPr txBox="1"/>
          <p:nvPr/>
        </p:nvSpPr>
        <p:spPr>
          <a:xfrm>
            <a:off x="1965960" y="1143001"/>
            <a:ext cx="3352800" cy="830997"/>
          </a:xfrm>
          <a:prstGeom prst="rect">
            <a:avLst/>
          </a:prstGeom>
          <a:noFill/>
        </p:spPr>
        <p:txBody>
          <a:bodyPr wrap="square" rtlCol="0">
            <a:spAutoFit/>
          </a:bodyPr>
          <a:lstStyle/>
          <a:p>
            <a:pPr fontAlgn="base">
              <a:spcBef>
                <a:spcPct val="0"/>
              </a:spcBef>
              <a:spcAft>
                <a:spcPct val="0"/>
              </a:spcAft>
            </a:pPr>
            <a:r>
              <a:rPr lang="en-US" sz="2400" b="1" dirty="0">
                <a:solidFill>
                  <a:srgbClr val="000000"/>
                </a:solidFill>
                <a:latin typeface="Arial" charset="0"/>
                <a:ea typeface="ＭＳ Ｐゴシック" pitchFamily="-106" charset="-128"/>
                <a:cs typeface="Arial" charset="0"/>
              </a:rPr>
              <a:t>Appropriations  within this Program</a:t>
            </a:r>
          </a:p>
        </p:txBody>
      </p:sp>
    </p:spTree>
    <p:extLst>
      <p:ext uri="{BB962C8B-B14F-4D97-AF65-F5344CB8AC3E}">
        <p14:creationId xmlns:p14="http://schemas.microsoft.com/office/powerpoint/2010/main" val="226906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 Budget: Total Funding</a:t>
            </a:r>
          </a:p>
        </p:txBody>
      </p:sp>
      <p:sp>
        <p:nvSpPr>
          <p:cNvPr id="3" name="Slide Number Placeholder 2"/>
          <p:cNvSpPr>
            <a:spLocks noGrp="1"/>
          </p:cNvSpPr>
          <p:nvPr>
            <p:ph type="sldNum" sz="quarter" idx="12"/>
          </p:nvPr>
        </p:nvSpPr>
        <p:spPr/>
        <p:txBody>
          <a:bodyPr/>
          <a:lstStyle/>
          <a:p>
            <a:pPr algn="ctr" fontAlgn="base">
              <a:spcBef>
                <a:spcPct val="0"/>
              </a:spcBef>
              <a:spcAft>
                <a:spcPct val="0"/>
              </a:spcAft>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pPr>
              <a:t>19</a:t>
            </a:fld>
            <a:endParaRPr lang="en-US" sz="1100" dirty="0">
              <a:solidFill>
                <a:srgbClr val="000000"/>
              </a:solidFill>
              <a:latin typeface="Arial" charset="0"/>
              <a:ea typeface="ＭＳ Ｐゴシック" pitchFamily="-106" charset="-128"/>
              <a:cs typeface="Arial" charset="0"/>
            </a:endParaRPr>
          </a:p>
        </p:txBody>
      </p:sp>
      <p:sp>
        <p:nvSpPr>
          <p:cNvPr id="4" name="Text Placeholder 3"/>
          <p:cNvSpPr>
            <a:spLocks noGrp="1"/>
          </p:cNvSpPr>
          <p:nvPr>
            <p:ph type="body" sz="quarter" idx="13"/>
          </p:nvPr>
        </p:nvSpPr>
        <p:spPr>
          <a:xfrm>
            <a:off x="2032000" y="1295400"/>
            <a:ext cx="8153400" cy="4724400"/>
          </a:xfrm>
        </p:spPr>
        <p:txBody>
          <a:bodyPr/>
          <a:lstStyle/>
          <a:p>
            <a:pPr marL="0" indent="0">
              <a:buNone/>
            </a:pPr>
            <a:r>
              <a:rPr lang="en-US" b="1" dirty="0"/>
              <a:t>Office of Long-Term Living </a:t>
            </a:r>
          </a:p>
          <a:p>
            <a:pPr marL="0" indent="0">
              <a:buNone/>
            </a:pPr>
            <a:r>
              <a:rPr lang="en-US" sz="2000" dirty="0"/>
              <a:t>Long-Term Care, Community HealthChoices, Home and Community-Based Services, Living Independence for the Elderly, Services to Persons w/Disabilities, Attendant Care</a:t>
            </a:r>
          </a:p>
          <a:p>
            <a:pPr marL="0" indent="0">
              <a:buNone/>
            </a:pPr>
            <a:endParaRPr lang="en-US" sz="2000" dirty="0"/>
          </a:p>
          <a:p>
            <a:pPr marL="0" indent="0">
              <a:buNone/>
            </a:pPr>
            <a:r>
              <a:rPr lang="en-US" sz="2000" dirty="0"/>
              <a:t>Total State, Federal, and Other funding:</a:t>
            </a:r>
          </a:p>
          <a:p>
            <a:pPr marL="0" indent="0">
              <a:buNone/>
            </a:pPr>
            <a:endParaRPr lang="en-US" sz="2000" dirty="0"/>
          </a:p>
          <a:p>
            <a:pPr marL="0" indent="0">
              <a:buNone/>
              <a:tabLst>
                <a:tab pos="3657600" algn="l"/>
              </a:tabLst>
            </a:pPr>
            <a:r>
              <a:rPr lang="en-US" sz="2000" dirty="0"/>
              <a:t>FY18-19 Actual	$ 8,967,727,000</a:t>
            </a:r>
          </a:p>
          <a:p>
            <a:pPr marL="0" indent="0">
              <a:buNone/>
            </a:pPr>
            <a:r>
              <a:rPr lang="en-US" sz="2000" u="sng" dirty="0"/>
              <a:t>FY19-20 Enacted Budget	$ 9,766,227,000</a:t>
            </a:r>
          </a:p>
          <a:p>
            <a:pPr marL="0" indent="0">
              <a:buNone/>
            </a:pPr>
            <a:r>
              <a:rPr lang="en-US" sz="2000" dirty="0"/>
              <a:t>Increase			$    798,500,000</a:t>
            </a:r>
          </a:p>
        </p:txBody>
      </p:sp>
    </p:spTree>
    <p:extLst>
      <p:ext uri="{BB962C8B-B14F-4D97-AF65-F5344CB8AC3E}">
        <p14:creationId xmlns:p14="http://schemas.microsoft.com/office/powerpoint/2010/main" val="221474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924872"/>
          </a:xfrm>
          <a:prstGeom prst="rect">
            <a:avLst/>
          </a:prstGeom>
        </p:spPr>
        <p:txBody>
          <a:bodyPr>
            <a:noAutofit/>
          </a:bodyPr>
          <a:lstStyle/>
          <a:p>
            <a:pPr marL="0" indent="0">
              <a:lnSpc>
                <a:spcPts val="3600"/>
              </a:lnSpc>
              <a:buNone/>
            </a:pPr>
            <a:r>
              <a:rPr lang="en-US" sz="3200" b="1" dirty="0" err="1">
                <a:solidFill>
                  <a:srgbClr val="002060"/>
                </a:solidFill>
                <a:latin typeface="Arial Black" panose="020B0A04020102020204" pitchFamily="34" charset="0"/>
              </a:rPr>
              <a:t>GoToWEBINAR</a:t>
            </a:r>
            <a:r>
              <a:rPr lang="en-US" sz="3200" b="1" dirty="0">
                <a:solidFill>
                  <a:srgbClr val="002060"/>
                </a:solidFill>
                <a:latin typeface="Arial Black" panose="020B0A04020102020204" pitchFamily="34" charset="0"/>
              </a:rPr>
              <a:t> HOUSEKEEPING: What Attendees See</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677008" y="1411550"/>
            <a:ext cx="5413074" cy="4536812"/>
          </a:xfrm>
          <a:prstGeom prst="rect">
            <a:avLst/>
          </a:prstGeom>
        </p:spPr>
      </p:pic>
      <p:pic>
        <p:nvPicPr>
          <p:cNvPr id="8" name="Picture 7">
            <a:extLst>
              <a:ext uri="{FF2B5EF4-FFF2-40B4-BE49-F238E27FC236}">
                <a16:creationId xmlns:a16="http://schemas.microsoft.com/office/drawing/2014/main" id="{FE3D7DB3-1FC4-435E-8F70-285E01D10E0E}"/>
              </a:ext>
            </a:extLst>
          </p:cNvPr>
          <p:cNvPicPr>
            <a:picLocks noChangeAspect="1"/>
          </p:cNvPicPr>
          <p:nvPr/>
        </p:nvPicPr>
        <p:blipFill>
          <a:blip r:embed="rId5"/>
          <a:stretch>
            <a:fillRect/>
          </a:stretch>
        </p:blipFill>
        <p:spPr>
          <a:xfrm>
            <a:off x="6480663" y="1551701"/>
            <a:ext cx="4457699" cy="3959184"/>
          </a:xfrm>
          <a:prstGeom prst="rect">
            <a:avLst/>
          </a:prstGeom>
        </p:spPr>
      </p:pic>
    </p:spTree>
    <p:extLst>
      <p:ext uri="{BB962C8B-B14F-4D97-AF65-F5344CB8AC3E}">
        <p14:creationId xmlns:p14="http://schemas.microsoft.com/office/powerpoint/2010/main" val="3460950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B79A-615E-45AB-9C80-C27A764AE175}"/>
              </a:ext>
            </a:extLst>
          </p:cNvPr>
          <p:cNvSpPr>
            <a:spLocks noGrp="1"/>
          </p:cNvSpPr>
          <p:nvPr>
            <p:ph type="title"/>
          </p:nvPr>
        </p:nvSpPr>
        <p:spPr/>
        <p:txBody>
          <a:bodyPr/>
          <a:lstStyle/>
          <a:p>
            <a:r>
              <a:rPr lang="en-US" dirty="0"/>
              <a:t>Consumers Eligible for Services</a:t>
            </a:r>
          </a:p>
        </p:txBody>
      </p:sp>
      <p:sp>
        <p:nvSpPr>
          <p:cNvPr id="3" name="Slide Number Placeholder 2">
            <a:extLst>
              <a:ext uri="{FF2B5EF4-FFF2-40B4-BE49-F238E27FC236}">
                <a16:creationId xmlns:a16="http://schemas.microsoft.com/office/drawing/2014/main" id="{4A244875-C28D-4D1C-B20E-B401E357F319}"/>
              </a:ext>
            </a:extLst>
          </p:cNvPr>
          <p:cNvSpPr>
            <a:spLocks noGrp="1"/>
          </p:cNvSpPr>
          <p:nvPr>
            <p:ph type="sldNum" sz="quarter" idx="12"/>
          </p:nvPr>
        </p:nvSpPr>
        <p:spPr/>
        <p:txBody>
          <a:bodyPr/>
          <a:lstStyle/>
          <a:p>
            <a:pPr algn="ctr" fontAlgn="base">
              <a:spcBef>
                <a:spcPct val="0"/>
              </a:spcBef>
              <a:spcAft>
                <a:spcPct val="0"/>
              </a:spcAft>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pPr>
              <a:t>20</a:t>
            </a:fld>
            <a:endParaRPr lang="en-US" sz="1100" dirty="0">
              <a:solidFill>
                <a:srgbClr val="000000"/>
              </a:solidFill>
              <a:latin typeface="Arial" charset="0"/>
              <a:ea typeface="ＭＳ Ｐゴシック" pitchFamily="-106" charset="-128"/>
              <a:cs typeface="Arial" charset="0"/>
            </a:endParaRPr>
          </a:p>
        </p:txBody>
      </p:sp>
      <p:graphicFrame>
        <p:nvGraphicFramePr>
          <p:cNvPr id="5" name="Table 4">
            <a:extLst>
              <a:ext uri="{FF2B5EF4-FFF2-40B4-BE49-F238E27FC236}">
                <a16:creationId xmlns:a16="http://schemas.microsoft.com/office/drawing/2014/main" id="{11DEFB49-BE4C-4C6D-85E8-725322A8A7AD}"/>
              </a:ext>
            </a:extLst>
          </p:cNvPr>
          <p:cNvGraphicFramePr>
            <a:graphicFrameLocks noGrp="1"/>
          </p:cNvGraphicFramePr>
          <p:nvPr>
            <p:extLst/>
          </p:nvPr>
        </p:nvGraphicFramePr>
        <p:xfrm>
          <a:off x="1981201" y="1219201"/>
          <a:ext cx="8204201" cy="2752685"/>
        </p:xfrm>
        <a:graphic>
          <a:graphicData uri="http://schemas.openxmlformats.org/drawingml/2006/table">
            <a:tbl>
              <a:tblPr/>
              <a:tblGrid>
                <a:gridCol w="1994030">
                  <a:extLst>
                    <a:ext uri="{9D8B030D-6E8A-4147-A177-3AD203B41FA5}">
                      <a16:colId xmlns:a16="http://schemas.microsoft.com/office/drawing/2014/main" val="3645204052"/>
                    </a:ext>
                  </a:extLst>
                </a:gridCol>
                <a:gridCol w="514798">
                  <a:extLst>
                    <a:ext uri="{9D8B030D-6E8A-4147-A177-3AD203B41FA5}">
                      <a16:colId xmlns:a16="http://schemas.microsoft.com/office/drawing/2014/main" val="486031838"/>
                    </a:ext>
                  </a:extLst>
                </a:gridCol>
                <a:gridCol w="514798">
                  <a:extLst>
                    <a:ext uri="{9D8B030D-6E8A-4147-A177-3AD203B41FA5}">
                      <a16:colId xmlns:a16="http://schemas.microsoft.com/office/drawing/2014/main" val="3474273019"/>
                    </a:ext>
                  </a:extLst>
                </a:gridCol>
                <a:gridCol w="514798">
                  <a:extLst>
                    <a:ext uri="{9D8B030D-6E8A-4147-A177-3AD203B41FA5}">
                      <a16:colId xmlns:a16="http://schemas.microsoft.com/office/drawing/2014/main" val="2326466991"/>
                    </a:ext>
                  </a:extLst>
                </a:gridCol>
                <a:gridCol w="514798">
                  <a:extLst>
                    <a:ext uri="{9D8B030D-6E8A-4147-A177-3AD203B41FA5}">
                      <a16:colId xmlns:a16="http://schemas.microsoft.com/office/drawing/2014/main" val="1653908798"/>
                    </a:ext>
                  </a:extLst>
                </a:gridCol>
                <a:gridCol w="410536">
                  <a:extLst>
                    <a:ext uri="{9D8B030D-6E8A-4147-A177-3AD203B41FA5}">
                      <a16:colId xmlns:a16="http://schemas.microsoft.com/office/drawing/2014/main" val="1801226653"/>
                    </a:ext>
                  </a:extLst>
                </a:gridCol>
                <a:gridCol w="410536">
                  <a:extLst>
                    <a:ext uri="{9D8B030D-6E8A-4147-A177-3AD203B41FA5}">
                      <a16:colId xmlns:a16="http://schemas.microsoft.com/office/drawing/2014/main" val="3364154239"/>
                    </a:ext>
                  </a:extLst>
                </a:gridCol>
                <a:gridCol w="410536">
                  <a:extLst>
                    <a:ext uri="{9D8B030D-6E8A-4147-A177-3AD203B41FA5}">
                      <a16:colId xmlns:a16="http://schemas.microsoft.com/office/drawing/2014/main" val="2507675812"/>
                    </a:ext>
                  </a:extLst>
                </a:gridCol>
                <a:gridCol w="417053">
                  <a:extLst>
                    <a:ext uri="{9D8B030D-6E8A-4147-A177-3AD203B41FA5}">
                      <a16:colId xmlns:a16="http://schemas.microsoft.com/office/drawing/2014/main" val="2216091092"/>
                    </a:ext>
                  </a:extLst>
                </a:gridCol>
                <a:gridCol w="417053">
                  <a:extLst>
                    <a:ext uri="{9D8B030D-6E8A-4147-A177-3AD203B41FA5}">
                      <a16:colId xmlns:a16="http://schemas.microsoft.com/office/drawing/2014/main" val="1153880886"/>
                    </a:ext>
                  </a:extLst>
                </a:gridCol>
                <a:gridCol w="417053">
                  <a:extLst>
                    <a:ext uri="{9D8B030D-6E8A-4147-A177-3AD203B41FA5}">
                      <a16:colId xmlns:a16="http://schemas.microsoft.com/office/drawing/2014/main" val="3899599470"/>
                    </a:ext>
                  </a:extLst>
                </a:gridCol>
                <a:gridCol w="417053">
                  <a:extLst>
                    <a:ext uri="{9D8B030D-6E8A-4147-A177-3AD203B41FA5}">
                      <a16:colId xmlns:a16="http://schemas.microsoft.com/office/drawing/2014/main" val="362809358"/>
                    </a:ext>
                  </a:extLst>
                </a:gridCol>
                <a:gridCol w="417053">
                  <a:extLst>
                    <a:ext uri="{9D8B030D-6E8A-4147-A177-3AD203B41FA5}">
                      <a16:colId xmlns:a16="http://schemas.microsoft.com/office/drawing/2014/main" val="402338879"/>
                    </a:ext>
                  </a:extLst>
                </a:gridCol>
                <a:gridCol w="417053">
                  <a:extLst>
                    <a:ext uri="{9D8B030D-6E8A-4147-A177-3AD203B41FA5}">
                      <a16:colId xmlns:a16="http://schemas.microsoft.com/office/drawing/2014/main" val="1659381258"/>
                    </a:ext>
                  </a:extLst>
                </a:gridCol>
                <a:gridCol w="417053">
                  <a:extLst>
                    <a:ext uri="{9D8B030D-6E8A-4147-A177-3AD203B41FA5}">
                      <a16:colId xmlns:a16="http://schemas.microsoft.com/office/drawing/2014/main" val="474711651"/>
                    </a:ext>
                  </a:extLst>
                </a:gridCol>
              </a:tblGrid>
              <a:tr h="222139">
                <a:tc gridSpan="14">
                  <a:txBody>
                    <a:bodyPr/>
                    <a:lstStyle/>
                    <a:p>
                      <a:pPr algn="ctr" rtl="0" fontAlgn="ctr"/>
                      <a:r>
                        <a:rPr lang="en-US" sz="1000" b="0" i="0" u="none" strike="noStrike" dirty="0">
                          <a:solidFill>
                            <a:srgbClr val="595959"/>
                          </a:solidFill>
                          <a:effectLst/>
                          <a:latin typeface="Tahoma" panose="020B0604030504040204" pitchFamily="34" charset="0"/>
                        </a:rPr>
                        <a:t>OLTL Participants by Program</a:t>
                      </a:r>
                    </a:p>
                  </a:txBody>
                  <a:tcPr marL="6609" marR="6609" marT="660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endParaRPr lang="en-US" sz="1000" b="0" i="0" u="none" strike="noStrike" dirty="0">
                        <a:solidFill>
                          <a:srgbClr val="595959"/>
                        </a:solidFill>
                        <a:effectLst/>
                        <a:latin typeface="Tahoma" panose="020B0604030504040204" pitchFamily="34" charset="0"/>
                      </a:endParaRPr>
                    </a:p>
                  </a:txBody>
                  <a:tcPr marL="6609" marR="6609" marT="660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866327"/>
                  </a:ext>
                </a:extLst>
              </a:tr>
              <a:tr h="150482">
                <a:tc>
                  <a:txBody>
                    <a:bodyPr/>
                    <a:lstStyle/>
                    <a:p>
                      <a:pPr algn="l" rtl="0" fontAlgn="ctr"/>
                      <a:r>
                        <a:rPr lang="en-US" sz="800" b="1" i="0" u="none" strike="noStrike" dirty="0">
                          <a:solidFill>
                            <a:srgbClr val="000000"/>
                          </a:solidFill>
                          <a:effectLst/>
                          <a:latin typeface="Calibri" panose="020F0502020204030204" pitchFamily="34" charset="0"/>
                        </a:rPr>
                        <a:t>FFS Waiver/Act 150/LIFE Program</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18-Jul</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18-Aug</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18-Sep</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18-Oct</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18-Nov</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18-Dec</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19-Jan</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19-Feb</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19-Mar</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19-Apr</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19-May</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19-Jun</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dirty="0">
                          <a:solidFill>
                            <a:srgbClr val="000000"/>
                          </a:solidFill>
                          <a:effectLst/>
                          <a:latin typeface="Calibri" panose="020F0502020204030204" pitchFamily="34" charset="0"/>
                        </a:rPr>
                        <a:t>19-Jul</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dirty="0">
                          <a:solidFill>
                            <a:srgbClr val="000000"/>
                          </a:solidFill>
                          <a:effectLst/>
                          <a:latin typeface="Calibri" panose="020F0502020204030204" pitchFamily="34" charset="0"/>
                        </a:rPr>
                        <a:t>19-Aug</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169720"/>
                  </a:ext>
                </a:extLst>
              </a:tr>
              <a:tr h="150482">
                <a:tc>
                  <a:txBody>
                    <a:bodyPr/>
                    <a:lstStyle/>
                    <a:p>
                      <a:pPr algn="l" rtl="0" fontAlgn="b"/>
                      <a:r>
                        <a:rPr lang="en-US" sz="800" b="0" i="0" u="none" strike="noStrike">
                          <a:solidFill>
                            <a:srgbClr val="000000"/>
                          </a:solidFill>
                          <a:effectLst/>
                          <a:latin typeface="Calibri" panose="020F0502020204030204" pitchFamily="34" charset="0"/>
                        </a:rPr>
                        <a:t>Act 150</a:t>
                      </a:r>
                    </a:p>
                  </a:txBody>
                  <a:tcPr marL="158615"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1,457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1,449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1,444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1,436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1,437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1,429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1,408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1,402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1,394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1,389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1,379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1,377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1,366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Calibri" panose="020F0502020204030204" pitchFamily="34" charset="0"/>
                        </a:rPr>
                        <a:t>1,362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56472000"/>
                  </a:ext>
                </a:extLst>
              </a:tr>
              <a:tr h="150482">
                <a:tc>
                  <a:txBody>
                    <a:bodyPr/>
                    <a:lstStyle/>
                    <a:p>
                      <a:pPr algn="l" rtl="0" fontAlgn="b"/>
                      <a:r>
                        <a:rPr lang="en-US" sz="800" b="0" i="0" u="none" strike="noStrike">
                          <a:solidFill>
                            <a:srgbClr val="000000"/>
                          </a:solidFill>
                          <a:effectLst/>
                          <a:latin typeface="Calibri" panose="020F0502020204030204" pitchFamily="34" charset="0"/>
                        </a:rPr>
                        <a:t>Aging</a:t>
                      </a:r>
                    </a:p>
                  </a:txBody>
                  <a:tcPr marL="158615"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35,269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35,740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35,506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36,321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36,660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36,745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10,740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10,805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10,856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11,067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11,181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11,193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11,445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Calibri" panose="020F0502020204030204" pitchFamily="34" charset="0"/>
                        </a:rPr>
                        <a:t>11,541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70355"/>
                  </a:ext>
                </a:extLst>
              </a:tr>
              <a:tr h="150482">
                <a:tc>
                  <a:txBody>
                    <a:bodyPr/>
                    <a:lstStyle/>
                    <a:p>
                      <a:pPr algn="l" rtl="0" fontAlgn="b"/>
                      <a:r>
                        <a:rPr lang="en-US" sz="800" b="0" i="0" u="none" strike="noStrike">
                          <a:solidFill>
                            <a:srgbClr val="000000"/>
                          </a:solidFill>
                          <a:effectLst/>
                          <a:latin typeface="Calibri" panose="020F0502020204030204" pitchFamily="34" charset="0"/>
                        </a:rPr>
                        <a:t>Attendant Care</a:t>
                      </a:r>
                    </a:p>
                  </a:txBody>
                  <a:tcPr marL="158615"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16,213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16,328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16,374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16,522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16,661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16,718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2,574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2,564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2,563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2,580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2,493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2,486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2,506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Calibri" panose="020F0502020204030204" pitchFamily="34" charset="0"/>
                        </a:rPr>
                        <a:t>2,508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26376714"/>
                  </a:ext>
                </a:extLst>
              </a:tr>
              <a:tr h="150482">
                <a:tc>
                  <a:txBody>
                    <a:bodyPr/>
                    <a:lstStyle/>
                    <a:p>
                      <a:pPr algn="l" rtl="0" fontAlgn="b"/>
                      <a:r>
                        <a:rPr lang="en-US" sz="800" b="0" i="0" u="none" strike="noStrike">
                          <a:solidFill>
                            <a:srgbClr val="000000"/>
                          </a:solidFill>
                          <a:effectLst/>
                          <a:latin typeface="Calibri" panose="020F0502020204030204" pitchFamily="34" charset="0"/>
                        </a:rPr>
                        <a:t>Independence</a:t>
                      </a:r>
                    </a:p>
                  </a:txBody>
                  <a:tcPr marL="158615"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14,378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14,494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14,398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14,705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14,807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14,844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6,229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6,265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6,287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6,355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6,366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6,384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6,494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Calibri" panose="020F0502020204030204" pitchFamily="34" charset="0"/>
                        </a:rPr>
                        <a:t>6,549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27334159"/>
                  </a:ext>
                </a:extLst>
              </a:tr>
              <a:tr h="150482">
                <a:tc>
                  <a:txBody>
                    <a:bodyPr/>
                    <a:lstStyle/>
                    <a:p>
                      <a:pPr algn="l" rtl="0" fontAlgn="b"/>
                      <a:r>
                        <a:rPr lang="en-US" sz="800" b="0" i="0" u="none" strike="noStrike">
                          <a:solidFill>
                            <a:srgbClr val="000000"/>
                          </a:solidFill>
                          <a:effectLst/>
                          <a:latin typeface="Calibri" panose="020F0502020204030204" pitchFamily="34" charset="0"/>
                        </a:rPr>
                        <a:t>LIFE</a:t>
                      </a:r>
                    </a:p>
                  </a:txBody>
                  <a:tcPr marL="158615"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6,489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6,520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6,222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6,665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6,727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6,775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6,821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6,825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6,838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6,871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6,890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6,636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7,023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Calibri" panose="020F0502020204030204" pitchFamily="34" charset="0"/>
                        </a:rPr>
                        <a:t>7,067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86479047"/>
                  </a:ext>
                </a:extLst>
              </a:tr>
              <a:tr h="150482">
                <a:tc>
                  <a:txBody>
                    <a:bodyPr/>
                    <a:lstStyle/>
                    <a:p>
                      <a:pPr algn="l" rtl="0" fontAlgn="b"/>
                      <a:r>
                        <a:rPr lang="en-US" sz="800" b="0" i="0" u="none" strike="noStrike">
                          <a:solidFill>
                            <a:srgbClr val="000000"/>
                          </a:solidFill>
                          <a:effectLst/>
                          <a:latin typeface="Calibri" panose="020F0502020204030204" pitchFamily="34" charset="0"/>
                        </a:rPr>
                        <a:t>OBRA</a:t>
                      </a:r>
                    </a:p>
                  </a:txBody>
                  <a:tcPr marL="158615"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1,127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1,138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1,127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1,195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1,215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1,222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819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821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822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844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843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849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880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Calibri" panose="020F0502020204030204" pitchFamily="34" charset="0"/>
                        </a:rPr>
                        <a:t>912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36443565"/>
                  </a:ext>
                </a:extLst>
              </a:tr>
              <a:tr h="150482">
                <a:tc>
                  <a:txBody>
                    <a:bodyPr/>
                    <a:lstStyle/>
                    <a:p>
                      <a:pPr algn="l" rtl="0" fontAlgn="b"/>
                      <a:r>
                        <a:rPr lang="en-US" sz="800" b="0" i="0" u="none" strike="noStrike">
                          <a:solidFill>
                            <a:srgbClr val="000000"/>
                          </a:solidFill>
                          <a:effectLst/>
                          <a:latin typeface="Calibri" panose="020F0502020204030204" pitchFamily="34" charset="0"/>
                        </a:rPr>
                        <a:t>LTC</a:t>
                      </a:r>
                    </a:p>
                  </a:txBody>
                  <a:tcPr marL="158615"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41,358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41,209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41,123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41,500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41,455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40,591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27,010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26,828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26,596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27,044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26,721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27,069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26,953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dirty="0">
                          <a:solidFill>
                            <a:srgbClr val="000000"/>
                          </a:solidFill>
                          <a:effectLst/>
                          <a:latin typeface="Calibri" panose="020F0502020204030204" pitchFamily="34" charset="0"/>
                        </a:rPr>
                        <a:t>26,545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545370"/>
                  </a:ext>
                </a:extLst>
              </a:tr>
              <a:tr h="150482">
                <a:tc>
                  <a:txBody>
                    <a:bodyPr/>
                    <a:lstStyle/>
                    <a:p>
                      <a:pPr algn="l" rtl="0" fontAlgn="ctr"/>
                      <a:r>
                        <a:rPr lang="en-US" sz="800" b="1" i="0" u="none" strike="noStrike">
                          <a:solidFill>
                            <a:srgbClr val="000000"/>
                          </a:solidFill>
                          <a:effectLst/>
                          <a:latin typeface="Calibri" panose="020F0502020204030204" pitchFamily="34" charset="0"/>
                        </a:rPr>
                        <a:t>Total FFS Waiver/ACT 150/LIFE Consumers</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    116,291 </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116,878</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116,194</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118,344</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118,962</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118,324</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55,601</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55,510</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55,356</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56,150</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55,873</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55,994</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56,667</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dirty="0">
                          <a:solidFill>
                            <a:srgbClr val="000000"/>
                          </a:solidFill>
                          <a:effectLst/>
                          <a:latin typeface="Calibri" panose="020F0502020204030204" pitchFamily="34" charset="0"/>
                        </a:rPr>
                        <a:t>56,484</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906212"/>
                  </a:ext>
                </a:extLst>
              </a:tr>
              <a:tr h="122834">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6609" marR="6609" marT="66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532515"/>
                  </a:ext>
                </a:extLst>
              </a:tr>
              <a:tr h="150482">
                <a:tc>
                  <a:txBody>
                    <a:bodyPr/>
                    <a:lstStyle/>
                    <a:p>
                      <a:pPr algn="l" rtl="0" fontAlgn="ctr"/>
                      <a:r>
                        <a:rPr lang="en-US" sz="800" b="1" i="0" u="none" strike="noStrike">
                          <a:solidFill>
                            <a:srgbClr val="000000"/>
                          </a:solidFill>
                          <a:effectLst/>
                          <a:latin typeface="Calibri" panose="020F0502020204030204" pitchFamily="34" charset="0"/>
                        </a:rPr>
                        <a:t>Managed Care (Community Health Choices)</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18-Jul</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18-Aug</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18-Sep</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18-Oct</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18-Nov</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18-Dec</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19-Jan</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19-Feb</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19-Mar</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19-Apr</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19-May</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19-Jun</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19-Jul</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dirty="0">
                          <a:solidFill>
                            <a:srgbClr val="000000"/>
                          </a:solidFill>
                          <a:effectLst/>
                          <a:latin typeface="Calibri" panose="020F0502020204030204" pitchFamily="34" charset="0"/>
                        </a:rPr>
                        <a:t>19-Aug</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74975"/>
                  </a:ext>
                </a:extLst>
              </a:tr>
              <a:tr h="150482">
                <a:tc>
                  <a:txBody>
                    <a:bodyPr/>
                    <a:lstStyle/>
                    <a:p>
                      <a:pPr algn="l" rtl="0" fontAlgn="b"/>
                      <a:r>
                        <a:rPr lang="en-US" sz="800" b="0" i="0" u="none" strike="noStrike">
                          <a:solidFill>
                            <a:srgbClr val="000000"/>
                          </a:solidFill>
                          <a:effectLst/>
                          <a:latin typeface="Calibri" panose="020F0502020204030204" pitchFamily="34" charset="0"/>
                        </a:rPr>
                        <a:t>CHC-HCBS Duals</a:t>
                      </a:r>
                    </a:p>
                  </a:txBody>
                  <a:tcPr marL="158615"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8,750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8,889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8,972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9,076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9,142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9,286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43,619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43,774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44,247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44,431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44,717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45,238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a:solidFill>
                            <a:srgbClr val="000000"/>
                          </a:solidFill>
                          <a:effectLst/>
                          <a:latin typeface="Calibri" panose="020F0502020204030204" pitchFamily="34" charset="0"/>
                        </a:rPr>
                        <a:t>45,638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Calibri" panose="020F0502020204030204" pitchFamily="34" charset="0"/>
                        </a:rPr>
                        <a:t>45,874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9786371"/>
                  </a:ext>
                </a:extLst>
              </a:tr>
              <a:tr h="150482">
                <a:tc>
                  <a:txBody>
                    <a:bodyPr/>
                    <a:lstStyle/>
                    <a:p>
                      <a:pPr algn="l" rtl="0" fontAlgn="b"/>
                      <a:r>
                        <a:rPr lang="en-US" sz="800" b="0" i="0" u="none" strike="noStrike">
                          <a:solidFill>
                            <a:srgbClr val="000000"/>
                          </a:solidFill>
                          <a:effectLst/>
                          <a:latin typeface="Calibri" panose="020F0502020204030204" pitchFamily="34" charset="0"/>
                        </a:rPr>
                        <a:t>CHC-HCBS Non Duals</a:t>
                      </a:r>
                    </a:p>
                  </a:txBody>
                  <a:tcPr marL="158615"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2,960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3,019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3,049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3,109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3,152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3,201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18,849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19,093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19,401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19,602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19,847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20,131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20,399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Calibri" panose="020F0502020204030204" pitchFamily="34" charset="0"/>
                        </a:rPr>
                        <a:t>20,637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95157988"/>
                  </a:ext>
                </a:extLst>
              </a:tr>
              <a:tr h="150482">
                <a:tc>
                  <a:txBody>
                    <a:bodyPr/>
                    <a:lstStyle/>
                    <a:p>
                      <a:pPr algn="l" rtl="0" fontAlgn="b"/>
                      <a:r>
                        <a:rPr lang="en-US" sz="800" b="0" i="0" u="none" strike="noStrike">
                          <a:solidFill>
                            <a:srgbClr val="000000"/>
                          </a:solidFill>
                          <a:effectLst/>
                          <a:latin typeface="Calibri" panose="020F0502020204030204" pitchFamily="34" charset="0"/>
                        </a:rPr>
                        <a:t>CHC-LTC Duals</a:t>
                      </a:r>
                    </a:p>
                  </a:txBody>
                  <a:tcPr marL="158615"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10,265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10,335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10,325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10,334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10,353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10,479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22,087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21,958</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21,977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21,801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21,869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21,862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21,870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Calibri" panose="020F0502020204030204" pitchFamily="34" charset="0"/>
                        </a:rPr>
                        <a:t>21,850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72522984"/>
                  </a:ext>
                </a:extLst>
              </a:tr>
              <a:tr h="150482">
                <a:tc>
                  <a:txBody>
                    <a:bodyPr/>
                    <a:lstStyle/>
                    <a:p>
                      <a:pPr algn="l" rtl="0" fontAlgn="b"/>
                      <a:r>
                        <a:rPr lang="en-US" sz="800" b="0" i="0" u="none" strike="noStrike">
                          <a:solidFill>
                            <a:srgbClr val="000000"/>
                          </a:solidFill>
                          <a:effectLst/>
                          <a:latin typeface="Calibri" panose="020F0502020204030204" pitchFamily="34" charset="0"/>
                        </a:rPr>
                        <a:t>CHC-LTC Non Duals</a:t>
                      </a:r>
                    </a:p>
                  </a:txBody>
                  <a:tcPr marL="158615"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883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904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901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909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894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917</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2,326</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2,342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2,349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2,354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2,331</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2,335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a:solidFill>
                            <a:srgbClr val="000000"/>
                          </a:solidFill>
                          <a:effectLst/>
                          <a:latin typeface="Calibri" panose="020F0502020204030204" pitchFamily="34" charset="0"/>
                        </a:rPr>
                        <a:t>2,324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Calibri" panose="020F0502020204030204" pitchFamily="34" charset="0"/>
                        </a:rPr>
                        <a:t>2,349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78690149"/>
                  </a:ext>
                </a:extLst>
              </a:tr>
              <a:tr h="150482">
                <a:tc>
                  <a:txBody>
                    <a:bodyPr/>
                    <a:lstStyle/>
                    <a:p>
                      <a:pPr algn="l" rtl="0" fontAlgn="b"/>
                      <a:r>
                        <a:rPr lang="en-US" sz="800" b="0" i="0" u="none" strike="noStrike">
                          <a:solidFill>
                            <a:srgbClr val="000000"/>
                          </a:solidFill>
                          <a:effectLst/>
                          <a:latin typeface="Calibri" panose="020F0502020204030204" pitchFamily="34" charset="0"/>
                        </a:rPr>
                        <a:t>CHC-NFI</a:t>
                      </a:r>
                    </a:p>
                  </a:txBody>
                  <a:tcPr marL="158615" marR="6609" marT="6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57,060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57,749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57,629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57,695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57,530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57,600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126,759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126,159</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126,045</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125,764</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125,623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125,342</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a:solidFill>
                            <a:srgbClr val="000000"/>
                          </a:solidFill>
                          <a:effectLst/>
                          <a:latin typeface="Calibri" panose="020F0502020204030204" pitchFamily="34" charset="0"/>
                        </a:rPr>
                        <a:t>125,290</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sz="800" b="0" i="0" u="none" strike="noStrike" dirty="0">
                          <a:solidFill>
                            <a:srgbClr val="000000"/>
                          </a:solidFill>
                          <a:effectLst/>
                          <a:latin typeface="Calibri" panose="020F0502020204030204" pitchFamily="34" charset="0"/>
                        </a:rPr>
                        <a:t>124,873</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444340"/>
                  </a:ext>
                </a:extLst>
              </a:tr>
              <a:tr h="150482">
                <a:tc>
                  <a:txBody>
                    <a:bodyPr/>
                    <a:lstStyle/>
                    <a:p>
                      <a:pPr algn="l" rtl="0" fontAlgn="ctr"/>
                      <a:r>
                        <a:rPr lang="en-US" sz="800" b="1" i="0" u="none" strike="noStrike">
                          <a:solidFill>
                            <a:srgbClr val="000000"/>
                          </a:solidFill>
                          <a:effectLst/>
                          <a:latin typeface="Calibri" panose="020F0502020204030204" pitchFamily="34" charset="0"/>
                        </a:rPr>
                        <a:t>Total Managed Care Consumers</a:t>
                      </a:r>
                    </a:p>
                  </a:txBody>
                  <a:tcPr marL="6609" marR="6609" marT="6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79,918</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80,896</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80,876</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81,123</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81,071</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81,483</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213,640</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213,326</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214,019</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213,952</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214,387</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a:solidFill>
                            <a:srgbClr val="000000"/>
                          </a:solidFill>
                          <a:effectLst/>
                          <a:latin typeface="Calibri" panose="020F0502020204030204" pitchFamily="34" charset="0"/>
                        </a:rPr>
                        <a:t>214,908</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dirty="0">
                          <a:solidFill>
                            <a:srgbClr val="000000"/>
                          </a:solidFill>
                          <a:effectLst/>
                          <a:latin typeface="Calibri" panose="020F0502020204030204" pitchFamily="34" charset="0"/>
                        </a:rPr>
                        <a:t>215,521</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800" b="0" i="0" u="none" strike="noStrike" dirty="0">
                          <a:solidFill>
                            <a:srgbClr val="000000"/>
                          </a:solidFill>
                          <a:effectLst/>
                          <a:latin typeface="Calibri" panose="020F0502020204030204" pitchFamily="34" charset="0"/>
                        </a:rPr>
                        <a:t>215,583</a:t>
                      </a:r>
                    </a:p>
                  </a:txBody>
                  <a:tcPr marL="6609" marR="6609" marT="66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395121"/>
                  </a:ext>
                </a:extLst>
              </a:tr>
            </a:tbl>
          </a:graphicData>
        </a:graphic>
      </p:graphicFrame>
      <p:graphicFrame>
        <p:nvGraphicFramePr>
          <p:cNvPr id="6" name="Table 5">
            <a:extLst>
              <a:ext uri="{FF2B5EF4-FFF2-40B4-BE49-F238E27FC236}">
                <a16:creationId xmlns:a16="http://schemas.microsoft.com/office/drawing/2014/main" id="{DFF46457-9739-4BB7-8C76-D1923DE76576}"/>
              </a:ext>
            </a:extLst>
          </p:cNvPr>
          <p:cNvGraphicFramePr>
            <a:graphicFrameLocks noGrp="1"/>
          </p:cNvGraphicFramePr>
          <p:nvPr>
            <p:extLst/>
          </p:nvPr>
        </p:nvGraphicFramePr>
        <p:xfrm>
          <a:off x="2209800" y="4245644"/>
          <a:ext cx="7829549" cy="1263392"/>
        </p:xfrm>
        <a:graphic>
          <a:graphicData uri="http://schemas.openxmlformats.org/drawingml/2006/table">
            <a:tbl>
              <a:tblPr/>
              <a:tblGrid>
                <a:gridCol w="7829549">
                  <a:extLst>
                    <a:ext uri="{9D8B030D-6E8A-4147-A177-3AD203B41FA5}">
                      <a16:colId xmlns:a16="http://schemas.microsoft.com/office/drawing/2014/main" val="3513414442"/>
                    </a:ext>
                  </a:extLst>
                </a:gridCol>
              </a:tblGrid>
              <a:tr h="210168">
                <a:tc>
                  <a:txBody>
                    <a:bodyPr/>
                    <a:lstStyle/>
                    <a:p>
                      <a:pPr algn="l" rtl="0" fontAlgn="t"/>
                      <a:r>
                        <a:rPr lang="en-US" sz="1000" b="1" i="0" u="none" strike="noStrike" dirty="0">
                          <a:solidFill>
                            <a:srgbClr val="000000"/>
                          </a:solidFill>
                          <a:effectLst/>
                          <a:latin typeface="Calibri" panose="020F0502020204030204" pitchFamily="34" charset="0"/>
                        </a:rPr>
                        <a:t>NOTES:</a:t>
                      </a:r>
                    </a:p>
                  </a:txBody>
                  <a:tcPr marL="7876" marR="7876" marT="7876" marB="0">
                    <a:lnL>
                      <a:noFill/>
                    </a:lnL>
                    <a:lnR>
                      <a:noFill/>
                    </a:lnR>
                    <a:lnT>
                      <a:noFill/>
                    </a:lnT>
                    <a:lnB>
                      <a:noFill/>
                    </a:lnB>
                  </a:tcPr>
                </a:tc>
                <a:extLst>
                  <a:ext uri="{0D108BD9-81ED-4DB2-BD59-A6C34878D82A}">
                    <a16:rowId xmlns:a16="http://schemas.microsoft.com/office/drawing/2014/main" val="812506398"/>
                  </a:ext>
                </a:extLst>
              </a:tr>
              <a:tr h="192388">
                <a:tc>
                  <a:txBody>
                    <a:bodyPr/>
                    <a:lstStyle/>
                    <a:p>
                      <a:pPr algn="l" rtl="0" fontAlgn="t"/>
                      <a:r>
                        <a:rPr lang="en-US" sz="1000" b="0" i="0" u="none" strike="noStrike" dirty="0">
                          <a:solidFill>
                            <a:srgbClr val="000000"/>
                          </a:solidFill>
                          <a:effectLst/>
                          <a:latin typeface="Calibri" panose="020F0502020204030204" pitchFamily="34" charset="0"/>
                        </a:rPr>
                        <a:t>• The data source for both Fee For Service and Managed Care data is CIS.</a:t>
                      </a:r>
                    </a:p>
                  </a:txBody>
                  <a:tcPr marL="7876" marR="7876" marT="7876" marB="0">
                    <a:lnL>
                      <a:noFill/>
                    </a:lnL>
                    <a:lnR>
                      <a:noFill/>
                    </a:lnR>
                    <a:lnT>
                      <a:noFill/>
                    </a:lnT>
                    <a:lnB>
                      <a:noFill/>
                    </a:lnB>
                  </a:tcPr>
                </a:tc>
                <a:extLst>
                  <a:ext uri="{0D108BD9-81ED-4DB2-BD59-A6C34878D82A}">
                    <a16:rowId xmlns:a16="http://schemas.microsoft.com/office/drawing/2014/main" val="3142697405"/>
                  </a:ext>
                </a:extLst>
              </a:tr>
              <a:tr h="215209">
                <a:tc>
                  <a:txBody>
                    <a:bodyPr/>
                    <a:lstStyle/>
                    <a:p>
                      <a:pPr algn="l" rtl="0" fontAlgn="b"/>
                      <a:r>
                        <a:rPr lang="en-US" sz="1000" b="0" i="0" u="none" strike="noStrike" dirty="0">
                          <a:solidFill>
                            <a:srgbClr val="000000"/>
                          </a:solidFill>
                          <a:effectLst/>
                          <a:latin typeface="Calibri" panose="020F0502020204030204" pitchFamily="34" charset="0"/>
                        </a:rPr>
                        <a:t>• Consumers eligible for services count if active at any time during the period.</a:t>
                      </a:r>
                    </a:p>
                  </a:txBody>
                  <a:tcPr marL="7876" marR="7876" marT="7876" marB="0" anchor="b">
                    <a:lnL>
                      <a:noFill/>
                    </a:lnL>
                    <a:lnR>
                      <a:noFill/>
                    </a:lnR>
                    <a:lnT>
                      <a:noFill/>
                    </a:lnT>
                    <a:lnB>
                      <a:noFill/>
                    </a:lnB>
                  </a:tcPr>
                </a:tc>
                <a:extLst>
                  <a:ext uri="{0D108BD9-81ED-4DB2-BD59-A6C34878D82A}">
                    <a16:rowId xmlns:a16="http://schemas.microsoft.com/office/drawing/2014/main" val="1626528536"/>
                  </a:ext>
                </a:extLst>
              </a:tr>
              <a:tr h="215209">
                <a:tc>
                  <a:txBody>
                    <a:bodyPr/>
                    <a:lstStyle/>
                    <a:p>
                      <a:pPr algn="l" rtl="0" fontAlgn="b"/>
                      <a:r>
                        <a:rPr lang="en-US" sz="1000" b="0" i="0" u="none" strike="noStrike">
                          <a:solidFill>
                            <a:srgbClr val="000000"/>
                          </a:solidFill>
                          <a:effectLst/>
                          <a:latin typeface="Calibri" panose="020F0502020204030204" pitchFamily="34" charset="0"/>
                        </a:rPr>
                        <a:t>• The most recent activity date determines what record to choose if more than one activity occurs within the month.</a:t>
                      </a:r>
                    </a:p>
                  </a:txBody>
                  <a:tcPr marL="7876" marR="7876" marT="7876" marB="0" anchor="b">
                    <a:lnL>
                      <a:noFill/>
                    </a:lnL>
                    <a:lnR>
                      <a:noFill/>
                    </a:lnR>
                    <a:lnT>
                      <a:noFill/>
                    </a:lnT>
                    <a:lnB>
                      <a:noFill/>
                    </a:lnB>
                  </a:tcPr>
                </a:tc>
                <a:extLst>
                  <a:ext uri="{0D108BD9-81ED-4DB2-BD59-A6C34878D82A}">
                    <a16:rowId xmlns:a16="http://schemas.microsoft.com/office/drawing/2014/main" val="2029179370"/>
                  </a:ext>
                </a:extLst>
              </a:tr>
              <a:tr h="215209">
                <a:tc>
                  <a:txBody>
                    <a:bodyPr/>
                    <a:lstStyle/>
                    <a:p>
                      <a:pPr algn="l" rtl="0" fontAlgn="b"/>
                      <a:r>
                        <a:rPr lang="en-US" sz="1000" b="0" i="0" u="none" strike="noStrike" dirty="0">
                          <a:solidFill>
                            <a:srgbClr val="000000"/>
                          </a:solidFill>
                          <a:effectLst/>
                          <a:latin typeface="Calibri" panose="020F0502020204030204" pitchFamily="34" charset="0"/>
                        </a:rPr>
                        <a:t>• Consumers counted only in CHC if they appear in both FFS and Managed Care during the month.</a:t>
                      </a:r>
                    </a:p>
                  </a:txBody>
                  <a:tcPr marL="7876" marR="7876" marT="7876" marB="0" anchor="b">
                    <a:lnL>
                      <a:noFill/>
                    </a:lnL>
                    <a:lnR>
                      <a:noFill/>
                    </a:lnR>
                    <a:lnT>
                      <a:noFill/>
                    </a:lnT>
                    <a:lnB>
                      <a:noFill/>
                    </a:lnB>
                  </a:tcPr>
                </a:tc>
                <a:extLst>
                  <a:ext uri="{0D108BD9-81ED-4DB2-BD59-A6C34878D82A}">
                    <a16:rowId xmlns:a16="http://schemas.microsoft.com/office/drawing/2014/main" val="4089475925"/>
                  </a:ext>
                </a:extLst>
              </a:tr>
              <a:tr h="215209">
                <a:tc>
                  <a:txBody>
                    <a:bodyPr/>
                    <a:lstStyle/>
                    <a:p>
                      <a:pPr algn="l" rtl="0" fontAlgn="b"/>
                      <a:r>
                        <a:rPr lang="en-US" sz="1000" b="0" i="0" u="none" strike="noStrike" dirty="0">
                          <a:solidFill>
                            <a:srgbClr val="000000"/>
                          </a:solidFill>
                          <a:effectLst/>
                          <a:latin typeface="Calibri" panose="020F0502020204030204" pitchFamily="34" charset="0"/>
                        </a:rPr>
                        <a:t>• Approximately 5% of the LIFE count includes those participants in both LIFE and a long-term care facility.</a:t>
                      </a:r>
                    </a:p>
                  </a:txBody>
                  <a:tcPr marL="7876" marR="7876" marT="7876" marB="0" anchor="b">
                    <a:lnL>
                      <a:noFill/>
                    </a:lnL>
                    <a:lnR>
                      <a:noFill/>
                    </a:lnR>
                    <a:lnT>
                      <a:noFill/>
                    </a:lnT>
                    <a:lnB>
                      <a:noFill/>
                    </a:lnB>
                  </a:tcPr>
                </a:tc>
                <a:extLst>
                  <a:ext uri="{0D108BD9-81ED-4DB2-BD59-A6C34878D82A}">
                    <a16:rowId xmlns:a16="http://schemas.microsoft.com/office/drawing/2014/main" val="3892344249"/>
                  </a:ext>
                </a:extLst>
              </a:tr>
            </a:tbl>
          </a:graphicData>
        </a:graphic>
      </p:graphicFrame>
    </p:spTree>
    <p:extLst>
      <p:ext uri="{BB962C8B-B14F-4D97-AF65-F5344CB8AC3E}">
        <p14:creationId xmlns:p14="http://schemas.microsoft.com/office/powerpoint/2010/main" val="2225337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F00A-2128-4167-A3D6-D46869861DB5}"/>
              </a:ext>
            </a:extLst>
          </p:cNvPr>
          <p:cNvSpPr>
            <a:spLocks noGrp="1"/>
          </p:cNvSpPr>
          <p:nvPr>
            <p:ph type="title"/>
          </p:nvPr>
        </p:nvSpPr>
        <p:spPr/>
        <p:txBody>
          <a:bodyPr/>
          <a:lstStyle/>
          <a:p>
            <a:r>
              <a:rPr lang="en-US" dirty="0"/>
              <a:t>Waiver Consumer Enrollment</a:t>
            </a:r>
          </a:p>
        </p:txBody>
      </p:sp>
      <p:sp>
        <p:nvSpPr>
          <p:cNvPr id="3" name="Slide Number Placeholder 2">
            <a:extLst>
              <a:ext uri="{FF2B5EF4-FFF2-40B4-BE49-F238E27FC236}">
                <a16:creationId xmlns:a16="http://schemas.microsoft.com/office/drawing/2014/main" id="{1D1C2E22-38E2-4A15-925B-123E624EA25B}"/>
              </a:ext>
            </a:extLst>
          </p:cNvPr>
          <p:cNvSpPr>
            <a:spLocks noGrp="1"/>
          </p:cNvSpPr>
          <p:nvPr>
            <p:ph type="sldNum" sz="quarter" idx="12"/>
          </p:nvPr>
        </p:nvSpPr>
        <p:spPr/>
        <p:txBody>
          <a:bodyPr/>
          <a:lstStyle/>
          <a:p>
            <a:pPr algn="ctr" fontAlgn="base">
              <a:spcBef>
                <a:spcPct val="0"/>
              </a:spcBef>
              <a:spcAft>
                <a:spcPct val="0"/>
              </a:spcAft>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pPr>
              <a:t>21</a:t>
            </a:fld>
            <a:endParaRPr lang="en-US" sz="1100" dirty="0">
              <a:solidFill>
                <a:srgbClr val="000000"/>
              </a:solidFill>
              <a:latin typeface="Arial" charset="0"/>
              <a:ea typeface="ＭＳ Ｐゴシック" pitchFamily="-106" charset="-128"/>
              <a:cs typeface="Arial" charset="0"/>
            </a:endParaRPr>
          </a:p>
        </p:txBody>
      </p:sp>
      <p:graphicFrame>
        <p:nvGraphicFramePr>
          <p:cNvPr id="5" name="Chart 4">
            <a:extLst>
              <a:ext uri="{FF2B5EF4-FFF2-40B4-BE49-F238E27FC236}">
                <a16:creationId xmlns:a16="http://schemas.microsoft.com/office/drawing/2014/main" id="{7CD5EEFC-AB8F-476A-997B-7B1214965FB7}"/>
              </a:ext>
            </a:extLst>
          </p:cNvPr>
          <p:cNvGraphicFramePr>
            <a:graphicFrameLocks/>
          </p:cNvGraphicFramePr>
          <p:nvPr>
            <p:extLst/>
          </p:nvPr>
        </p:nvGraphicFramePr>
        <p:xfrm>
          <a:off x="2590801" y="1143001"/>
          <a:ext cx="7086599" cy="43738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B922D0E5-2C04-4D72-9A2F-EC36FD4AA96B}"/>
              </a:ext>
            </a:extLst>
          </p:cNvPr>
          <p:cNvGraphicFramePr>
            <a:graphicFrameLocks noGrp="1"/>
          </p:cNvGraphicFramePr>
          <p:nvPr>
            <p:extLst/>
          </p:nvPr>
        </p:nvGraphicFramePr>
        <p:xfrm>
          <a:off x="3138487" y="5609114"/>
          <a:ext cx="6234113" cy="384810"/>
        </p:xfrm>
        <a:graphic>
          <a:graphicData uri="http://schemas.openxmlformats.org/drawingml/2006/table">
            <a:tbl>
              <a:tblPr/>
              <a:tblGrid>
                <a:gridCol w="1428955">
                  <a:extLst>
                    <a:ext uri="{9D8B030D-6E8A-4147-A177-3AD203B41FA5}">
                      <a16:colId xmlns:a16="http://schemas.microsoft.com/office/drawing/2014/main" val="1184784314"/>
                    </a:ext>
                  </a:extLst>
                </a:gridCol>
                <a:gridCol w="1994098">
                  <a:extLst>
                    <a:ext uri="{9D8B030D-6E8A-4147-A177-3AD203B41FA5}">
                      <a16:colId xmlns:a16="http://schemas.microsoft.com/office/drawing/2014/main" val="2146851341"/>
                    </a:ext>
                  </a:extLst>
                </a:gridCol>
                <a:gridCol w="562212">
                  <a:extLst>
                    <a:ext uri="{9D8B030D-6E8A-4147-A177-3AD203B41FA5}">
                      <a16:colId xmlns:a16="http://schemas.microsoft.com/office/drawing/2014/main" val="2066914819"/>
                    </a:ext>
                  </a:extLst>
                </a:gridCol>
                <a:gridCol w="562212">
                  <a:extLst>
                    <a:ext uri="{9D8B030D-6E8A-4147-A177-3AD203B41FA5}">
                      <a16:colId xmlns:a16="http://schemas.microsoft.com/office/drawing/2014/main" val="3146776187"/>
                    </a:ext>
                  </a:extLst>
                </a:gridCol>
                <a:gridCol w="562212">
                  <a:extLst>
                    <a:ext uri="{9D8B030D-6E8A-4147-A177-3AD203B41FA5}">
                      <a16:colId xmlns:a16="http://schemas.microsoft.com/office/drawing/2014/main" val="1043274113"/>
                    </a:ext>
                  </a:extLst>
                </a:gridCol>
                <a:gridCol w="562212">
                  <a:extLst>
                    <a:ext uri="{9D8B030D-6E8A-4147-A177-3AD203B41FA5}">
                      <a16:colId xmlns:a16="http://schemas.microsoft.com/office/drawing/2014/main" val="103469100"/>
                    </a:ext>
                  </a:extLst>
                </a:gridCol>
                <a:gridCol w="562212">
                  <a:extLst>
                    <a:ext uri="{9D8B030D-6E8A-4147-A177-3AD203B41FA5}">
                      <a16:colId xmlns:a16="http://schemas.microsoft.com/office/drawing/2014/main" val="828374640"/>
                    </a:ext>
                  </a:extLst>
                </a:gridCol>
              </a:tblGrid>
              <a:tr h="156533">
                <a:tc>
                  <a:txBody>
                    <a:bodyPr/>
                    <a:lstStyle/>
                    <a:p>
                      <a:pPr algn="l" fontAlgn="b"/>
                      <a:r>
                        <a:rPr lang="en-US" sz="900" b="1" i="0" u="none" strike="noStrike" dirty="0">
                          <a:solidFill>
                            <a:srgbClr val="000000"/>
                          </a:solidFill>
                          <a:effectLst/>
                          <a:latin typeface="Calibri" panose="020F0502020204030204" pitchFamily="34" charset="0"/>
                        </a:rPr>
                        <a:t>FFS Non-Aging includes:</a:t>
                      </a:r>
                    </a:p>
                  </a:txBody>
                  <a:tcPr marL="9525" marR="9525" marT="9525" marB="0" anchor="b">
                    <a:lnL>
                      <a:noFill/>
                    </a:lnL>
                    <a:lnR>
                      <a:noFill/>
                    </a:lnR>
                    <a:lnT>
                      <a:noFill/>
                    </a:lnT>
                    <a:lnB>
                      <a:noFill/>
                    </a:lnB>
                  </a:tcPr>
                </a:tc>
                <a:tc gridSpan="3">
                  <a:txBody>
                    <a:bodyPr/>
                    <a:lstStyle/>
                    <a:p>
                      <a:pPr algn="l" rtl="0" fontAlgn="b"/>
                      <a:r>
                        <a:rPr lang="en-US" sz="900" b="0" i="0" u="none" strike="noStrike" dirty="0">
                          <a:solidFill>
                            <a:srgbClr val="000000"/>
                          </a:solidFill>
                          <a:effectLst/>
                          <a:latin typeface="Calibri" panose="020F0502020204030204" pitchFamily="34" charset="0"/>
                        </a:rPr>
                        <a:t>Attendant Care, Independence, and OBRA waivers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rtl="0"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rtl="0"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60957844"/>
                  </a:ext>
                </a:extLst>
              </a:tr>
              <a:tr h="156533">
                <a:tc>
                  <a:txBody>
                    <a:bodyPr/>
                    <a:lstStyle/>
                    <a:p>
                      <a:pPr algn="l" fontAlgn="b"/>
                      <a:r>
                        <a:rPr lang="en-US" sz="900" b="1" i="0" u="none" strike="noStrike" dirty="0">
                          <a:solidFill>
                            <a:srgbClr val="000000"/>
                          </a:solidFill>
                          <a:effectLst/>
                          <a:latin typeface="Calibri" panose="020F0502020204030204" pitchFamily="34" charset="0"/>
                        </a:rPr>
                        <a:t>Data Source:</a:t>
                      </a:r>
                    </a:p>
                  </a:txBody>
                  <a:tcPr marL="9525" marR="9525" marT="9525" marB="0" anchor="b">
                    <a:lnL>
                      <a:noFill/>
                    </a:lnL>
                    <a:lnR>
                      <a:noFill/>
                    </a:lnR>
                    <a:lnT>
                      <a:noFill/>
                    </a:lnT>
                    <a:lnB>
                      <a:noFill/>
                    </a:lnB>
                  </a:tcPr>
                </a:tc>
                <a:tc>
                  <a:txBody>
                    <a:bodyPr/>
                    <a:lstStyle/>
                    <a:p>
                      <a:pPr algn="l" rtl="0" fontAlgn="b"/>
                      <a:r>
                        <a:rPr lang="en-US" sz="900" b="0" i="0" u="none" strike="noStrike" dirty="0">
                          <a:solidFill>
                            <a:srgbClr val="000000"/>
                          </a:solidFill>
                          <a:effectLst/>
                          <a:latin typeface="Calibri" panose="020F0502020204030204" pitchFamily="34" charset="0"/>
                        </a:rPr>
                        <a:t>eDW Monthly Standard Reports</a:t>
                      </a:r>
                    </a:p>
                  </a:txBody>
                  <a:tcPr marL="9525" marR="9525" marT="9525" marB="0" anchor="b">
                    <a:lnL>
                      <a:noFill/>
                    </a:lnL>
                    <a:lnR>
                      <a:noFill/>
                    </a:lnR>
                    <a:lnT>
                      <a:noFill/>
                    </a:lnT>
                    <a:lnB>
                      <a:noFill/>
                    </a:lnB>
                  </a:tcPr>
                </a:tc>
                <a:tc>
                  <a:txBody>
                    <a:bodyPr/>
                    <a:lstStyle/>
                    <a:p>
                      <a:pPr algn="l" rtl="0"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rtl="0"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rtl="0"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rtl="0"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94931303"/>
                  </a:ext>
                </a:extLst>
              </a:tr>
            </a:tbl>
          </a:graphicData>
        </a:graphic>
      </p:graphicFrame>
    </p:spTree>
    <p:extLst>
      <p:ext uri="{BB962C8B-B14F-4D97-AF65-F5344CB8AC3E}">
        <p14:creationId xmlns:p14="http://schemas.microsoft.com/office/powerpoint/2010/main" val="3946276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Overview of FY 19-20 OLTL Budget</a:t>
            </a:r>
          </a:p>
        </p:txBody>
      </p:sp>
      <p:sp>
        <p:nvSpPr>
          <p:cNvPr id="3" name="Slide Number Placeholder 2"/>
          <p:cNvSpPr>
            <a:spLocks noGrp="1"/>
          </p:cNvSpPr>
          <p:nvPr>
            <p:ph type="sldNum" sz="quarter" idx="12"/>
          </p:nvPr>
        </p:nvSpPr>
        <p:spPr/>
        <p:txBody>
          <a:bodyPr/>
          <a:lstStyle/>
          <a:p>
            <a:pPr algn="ctr" fontAlgn="base">
              <a:spcBef>
                <a:spcPct val="0"/>
              </a:spcBef>
              <a:spcAft>
                <a:spcPct val="0"/>
              </a:spcAft>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pPr>
              <a:t>22</a:t>
            </a:fld>
            <a:endParaRPr lang="en-US" sz="1100" dirty="0">
              <a:solidFill>
                <a:srgbClr val="000000"/>
              </a:solidFill>
              <a:latin typeface="Arial" charset="0"/>
              <a:ea typeface="ＭＳ Ｐゴシック" pitchFamily="-106" charset="-128"/>
              <a:cs typeface="Arial" charset="0"/>
            </a:endParaRPr>
          </a:p>
        </p:txBody>
      </p:sp>
      <p:sp>
        <p:nvSpPr>
          <p:cNvPr id="4" name="Text Placeholder 3"/>
          <p:cNvSpPr>
            <a:spLocks noGrp="1"/>
          </p:cNvSpPr>
          <p:nvPr>
            <p:ph type="body" sz="quarter" idx="13"/>
          </p:nvPr>
        </p:nvSpPr>
        <p:spPr>
          <a:xfrm>
            <a:off x="1981200" y="1043182"/>
            <a:ext cx="7848600" cy="4519419"/>
          </a:xfrm>
        </p:spPr>
        <p:txBody>
          <a:bodyPr/>
          <a:lstStyle/>
          <a:p>
            <a:pPr marL="0" indent="0">
              <a:buNone/>
            </a:pPr>
            <a:endParaRPr lang="en-US" dirty="0"/>
          </a:p>
          <a:p>
            <a:pPr marL="0" indent="0">
              <a:buNone/>
            </a:pPr>
            <a:endParaRPr lang="en-US" dirty="0"/>
          </a:p>
        </p:txBody>
      </p:sp>
      <p:graphicFrame>
        <p:nvGraphicFramePr>
          <p:cNvPr id="7" name="Content Placeholder 7"/>
          <p:cNvGraphicFramePr>
            <a:graphicFrameLocks/>
          </p:cNvGraphicFramePr>
          <p:nvPr>
            <p:extLst/>
          </p:nvPr>
        </p:nvGraphicFramePr>
        <p:xfrm>
          <a:off x="1143000" y="1734811"/>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p:cNvGraphicFramePr>
          <p:nvPr>
            <p:extLst/>
          </p:nvPr>
        </p:nvGraphicFramePr>
        <p:xfrm>
          <a:off x="1340069" y="1724433"/>
          <a:ext cx="10121462" cy="448909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765738" y="1074664"/>
            <a:ext cx="8839200" cy="789127"/>
          </a:xfrm>
          <a:prstGeom prst="rect">
            <a:avLst/>
          </a:prstGeom>
          <a:noFill/>
        </p:spPr>
        <p:txBody>
          <a:bodyPr wrap="square" rtlCol="0">
            <a:spAutoFit/>
          </a:bodyPr>
          <a:lstStyle/>
          <a:p>
            <a:pPr algn="ctr" fontAlgn="base">
              <a:spcBef>
                <a:spcPct val="0"/>
              </a:spcBef>
              <a:spcAft>
                <a:spcPct val="0"/>
              </a:spcAft>
              <a:defRPr sz="2128" b="1" i="0" u="none" strike="noStrike" kern="1200" cap="all" baseline="0">
                <a:solidFill>
                  <a:prstClr val="black">
                    <a:lumMod val="65000"/>
                    <a:lumOff val="35000"/>
                  </a:prstClr>
                </a:solidFill>
                <a:latin typeface="+mn-lt"/>
                <a:ea typeface="+mn-ea"/>
                <a:cs typeface="+mn-cs"/>
              </a:defRPr>
            </a:pPr>
            <a:r>
              <a:rPr lang="en-US" sz="2128" b="1" cap="all" dirty="0">
                <a:solidFill>
                  <a:prstClr val="black">
                    <a:lumMod val="65000"/>
                    <a:lumOff val="35000"/>
                  </a:prstClr>
                </a:solidFill>
                <a:latin typeface="Arial"/>
                <a:ea typeface="ＭＳ Ｐゴシック" pitchFamily="-106" charset="-128"/>
                <a:cs typeface="Arial" charset="0"/>
              </a:rPr>
              <a:t>$9.77B OLTL Budget by appropriation</a:t>
            </a:r>
          </a:p>
          <a:p>
            <a:pPr algn="ctr" fontAlgn="base">
              <a:spcBef>
                <a:spcPct val="0"/>
              </a:spcBef>
              <a:spcAft>
                <a:spcPct val="0"/>
              </a:spcAft>
              <a:defRPr sz="2128" b="1" i="0" u="none" strike="noStrike" kern="1200" cap="all" baseline="0">
                <a:solidFill>
                  <a:prstClr val="black">
                    <a:lumMod val="65000"/>
                    <a:lumOff val="35000"/>
                  </a:prstClr>
                </a:solidFill>
                <a:latin typeface="+mn-lt"/>
                <a:ea typeface="+mn-ea"/>
                <a:cs typeface="+mn-cs"/>
              </a:defRPr>
            </a:pPr>
            <a:r>
              <a:rPr lang="en-US" sz="1200" b="1" cap="all" dirty="0">
                <a:solidFill>
                  <a:prstClr val="black">
                    <a:lumMod val="65000"/>
                    <a:lumOff val="35000"/>
                  </a:prstClr>
                </a:solidFill>
                <a:latin typeface="Arial"/>
                <a:ea typeface="ＭＳ Ｐゴシック" pitchFamily="-106" charset="-128"/>
                <a:cs typeface="Arial" charset="0"/>
              </a:rPr>
              <a:t>Total Funds including: State, Federal, Lottery, Tobacco, and revenue</a:t>
            </a:r>
          </a:p>
          <a:p>
            <a:pPr algn="ctr" fontAlgn="base">
              <a:spcBef>
                <a:spcPct val="0"/>
              </a:spcBef>
              <a:spcAft>
                <a:spcPct val="0"/>
              </a:spcAft>
              <a:defRPr sz="2128" b="1" i="0" u="none" strike="noStrike" kern="1200" cap="all" baseline="0">
                <a:solidFill>
                  <a:prstClr val="black">
                    <a:lumMod val="65000"/>
                    <a:lumOff val="35000"/>
                  </a:prstClr>
                </a:solidFill>
                <a:latin typeface="+mn-lt"/>
                <a:ea typeface="+mn-ea"/>
                <a:cs typeface="+mn-cs"/>
              </a:defRPr>
            </a:pPr>
            <a:r>
              <a:rPr lang="en-US" sz="1200" b="1" cap="all" dirty="0">
                <a:solidFill>
                  <a:prstClr val="black">
                    <a:lumMod val="65000"/>
                    <a:lumOff val="35000"/>
                  </a:prstClr>
                </a:solidFill>
                <a:latin typeface="Arial"/>
                <a:ea typeface="ＭＳ Ｐゴシック" pitchFamily="-106" charset="-128"/>
                <a:cs typeface="Arial" charset="0"/>
              </a:rPr>
              <a:t>(Amounts in Thousands)</a:t>
            </a:r>
          </a:p>
        </p:txBody>
      </p:sp>
      <p:sp>
        <p:nvSpPr>
          <p:cNvPr id="6" name="TextBox 5"/>
          <p:cNvSpPr txBox="1"/>
          <p:nvPr/>
        </p:nvSpPr>
        <p:spPr>
          <a:xfrm>
            <a:off x="9012707" y="3105835"/>
            <a:ext cx="1829619" cy="646331"/>
          </a:xfrm>
          <a:prstGeom prst="rect">
            <a:avLst/>
          </a:prstGeom>
          <a:noFill/>
        </p:spPr>
        <p:txBody>
          <a:bodyPr wrap="square" rtlCol="0">
            <a:spAutoFit/>
          </a:bodyPr>
          <a:lstStyle/>
          <a:p>
            <a:pPr fontAlgn="base">
              <a:spcBef>
                <a:spcPct val="0"/>
              </a:spcBef>
              <a:spcAft>
                <a:spcPct val="0"/>
              </a:spcAft>
            </a:pPr>
            <a:r>
              <a:rPr lang="en-US" sz="1200" b="1" dirty="0">
                <a:solidFill>
                  <a:srgbClr val="FFC000"/>
                </a:solidFill>
                <a:latin typeface="Arial" charset="0"/>
                <a:ea typeface="ＭＳ Ｐゴシック" pitchFamily="-106" charset="-128"/>
                <a:cs typeface="Arial" charset="0"/>
              </a:rPr>
              <a:t>Services to Persons w/ Disabilities,  $261,507</a:t>
            </a:r>
          </a:p>
        </p:txBody>
      </p:sp>
    </p:spTree>
    <p:extLst>
      <p:ext uri="{BB962C8B-B14F-4D97-AF65-F5344CB8AC3E}">
        <p14:creationId xmlns:p14="http://schemas.microsoft.com/office/powerpoint/2010/main" val="4186872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Appropriations: Line by Line</a:t>
            </a:r>
          </a:p>
        </p:txBody>
      </p:sp>
      <p:sp>
        <p:nvSpPr>
          <p:cNvPr id="3" name="Slide Number Placeholder 2"/>
          <p:cNvSpPr>
            <a:spLocks noGrp="1"/>
          </p:cNvSpPr>
          <p:nvPr>
            <p:ph type="sldNum" sz="quarter" idx="12"/>
          </p:nvPr>
        </p:nvSpPr>
        <p:spPr/>
        <p:txBody>
          <a:bodyPr/>
          <a:lstStyle/>
          <a:p>
            <a:pPr algn="ctr" fontAlgn="base">
              <a:spcBef>
                <a:spcPct val="0"/>
              </a:spcBef>
              <a:spcAft>
                <a:spcPct val="0"/>
              </a:spcAft>
              <a:defRPr/>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defRPr/>
              </a:pPr>
              <a:t>23</a:t>
            </a:fld>
            <a:endParaRPr lang="en-US" sz="1100" dirty="0">
              <a:solidFill>
                <a:srgbClr val="000000"/>
              </a:solidFill>
              <a:latin typeface="Arial" charset="0"/>
              <a:ea typeface="ＭＳ Ｐゴシック" pitchFamily="-106" charset="-128"/>
              <a:cs typeface="Arial" charset="0"/>
            </a:endParaRPr>
          </a:p>
        </p:txBody>
      </p:sp>
      <p:sp>
        <p:nvSpPr>
          <p:cNvPr id="4" name="Text Placeholder 3"/>
          <p:cNvSpPr>
            <a:spLocks noGrp="1"/>
          </p:cNvSpPr>
          <p:nvPr>
            <p:ph type="body" sz="quarter" idx="13"/>
          </p:nvPr>
        </p:nvSpPr>
        <p:spPr>
          <a:xfrm>
            <a:off x="1981200" y="1143001"/>
            <a:ext cx="8153400" cy="1519380"/>
          </a:xfrm>
        </p:spPr>
        <p:txBody>
          <a:bodyPr/>
          <a:lstStyle/>
          <a:p>
            <a:pPr marL="0" indent="0">
              <a:buNone/>
            </a:pPr>
            <a:r>
              <a:rPr lang="en-US" b="1" dirty="0"/>
              <a:t>Long-Term Care</a:t>
            </a:r>
          </a:p>
          <a:p>
            <a:pPr marL="803275"/>
            <a:r>
              <a:rPr lang="en-US" sz="2200" dirty="0"/>
              <a:t>Nursing Facilities</a:t>
            </a:r>
          </a:p>
          <a:p>
            <a:pPr marL="803275"/>
            <a:r>
              <a:rPr lang="en-US" sz="2200" dirty="0"/>
              <a:t>OLTL Grants and Operating Contracts</a:t>
            </a:r>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89DE03D1-0124-4EEF-BEB5-271919DAC4A1}"/>
              </a:ext>
            </a:extLst>
          </p:cNvPr>
          <p:cNvGraphicFramePr>
            <a:graphicFrameLocks noGrp="1"/>
          </p:cNvGraphicFramePr>
          <p:nvPr/>
        </p:nvGraphicFramePr>
        <p:xfrm>
          <a:off x="2057400" y="2662381"/>
          <a:ext cx="8077200" cy="2470728"/>
        </p:xfrm>
        <a:graphic>
          <a:graphicData uri="http://schemas.openxmlformats.org/drawingml/2006/table">
            <a:tbl>
              <a:tblPr firstRow="1" bandRow="1">
                <a:tableStyleId>{21E4AEA4-8DFA-4A89-87EB-49C32662AFE0}</a:tableStyleId>
              </a:tblPr>
              <a:tblGrid>
                <a:gridCol w="2413000">
                  <a:extLst>
                    <a:ext uri="{9D8B030D-6E8A-4147-A177-3AD203B41FA5}">
                      <a16:colId xmlns:a16="http://schemas.microsoft.com/office/drawing/2014/main" val="705354124"/>
                    </a:ext>
                  </a:extLst>
                </a:gridCol>
                <a:gridCol w="1884218">
                  <a:extLst>
                    <a:ext uri="{9D8B030D-6E8A-4147-A177-3AD203B41FA5}">
                      <a16:colId xmlns:a16="http://schemas.microsoft.com/office/drawing/2014/main" val="2897926711"/>
                    </a:ext>
                  </a:extLst>
                </a:gridCol>
                <a:gridCol w="2004291">
                  <a:extLst>
                    <a:ext uri="{9D8B030D-6E8A-4147-A177-3AD203B41FA5}">
                      <a16:colId xmlns:a16="http://schemas.microsoft.com/office/drawing/2014/main" val="3306037719"/>
                    </a:ext>
                  </a:extLst>
                </a:gridCol>
                <a:gridCol w="1775691">
                  <a:extLst>
                    <a:ext uri="{9D8B030D-6E8A-4147-A177-3AD203B41FA5}">
                      <a16:colId xmlns:a16="http://schemas.microsoft.com/office/drawing/2014/main" val="3701855193"/>
                    </a:ext>
                  </a:extLst>
                </a:gridCol>
              </a:tblGrid>
              <a:tr h="457662">
                <a:tc>
                  <a:txBody>
                    <a:bodyPr/>
                    <a:lstStyle/>
                    <a:p>
                      <a:endParaRPr lang="en-US" sz="1800" dirty="0"/>
                    </a:p>
                  </a:txBody>
                  <a:tcPr anchor="b">
                    <a:noFill/>
                  </a:tcPr>
                </a:tc>
                <a:tc>
                  <a:txBody>
                    <a:bodyPr/>
                    <a:lstStyle/>
                    <a:p>
                      <a:pPr algn="ctr"/>
                      <a:r>
                        <a:rPr lang="en-US" sz="1800" dirty="0"/>
                        <a:t>2018-2019 Actual</a:t>
                      </a:r>
                    </a:p>
                  </a:txBody>
                  <a:tcPr anchor="b">
                    <a:solidFill>
                      <a:srgbClr val="003C7C"/>
                    </a:solidFill>
                  </a:tcPr>
                </a:tc>
                <a:tc>
                  <a:txBody>
                    <a:bodyPr/>
                    <a:lstStyle/>
                    <a:p>
                      <a:pPr algn="ctr"/>
                      <a:r>
                        <a:rPr lang="en-US" sz="1800" dirty="0"/>
                        <a:t>2019-2020 Enacted Budget</a:t>
                      </a:r>
                    </a:p>
                  </a:txBody>
                  <a:tcPr anchor="b">
                    <a:solidFill>
                      <a:srgbClr val="003C7C"/>
                    </a:solidFill>
                  </a:tcPr>
                </a:tc>
                <a:tc>
                  <a:txBody>
                    <a:bodyPr/>
                    <a:lstStyle/>
                    <a:p>
                      <a:pPr algn="ctr"/>
                      <a:r>
                        <a:rPr lang="en-US" sz="1800" dirty="0"/>
                        <a:t>Change</a:t>
                      </a:r>
                    </a:p>
                  </a:txBody>
                  <a:tcPr anchor="b">
                    <a:solidFill>
                      <a:srgbClr val="003C7C"/>
                    </a:solidFill>
                  </a:tcPr>
                </a:tc>
                <a:extLst>
                  <a:ext uri="{0D108BD9-81ED-4DB2-BD59-A6C34878D82A}">
                    <a16:rowId xmlns:a16="http://schemas.microsoft.com/office/drawing/2014/main" val="2128187408"/>
                  </a:ext>
                </a:extLst>
              </a:tr>
              <a:tr h="457662">
                <a:tc>
                  <a:txBody>
                    <a:bodyPr/>
                    <a:lstStyle/>
                    <a:p>
                      <a:r>
                        <a:rPr lang="en-US" sz="2000" dirty="0"/>
                        <a:t>State Funds</a:t>
                      </a:r>
                    </a:p>
                  </a:txBody>
                  <a:tcPr anchor="ctr"/>
                </a:tc>
                <a:tc>
                  <a:txBody>
                    <a:bodyPr/>
                    <a:lstStyle/>
                    <a:p>
                      <a:pPr algn="l"/>
                      <a:r>
                        <a:rPr lang="en-US" sz="2000" dirty="0"/>
                        <a:t>$ 850M</a:t>
                      </a:r>
                    </a:p>
                  </a:txBody>
                  <a:tcPr anchor="ctr"/>
                </a:tc>
                <a:tc>
                  <a:txBody>
                    <a:bodyPr/>
                    <a:lstStyle/>
                    <a:p>
                      <a:pPr algn="l"/>
                      <a:r>
                        <a:rPr lang="en-US" sz="2000" dirty="0"/>
                        <a:t>$ 491M</a:t>
                      </a:r>
                    </a:p>
                  </a:txBody>
                  <a:tcPr anchor="ctr"/>
                </a:tc>
                <a:tc>
                  <a:txBody>
                    <a:bodyPr/>
                    <a:lstStyle/>
                    <a:p>
                      <a:pPr algn="l"/>
                      <a:r>
                        <a:rPr lang="en-US" sz="2000" dirty="0"/>
                        <a:t>($ 359M)</a:t>
                      </a:r>
                    </a:p>
                  </a:txBody>
                  <a:tcPr anchor="ctr"/>
                </a:tc>
                <a:extLst>
                  <a:ext uri="{0D108BD9-81ED-4DB2-BD59-A6C34878D82A}">
                    <a16:rowId xmlns:a16="http://schemas.microsoft.com/office/drawing/2014/main" val="2593322033"/>
                  </a:ext>
                </a:extLst>
              </a:tr>
              <a:tr h="457662">
                <a:tc>
                  <a:txBody>
                    <a:bodyPr/>
                    <a:lstStyle/>
                    <a:p>
                      <a:r>
                        <a:rPr lang="en-US" sz="2000" dirty="0"/>
                        <a:t>Federal Funds</a:t>
                      </a:r>
                    </a:p>
                  </a:txBody>
                  <a:tcPr anchor="ctr"/>
                </a:tc>
                <a:tc>
                  <a:txBody>
                    <a:bodyPr/>
                    <a:lstStyle/>
                    <a:p>
                      <a:pPr algn="l"/>
                      <a:r>
                        <a:rPr lang="en-US" sz="2000" dirty="0"/>
                        <a:t>$ 1.48B</a:t>
                      </a:r>
                    </a:p>
                  </a:txBody>
                  <a:tcPr anchor="ctr"/>
                </a:tc>
                <a:tc>
                  <a:txBody>
                    <a:bodyPr/>
                    <a:lstStyle/>
                    <a:p>
                      <a:pPr algn="l"/>
                      <a:r>
                        <a:rPr lang="en-US" sz="2000" dirty="0"/>
                        <a:t>$ 720M</a:t>
                      </a:r>
                    </a:p>
                  </a:txBody>
                  <a:tcPr anchor="ctr"/>
                </a:tc>
                <a:tc>
                  <a:txBody>
                    <a:bodyPr/>
                    <a:lstStyle/>
                    <a:p>
                      <a:pPr algn="l"/>
                      <a:r>
                        <a:rPr lang="en-US" sz="2000" dirty="0"/>
                        <a:t>($ 760M)</a:t>
                      </a:r>
                    </a:p>
                  </a:txBody>
                  <a:tcPr anchor="ctr"/>
                </a:tc>
                <a:extLst>
                  <a:ext uri="{0D108BD9-81ED-4DB2-BD59-A6C34878D82A}">
                    <a16:rowId xmlns:a16="http://schemas.microsoft.com/office/drawing/2014/main" val="1115107261"/>
                  </a:ext>
                </a:extLst>
              </a:tr>
              <a:tr h="457662">
                <a:tc>
                  <a:txBody>
                    <a:bodyPr/>
                    <a:lstStyle/>
                    <a:p>
                      <a:r>
                        <a:rPr lang="en-US" sz="2000" dirty="0"/>
                        <a:t>Other Funds*</a:t>
                      </a:r>
                    </a:p>
                  </a:txBody>
                  <a:tcPr anchor="ctr"/>
                </a:tc>
                <a:tc>
                  <a:txBody>
                    <a:bodyPr/>
                    <a:lstStyle/>
                    <a:p>
                      <a:pPr algn="l"/>
                      <a:r>
                        <a:rPr lang="en-US" sz="2000" dirty="0"/>
                        <a:t>$ 460M</a:t>
                      </a:r>
                    </a:p>
                  </a:txBody>
                  <a:tcPr anchor="ctr"/>
                </a:tc>
                <a:tc>
                  <a:txBody>
                    <a:bodyPr/>
                    <a:lstStyle/>
                    <a:p>
                      <a:pPr algn="l"/>
                      <a:r>
                        <a:rPr lang="en-US" sz="2000" dirty="0"/>
                        <a:t>$ 139M</a:t>
                      </a:r>
                    </a:p>
                  </a:txBody>
                  <a:tcPr anchor="ctr"/>
                </a:tc>
                <a:tc>
                  <a:txBody>
                    <a:bodyPr/>
                    <a:lstStyle/>
                    <a:p>
                      <a:pPr algn="l"/>
                      <a:r>
                        <a:rPr lang="en-US" sz="2000" dirty="0"/>
                        <a:t>($ 321M)</a:t>
                      </a:r>
                    </a:p>
                  </a:txBody>
                  <a:tcPr anchor="ctr"/>
                </a:tc>
                <a:extLst>
                  <a:ext uri="{0D108BD9-81ED-4DB2-BD59-A6C34878D82A}">
                    <a16:rowId xmlns:a16="http://schemas.microsoft.com/office/drawing/2014/main" val="3008732679"/>
                  </a:ext>
                </a:extLst>
              </a:tr>
              <a:tr h="457662">
                <a:tc>
                  <a:txBody>
                    <a:bodyPr/>
                    <a:lstStyle/>
                    <a:p>
                      <a:r>
                        <a:rPr lang="en-US" sz="2000" b="1" dirty="0"/>
                        <a:t>Total Funds</a:t>
                      </a:r>
                    </a:p>
                  </a:txBody>
                  <a:tcPr anchor="ctr"/>
                </a:tc>
                <a:tc>
                  <a:txBody>
                    <a:bodyPr/>
                    <a:lstStyle/>
                    <a:p>
                      <a:pPr algn="l"/>
                      <a:r>
                        <a:rPr lang="en-US" sz="2000" b="1" dirty="0"/>
                        <a:t>$ 2.8B</a:t>
                      </a:r>
                    </a:p>
                  </a:txBody>
                  <a:tcPr anchor="ctr"/>
                </a:tc>
                <a:tc>
                  <a:txBody>
                    <a:bodyPr/>
                    <a:lstStyle/>
                    <a:p>
                      <a:pPr algn="l"/>
                      <a:r>
                        <a:rPr lang="en-US" sz="2000" b="1" dirty="0"/>
                        <a:t>$ 1.4B</a:t>
                      </a:r>
                    </a:p>
                  </a:txBody>
                  <a:tcPr anchor="ctr"/>
                </a:tc>
                <a:tc>
                  <a:txBody>
                    <a:bodyPr/>
                    <a:lstStyle/>
                    <a:p>
                      <a:pPr algn="l"/>
                      <a:r>
                        <a:rPr lang="en-US" sz="2000" b="1" dirty="0"/>
                        <a:t>($ 1.4B)</a:t>
                      </a:r>
                    </a:p>
                  </a:txBody>
                  <a:tcPr anchor="ctr"/>
                </a:tc>
                <a:extLst>
                  <a:ext uri="{0D108BD9-81ED-4DB2-BD59-A6C34878D82A}">
                    <a16:rowId xmlns:a16="http://schemas.microsoft.com/office/drawing/2014/main" val="1505684489"/>
                  </a:ext>
                </a:extLst>
              </a:tr>
            </a:tbl>
          </a:graphicData>
        </a:graphic>
      </p:graphicFrame>
      <p:sp>
        <p:nvSpPr>
          <p:cNvPr id="7" name="Text Placeholder 3">
            <a:extLst>
              <a:ext uri="{FF2B5EF4-FFF2-40B4-BE49-F238E27FC236}">
                <a16:creationId xmlns:a16="http://schemas.microsoft.com/office/drawing/2014/main" id="{6CF3374B-E601-4C03-90D0-DFE6A1DF3448}"/>
              </a:ext>
            </a:extLst>
          </p:cNvPr>
          <p:cNvSpPr txBox="1">
            <a:spLocks/>
          </p:cNvSpPr>
          <p:nvPr/>
        </p:nvSpPr>
        <p:spPr>
          <a:xfrm>
            <a:off x="1981200" y="5133109"/>
            <a:ext cx="8153400" cy="953040"/>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pPr marL="0" indent="0">
              <a:buNone/>
              <a:defRPr/>
            </a:pPr>
            <a:endParaRPr lang="en-US" sz="1200" kern="0" dirty="0">
              <a:solidFill>
                <a:srgbClr val="000000"/>
              </a:solidFill>
              <a:latin typeface="Arial"/>
            </a:endParaRPr>
          </a:p>
          <a:p>
            <a:pPr marL="0" indent="0">
              <a:buNone/>
              <a:defRPr/>
            </a:pPr>
            <a:endParaRPr lang="en-US" sz="1200" kern="0" dirty="0">
              <a:solidFill>
                <a:srgbClr val="000000"/>
              </a:solidFill>
              <a:latin typeface="Arial"/>
            </a:endParaRPr>
          </a:p>
          <a:p>
            <a:pPr marL="0" indent="0">
              <a:buNone/>
              <a:defRPr/>
            </a:pPr>
            <a:r>
              <a:rPr lang="en-US" sz="1200" kern="0" dirty="0">
                <a:solidFill>
                  <a:srgbClr val="000000"/>
                </a:solidFill>
                <a:latin typeface="Arial"/>
              </a:rPr>
              <a:t>* Includes Lottery, Tobacco, and Other Revenue Funds</a:t>
            </a:r>
          </a:p>
        </p:txBody>
      </p:sp>
    </p:spTree>
    <p:extLst>
      <p:ext uri="{BB962C8B-B14F-4D97-AF65-F5344CB8AC3E}">
        <p14:creationId xmlns:p14="http://schemas.microsoft.com/office/powerpoint/2010/main" val="423961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Appropriations: Line by Line</a:t>
            </a:r>
          </a:p>
        </p:txBody>
      </p:sp>
      <p:sp>
        <p:nvSpPr>
          <p:cNvPr id="3" name="Slide Number Placeholder 2"/>
          <p:cNvSpPr>
            <a:spLocks noGrp="1"/>
          </p:cNvSpPr>
          <p:nvPr>
            <p:ph type="sldNum" sz="quarter" idx="12"/>
          </p:nvPr>
        </p:nvSpPr>
        <p:spPr/>
        <p:txBody>
          <a:bodyPr/>
          <a:lstStyle/>
          <a:p>
            <a:pPr algn="ctr" fontAlgn="base">
              <a:spcBef>
                <a:spcPct val="0"/>
              </a:spcBef>
              <a:spcAft>
                <a:spcPct val="0"/>
              </a:spcAft>
              <a:defRPr/>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defRPr/>
              </a:pPr>
              <a:t>24</a:t>
            </a:fld>
            <a:endParaRPr lang="en-US" sz="1100" dirty="0">
              <a:solidFill>
                <a:srgbClr val="000000"/>
              </a:solidFill>
              <a:latin typeface="Arial" charset="0"/>
              <a:ea typeface="ＭＳ Ｐゴシック" pitchFamily="-106" charset="-128"/>
              <a:cs typeface="Arial" charset="0"/>
            </a:endParaRPr>
          </a:p>
        </p:txBody>
      </p:sp>
      <p:sp>
        <p:nvSpPr>
          <p:cNvPr id="4" name="Text Placeholder 3"/>
          <p:cNvSpPr>
            <a:spLocks noGrp="1"/>
          </p:cNvSpPr>
          <p:nvPr>
            <p:ph type="body" sz="quarter" idx="13"/>
          </p:nvPr>
        </p:nvSpPr>
        <p:spPr>
          <a:xfrm>
            <a:off x="1981200" y="1143001"/>
            <a:ext cx="8153400" cy="1519380"/>
          </a:xfrm>
        </p:spPr>
        <p:txBody>
          <a:bodyPr/>
          <a:lstStyle/>
          <a:p>
            <a:pPr marL="0" indent="0">
              <a:buNone/>
            </a:pPr>
            <a:r>
              <a:rPr lang="en-US" b="1" dirty="0"/>
              <a:t>Community HealthChoices</a:t>
            </a:r>
          </a:p>
          <a:p>
            <a:pPr marL="803275"/>
            <a:r>
              <a:rPr lang="en-US" sz="2200" dirty="0"/>
              <a:t>Medical Assistance</a:t>
            </a:r>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89DE03D1-0124-4EEF-BEB5-271919DAC4A1}"/>
              </a:ext>
            </a:extLst>
          </p:cNvPr>
          <p:cNvGraphicFramePr>
            <a:graphicFrameLocks noGrp="1"/>
          </p:cNvGraphicFramePr>
          <p:nvPr/>
        </p:nvGraphicFramePr>
        <p:xfrm>
          <a:off x="2057400" y="2662381"/>
          <a:ext cx="8077200" cy="2470728"/>
        </p:xfrm>
        <a:graphic>
          <a:graphicData uri="http://schemas.openxmlformats.org/drawingml/2006/table">
            <a:tbl>
              <a:tblPr firstRow="1" bandRow="1">
                <a:tableStyleId>{21E4AEA4-8DFA-4A89-87EB-49C32662AFE0}</a:tableStyleId>
              </a:tblPr>
              <a:tblGrid>
                <a:gridCol w="2413000">
                  <a:extLst>
                    <a:ext uri="{9D8B030D-6E8A-4147-A177-3AD203B41FA5}">
                      <a16:colId xmlns:a16="http://schemas.microsoft.com/office/drawing/2014/main" val="705354124"/>
                    </a:ext>
                  </a:extLst>
                </a:gridCol>
                <a:gridCol w="1884218">
                  <a:extLst>
                    <a:ext uri="{9D8B030D-6E8A-4147-A177-3AD203B41FA5}">
                      <a16:colId xmlns:a16="http://schemas.microsoft.com/office/drawing/2014/main" val="2897926711"/>
                    </a:ext>
                  </a:extLst>
                </a:gridCol>
                <a:gridCol w="2004291">
                  <a:extLst>
                    <a:ext uri="{9D8B030D-6E8A-4147-A177-3AD203B41FA5}">
                      <a16:colId xmlns:a16="http://schemas.microsoft.com/office/drawing/2014/main" val="3306037719"/>
                    </a:ext>
                  </a:extLst>
                </a:gridCol>
                <a:gridCol w="1775691">
                  <a:extLst>
                    <a:ext uri="{9D8B030D-6E8A-4147-A177-3AD203B41FA5}">
                      <a16:colId xmlns:a16="http://schemas.microsoft.com/office/drawing/2014/main" val="3701855193"/>
                    </a:ext>
                  </a:extLst>
                </a:gridCol>
              </a:tblGrid>
              <a:tr h="457662">
                <a:tc>
                  <a:txBody>
                    <a:bodyPr/>
                    <a:lstStyle/>
                    <a:p>
                      <a:endParaRPr lang="en-US" sz="1800" dirty="0"/>
                    </a:p>
                  </a:txBody>
                  <a:tcPr anchor="b">
                    <a:noFill/>
                  </a:tcPr>
                </a:tc>
                <a:tc>
                  <a:txBody>
                    <a:bodyPr/>
                    <a:lstStyle/>
                    <a:p>
                      <a:pPr algn="ctr"/>
                      <a:r>
                        <a:rPr lang="en-US" sz="1800" dirty="0"/>
                        <a:t>2018-2019 Actual</a:t>
                      </a:r>
                    </a:p>
                  </a:txBody>
                  <a:tcPr anchor="b">
                    <a:solidFill>
                      <a:srgbClr val="003C7C"/>
                    </a:solidFill>
                  </a:tcPr>
                </a:tc>
                <a:tc>
                  <a:txBody>
                    <a:bodyPr/>
                    <a:lstStyle/>
                    <a:p>
                      <a:pPr algn="ctr"/>
                      <a:r>
                        <a:rPr lang="en-US" sz="1800" dirty="0"/>
                        <a:t>2019-2020 Enacted Budget</a:t>
                      </a:r>
                    </a:p>
                  </a:txBody>
                  <a:tcPr anchor="b">
                    <a:solidFill>
                      <a:srgbClr val="003C7C"/>
                    </a:solidFill>
                  </a:tcPr>
                </a:tc>
                <a:tc>
                  <a:txBody>
                    <a:bodyPr/>
                    <a:lstStyle/>
                    <a:p>
                      <a:pPr algn="ctr"/>
                      <a:r>
                        <a:rPr lang="en-US" sz="1800" dirty="0"/>
                        <a:t>Change</a:t>
                      </a:r>
                    </a:p>
                  </a:txBody>
                  <a:tcPr anchor="b">
                    <a:solidFill>
                      <a:srgbClr val="003C7C"/>
                    </a:solidFill>
                  </a:tcPr>
                </a:tc>
                <a:extLst>
                  <a:ext uri="{0D108BD9-81ED-4DB2-BD59-A6C34878D82A}">
                    <a16:rowId xmlns:a16="http://schemas.microsoft.com/office/drawing/2014/main" val="2128187408"/>
                  </a:ext>
                </a:extLst>
              </a:tr>
              <a:tr h="457662">
                <a:tc>
                  <a:txBody>
                    <a:bodyPr/>
                    <a:lstStyle/>
                    <a:p>
                      <a:r>
                        <a:rPr lang="en-US" sz="2000" dirty="0"/>
                        <a:t>State Funds</a:t>
                      </a:r>
                    </a:p>
                  </a:txBody>
                  <a:tcPr anchor="ctr"/>
                </a:tc>
                <a:tc>
                  <a:txBody>
                    <a:bodyPr/>
                    <a:lstStyle/>
                    <a:p>
                      <a:pPr algn="l"/>
                      <a:r>
                        <a:rPr lang="en-US" sz="2000" dirty="0"/>
                        <a:t>$ 694M</a:t>
                      </a:r>
                    </a:p>
                  </a:txBody>
                  <a:tcPr anchor="ctr"/>
                </a:tc>
                <a:tc>
                  <a:txBody>
                    <a:bodyPr/>
                    <a:lstStyle/>
                    <a:p>
                      <a:pPr algn="l"/>
                      <a:r>
                        <a:rPr lang="en-US" sz="2000" dirty="0"/>
                        <a:t>$ 2.343B</a:t>
                      </a:r>
                    </a:p>
                  </a:txBody>
                  <a:tcPr anchor="ctr"/>
                </a:tc>
                <a:tc>
                  <a:txBody>
                    <a:bodyPr/>
                    <a:lstStyle/>
                    <a:p>
                      <a:pPr algn="l"/>
                      <a:r>
                        <a:rPr lang="en-US" sz="2000" dirty="0"/>
                        <a:t>$ 1.65B</a:t>
                      </a:r>
                    </a:p>
                  </a:txBody>
                  <a:tcPr anchor="ctr"/>
                </a:tc>
                <a:extLst>
                  <a:ext uri="{0D108BD9-81ED-4DB2-BD59-A6C34878D82A}">
                    <a16:rowId xmlns:a16="http://schemas.microsoft.com/office/drawing/2014/main" val="2593322033"/>
                  </a:ext>
                </a:extLst>
              </a:tr>
              <a:tr h="457662">
                <a:tc>
                  <a:txBody>
                    <a:bodyPr/>
                    <a:lstStyle/>
                    <a:p>
                      <a:r>
                        <a:rPr lang="en-US" sz="2000" dirty="0"/>
                        <a:t>Federal Funds</a:t>
                      </a:r>
                    </a:p>
                  </a:txBody>
                  <a:tcPr anchor="ctr"/>
                </a:tc>
                <a:tc>
                  <a:txBody>
                    <a:bodyPr/>
                    <a:lstStyle/>
                    <a:p>
                      <a:pPr algn="l"/>
                      <a:r>
                        <a:rPr lang="en-US" sz="2000" dirty="0"/>
                        <a:t>$ 1.769B</a:t>
                      </a:r>
                    </a:p>
                  </a:txBody>
                  <a:tcPr anchor="ctr"/>
                </a:tc>
                <a:tc>
                  <a:txBody>
                    <a:bodyPr/>
                    <a:lstStyle/>
                    <a:p>
                      <a:pPr algn="l"/>
                      <a:r>
                        <a:rPr lang="en-US" sz="2000" dirty="0"/>
                        <a:t>$ 3.931B</a:t>
                      </a:r>
                    </a:p>
                  </a:txBody>
                  <a:tcPr anchor="ctr"/>
                </a:tc>
                <a:tc>
                  <a:txBody>
                    <a:bodyPr/>
                    <a:lstStyle/>
                    <a:p>
                      <a:pPr algn="l"/>
                      <a:r>
                        <a:rPr lang="en-US" sz="2000" dirty="0"/>
                        <a:t>$ 2.16B</a:t>
                      </a:r>
                    </a:p>
                  </a:txBody>
                  <a:tcPr anchor="ctr"/>
                </a:tc>
                <a:extLst>
                  <a:ext uri="{0D108BD9-81ED-4DB2-BD59-A6C34878D82A}">
                    <a16:rowId xmlns:a16="http://schemas.microsoft.com/office/drawing/2014/main" val="1115107261"/>
                  </a:ext>
                </a:extLst>
              </a:tr>
              <a:tr h="457662">
                <a:tc>
                  <a:txBody>
                    <a:bodyPr/>
                    <a:lstStyle/>
                    <a:p>
                      <a:r>
                        <a:rPr lang="en-US" sz="2000" dirty="0"/>
                        <a:t>Other Funds*</a:t>
                      </a:r>
                    </a:p>
                  </a:txBody>
                  <a:tcPr anchor="ctr"/>
                </a:tc>
                <a:tc>
                  <a:txBody>
                    <a:bodyPr/>
                    <a:lstStyle/>
                    <a:p>
                      <a:pPr algn="l"/>
                      <a:r>
                        <a:rPr lang="en-US" sz="2000" dirty="0"/>
                        <a:t>$ 906M</a:t>
                      </a:r>
                    </a:p>
                  </a:txBody>
                  <a:tcPr anchor="ctr"/>
                </a:tc>
                <a:tc>
                  <a:txBody>
                    <a:bodyPr/>
                    <a:lstStyle/>
                    <a:p>
                      <a:pPr algn="l"/>
                      <a:r>
                        <a:rPr lang="en-US" sz="2000" dirty="0"/>
                        <a:t>$ 1.077B</a:t>
                      </a:r>
                    </a:p>
                  </a:txBody>
                  <a:tcPr anchor="ctr"/>
                </a:tc>
                <a:tc>
                  <a:txBody>
                    <a:bodyPr/>
                    <a:lstStyle/>
                    <a:p>
                      <a:pPr algn="l"/>
                      <a:r>
                        <a:rPr lang="en-US" sz="2000" dirty="0"/>
                        <a:t>$ 155M</a:t>
                      </a:r>
                    </a:p>
                  </a:txBody>
                  <a:tcPr anchor="ctr"/>
                </a:tc>
                <a:extLst>
                  <a:ext uri="{0D108BD9-81ED-4DB2-BD59-A6C34878D82A}">
                    <a16:rowId xmlns:a16="http://schemas.microsoft.com/office/drawing/2014/main" val="3008732679"/>
                  </a:ext>
                </a:extLst>
              </a:tr>
              <a:tr h="457662">
                <a:tc>
                  <a:txBody>
                    <a:bodyPr/>
                    <a:lstStyle/>
                    <a:p>
                      <a:r>
                        <a:rPr lang="en-US" sz="2000" b="1" dirty="0"/>
                        <a:t>Total Funds</a:t>
                      </a:r>
                    </a:p>
                  </a:txBody>
                  <a:tcPr anchor="ctr"/>
                </a:tc>
                <a:tc>
                  <a:txBody>
                    <a:bodyPr/>
                    <a:lstStyle/>
                    <a:p>
                      <a:pPr algn="l"/>
                      <a:r>
                        <a:rPr lang="en-US" sz="2000" b="1" dirty="0"/>
                        <a:t>$ 3.4B</a:t>
                      </a:r>
                    </a:p>
                  </a:txBody>
                  <a:tcPr anchor="ctr"/>
                </a:tc>
                <a:tc>
                  <a:txBody>
                    <a:bodyPr/>
                    <a:lstStyle/>
                    <a:p>
                      <a:pPr algn="l"/>
                      <a:r>
                        <a:rPr lang="en-US" sz="2000" b="1" dirty="0"/>
                        <a:t>$ 7.4B</a:t>
                      </a:r>
                    </a:p>
                  </a:txBody>
                  <a:tcPr anchor="ctr"/>
                </a:tc>
                <a:tc>
                  <a:txBody>
                    <a:bodyPr/>
                    <a:lstStyle/>
                    <a:p>
                      <a:pPr algn="l"/>
                      <a:r>
                        <a:rPr lang="en-US" sz="2000" b="1" dirty="0"/>
                        <a:t>$ 4.0B</a:t>
                      </a:r>
                    </a:p>
                  </a:txBody>
                  <a:tcPr anchor="ctr"/>
                </a:tc>
                <a:extLst>
                  <a:ext uri="{0D108BD9-81ED-4DB2-BD59-A6C34878D82A}">
                    <a16:rowId xmlns:a16="http://schemas.microsoft.com/office/drawing/2014/main" val="1505684489"/>
                  </a:ext>
                </a:extLst>
              </a:tr>
            </a:tbl>
          </a:graphicData>
        </a:graphic>
      </p:graphicFrame>
      <p:sp>
        <p:nvSpPr>
          <p:cNvPr id="7" name="Text Placeholder 3">
            <a:extLst>
              <a:ext uri="{FF2B5EF4-FFF2-40B4-BE49-F238E27FC236}">
                <a16:creationId xmlns:a16="http://schemas.microsoft.com/office/drawing/2014/main" id="{6CF3374B-E601-4C03-90D0-DFE6A1DF3448}"/>
              </a:ext>
            </a:extLst>
          </p:cNvPr>
          <p:cNvSpPr txBox="1">
            <a:spLocks/>
          </p:cNvSpPr>
          <p:nvPr/>
        </p:nvSpPr>
        <p:spPr>
          <a:xfrm>
            <a:off x="1981200" y="5133109"/>
            <a:ext cx="8153400" cy="953040"/>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pPr marL="0" indent="0">
              <a:buNone/>
              <a:defRPr/>
            </a:pPr>
            <a:endParaRPr lang="en-US" sz="1200" kern="0" dirty="0">
              <a:solidFill>
                <a:srgbClr val="000000"/>
              </a:solidFill>
              <a:latin typeface="Arial"/>
            </a:endParaRPr>
          </a:p>
          <a:p>
            <a:pPr marL="0" indent="0">
              <a:buNone/>
              <a:defRPr/>
            </a:pPr>
            <a:endParaRPr lang="en-US" sz="1200" kern="0" dirty="0">
              <a:solidFill>
                <a:srgbClr val="000000"/>
              </a:solidFill>
              <a:latin typeface="Arial"/>
            </a:endParaRPr>
          </a:p>
          <a:p>
            <a:pPr marL="0" indent="0">
              <a:buNone/>
              <a:defRPr/>
            </a:pPr>
            <a:r>
              <a:rPr lang="en-US" sz="1200" kern="0" dirty="0">
                <a:solidFill>
                  <a:srgbClr val="000000"/>
                </a:solidFill>
                <a:latin typeface="Arial"/>
              </a:rPr>
              <a:t>* Includes Lottery, Tobacco, and Other Revenue Funds</a:t>
            </a:r>
          </a:p>
        </p:txBody>
      </p:sp>
    </p:spTree>
    <p:extLst>
      <p:ext uri="{BB962C8B-B14F-4D97-AF65-F5344CB8AC3E}">
        <p14:creationId xmlns:p14="http://schemas.microsoft.com/office/powerpoint/2010/main" val="2461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Appropriations: Line by Line</a:t>
            </a:r>
          </a:p>
        </p:txBody>
      </p:sp>
      <p:sp>
        <p:nvSpPr>
          <p:cNvPr id="3" name="Slide Number Placeholder 2"/>
          <p:cNvSpPr>
            <a:spLocks noGrp="1"/>
          </p:cNvSpPr>
          <p:nvPr>
            <p:ph type="sldNum" sz="quarter" idx="12"/>
          </p:nvPr>
        </p:nvSpPr>
        <p:spPr/>
        <p:txBody>
          <a:bodyPr/>
          <a:lstStyle/>
          <a:p>
            <a:pPr algn="ctr" fontAlgn="base">
              <a:spcBef>
                <a:spcPct val="0"/>
              </a:spcBef>
              <a:spcAft>
                <a:spcPct val="0"/>
              </a:spcAft>
              <a:defRPr/>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defRPr/>
              </a:pPr>
              <a:t>25</a:t>
            </a:fld>
            <a:endParaRPr lang="en-US" sz="1100" dirty="0">
              <a:solidFill>
                <a:srgbClr val="000000"/>
              </a:solidFill>
              <a:latin typeface="Arial" charset="0"/>
              <a:ea typeface="ＭＳ Ｐゴシック" pitchFamily="-106" charset="-128"/>
              <a:cs typeface="Arial" charset="0"/>
            </a:endParaRPr>
          </a:p>
        </p:txBody>
      </p:sp>
      <p:sp>
        <p:nvSpPr>
          <p:cNvPr id="4" name="Text Placeholder 3"/>
          <p:cNvSpPr>
            <a:spLocks noGrp="1"/>
          </p:cNvSpPr>
          <p:nvPr>
            <p:ph type="body" sz="quarter" idx="13"/>
          </p:nvPr>
        </p:nvSpPr>
        <p:spPr>
          <a:xfrm>
            <a:off x="1981200" y="1143001"/>
            <a:ext cx="8153400" cy="1519380"/>
          </a:xfrm>
        </p:spPr>
        <p:txBody>
          <a:bodyPr/>
          <a:lstStyle/>
          <a:p>
            <a:pPr marL="0" indent="0">
              <a:buNone/>
            </a:pPr>
            <a:r>
              <a:rPr lang="en-US" b="1" dirty="0"/>
              <a:t>Home and Community-Based Services</a:t>
            </a:r>
          </a:p>
          <a:p>
            <a:pPr marL="803275"/>
            <a:r>
              <a:rPr lang="en-US" sz="2200" dirty="0"/>
              <a:t>Aging Waiver</a:t>
            </a:r>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89DE03D1-0124-4EEF-BEB5-271919DAC4A1}"/>
              </a:ext>
            </a:extLst>
          </p:cNvPr>
          <p:cNvGraphicFramePr>
            <a:graphicFrameLocks noGrp="1"/>
          </p:cNvGraphicFramePr>
          <p:nvPr/>
        </p:nvGraphicFramePr>
        <p:xfrm>
          <a:off x="2057400" y="2662381"/>
          <a:ext cx="8077200" cy="2470728"/>
        </p:xfrm>
        <a:graphic>
          <a:graphicData uri="http://schemas.openxmlformats.org/drawingml/2006/table">
            <a:tbl>
              <a:tblPr firstRow="1" bandRow="1">
                <a:tableStyleId>{21E4AEA4-8DFA-4A89-87EB-49C32662AFE0}</a:tableStyleId>
              </a:tblPr>
              <a:tblGrid>
                <a:gridCol w="2413000">
                  <a:extLst>
                    <a:ext uri="{9D8B030D-6E8A-4147-A177-3AD203B41FA5}">
                      <a16:colId xmlns:a16="http://schemas.microsoft.com/office/drawing/2014/main" val="705354124"/>
                    </a:ext>
                  </a:extLst>
                </a:gridCol>
                <a:gridCol w="1884218">
                  <a:extLst>
                    <a:ext uri="{9D8B030D-6E8A-4147-A177-3AD203B41FA5}">
                      <a16:colId xmlns:a16="http://schemas.microsoft.com/office/drawing/2014/main" val="2897926711"/>
                    </a:ext>
                  </a:extLst>
                </a:gridCol>
                <a:gridCol w="2004291">
                  <a:extLst>
                    <a:ext uri="{9D8B030D-6E8A-4147-A177-3AD203B41FA5}">
                      <a16:colId xmlns:a16="http://schemas.microsoft.com/office/drawing/2014/main" val="3306037719"/>
                    </a:ext>
                  </a:extLst>
                </a:gridCol>
                <a:gridCol w="1775691">
                  <a:extLst>
                    <a:ext uri="{9D8B030D-6E8A-4147-A177-3AD203B41FA5}">
                      <a16:colId xmlns:a16="http://schemas.microsoft.com/office/drawing/2014/main" val="3701855193"/>
                    </a:ext>
                  </a:extLst>
                </a:gridCol>
              </a:tblGrid>
              <a:tr h="457662">
                <a:tc>
                  <a:txBody>
                    <a:bodyPr/>
                    <a:lstStyle/>
                    <a:p>
                      <a:endParaRPr lang="en-US" sz="1800" dirty="0"/>
                    </a:p>
                  </a:txBody>
                  <a:tcPr anchor="b">
                    <a:noFill/>
                  </a:tcPr>
                </a:tc>
                <a:tc>
                  <a:txBody>
                    <a:bodyPr/>
                    <a:lstStyle/>
                    <a:p>
                      <a:pPr algn="ctr"/>
                      <a:r>
                        <a:rPr lang="en-US" sz="1800" dirty="0"/>
                        <a:t>2018-2019 Actual</a:t>
                      </a:r>
                    </a:p>
                  </a:txBody>
                  <a:tcPr anchor="b">
                    <a:solidFill>
                      <a:srgbClr val="003C7C"/>
                    </a:solidFill>
                  </a:tcPr>
                </a:tc>
                <a:tc>
                  <a:txBody>
                    <a:bodyPr/>
                    <a:lstStyle/>
                    <a:p>
                      <a:pPr algn="ctr"/>
                      <a:r>
                        <a:rPr lang="en-US" sz="1800" dirty="0"/>
                        <a:t>2019-2020 Enacted Budget</a:t>
                      </a:r>
                    </a:p>
                  </a:txBody>
                  <a:tcPr anchor="b">
                    <a:solidFill>
                      <a:srgbClr val="003C7C"/>
                    </a:solidFill>
                  </a:tcPr>
                </a:tc>
                <a:tc>
                  <a:txBody>
                    <a:bodyPr/>
                    <a:lstStyle/>
                    <a:p>
                      <a:pPr algn="ctr"/>
                      <a:r>
                        <a:rPr lang="en-US" sz="1800" dirty="0"/>
                        <a:t>Change</a:t>
                      </a:r>
                    </a:p>
                  </a:txBody>
                  <a:tcPr anchor="b">
                    <a:solidFill>
                      <a:srgbClr val="003C7C"/>
                    </a:solidFill>
                  </a:tcPr>
                </a:tc>
                <a:extLst>
                  <a:ext uri="{0D108BD9-81ED-4DB2-BD59-A6C34878D82A}">
                    <a16:rowId xmlns:a16="http://schemas.microsoft.com/office/drawing/2014/main" val="2128187408"/>
                  </a:ext>
                </a:extLst>
              </a:tr>
              <a:tr h="457662">
                <a:tc>
                  <a:txBody>
                    <a:bodyPr/>
                    <a:lstStyle/>
                    <a:p>
                      <a:r>
                        <a:rPr lang="en-US" sz="2000" dirty="0"/>
                        <a:t>State Funds</a:t>
                      </a:r>
                    </a:p>
                  </a:txBody>
                  <a:tcPr anchor="ctr"/>
                </a:tc>
                <a:tc>
                  <a:txBody>
                    <a:bodyPr/>
                    <a:lstStyle/>
                    <a:p>
                      <a:pPr algn="l"/>
                      <a:r>
                        <a:rPr lang="en-US" sz="2000" dirty="0"/>
                        <a:t>$ 506M</a:t>
                      </a:r>
                    </a:p>
                  </a:txBody>
                  <a:tcPr anchor="ctr"/>
                </a:tc>
                <a:tc>
                  <a:txBody>
                    <a:bodyPr/>
                    <a:lstStyle/>
                    <a:p>
                      <a:pPr algn="l"/>
                      <a:r>
                        <a:rPr lang="en-US" sz="2000" dirty="0"/>
                        <a:t>$ 160M</a:t>
                      </a:r>
                    </a:p>
                  </a:txBody>
                  <a:tcPr anchor="ctr"/>
                </a:tc>
                <a:tc>
                  <a:txBody>
                    <a:bodyPr/>
                    <a:lstStyle/>
                    <a:p>
                      <a:pPr algn="l"/>
                      <a:r>
                        <a:rPr lang="en-US" sz="2000" dirty="0"/>
                        <a:t>($ 346M)</a:t>
                      </a:r>
                    </a:p>
                  </a:txBody>
                  <a:tcPr anchor="ctr"/>
                </a:tc>
                <a:extLst>
                  <a:ext uri="{0D108BD9-81ED-4DB2-BD59-A6C34878D82A}">
                    <a16:rowId xmlns:a16="http://schemas.microsoft.com/office/drawing/2014/main" val="2593322033"/>
                  </a:ext>
                </a:extLst>
              </a:tr>
              <a:tr h="457662">
                <a:tc>
                  <a:txBody>
                    <a:bodyPr/>
                    <a:lstStyle/>
                    <a:p>
                      <a:r>
                        <a:rPr lang="en-US" sz="2000" dirty="0"/>
                        <a:t>Federal Funds</a:t>
                      </a:r>
                    </a:p>
                  </a:txBody>
                  <a:tcPr anchor="ctr"/>
                </a:tc>
                <a:tc>
                  <a:txBody>
                    <a:bodyPr/>
                    <a:lstStyle/>
                    <a:p>
                      <a:pPr algn="l"/>
                      <a:r>
                        <a:rPr lang="en-US" sz="2000" dirty="0"/>
                        <a:t>$ 681M</a:t>
                      </a:r>
                    </a:p>
                  </a:txBody>
                  <a:tcPr anchor="ctr"/>
                </a:tc>
                <a:tc>
                  <a:txBody>
                    <a:bodyPr/>
                    <a:lstStyle/>
                    <a:p>
                      <a:pPr algn="l"/>
                      <a:r>
                        <a:rPr lang="en-US" sz="2000" dirty="0"/>
                        <a:t>$ 198M</a:t>
                      </a:r>
                    </a:p>
                  </a:txBody>
                  <a:tcPr anchor="ctr"/>
                </a:tc>
                <a:tc>
                  <a:txBody>
                    <a:bodyPr/>
                    <a:lstStyle/>
                    <a:p>
                      <a:pPr algn="l"/>
                      <a:r>
                        <a:rPr lang="en-US" sz="2000" dirty="0"/>
                        <a:t>($ 483M)</a:t>
                      </a:r>
                    </a:p>
                  </a:txBody>
                  <a:tcPr anchor="ctr"/>
                </a:tc>
                <a:extLst>
                  <a:ext uri="{0D108BD9-81ED-4DB2-BD59-A6C34878D82A}">
                    <a16:rowId xmlns:a16="http://schemas.microsoft.com/office/drawing/2014/main" val="1115107261"/>
                  </a:ext>
                </a:extLst>
              </a:tr>
              <a:tr h="457662">
                <a:tc>
                  <a:txBody>
                    <a:bodyPr/>
                    <a:lstStyle/>
                    <a:p>
                      <a:r>
                        <a:rPr lang="en-US" sz="2000" dirty="0"/>
                        <a:t>Other Funds*</a:t>
                      </a:r>
                    </a:p>
                  </a:txBody>
                  <a:tcPr anchor="ctr"/>
                </a:tc>
                <a:tc>
                  <a:txBody>
                    <a:bodyPr/>
                    <a:lstStyle/>
                    <a:p>
                      <a:pPr algn="l"/>
                      <a:r>
                        <a:rPr lang="en-US" sz="2000" dirty="0"/>
                        <a:t>$ 121M</a:t>
                      </a:r>
                    </a:p>
                  </a:txBody>
                  <a:tcPr anchor="ctr"/>
                </a:tc>
                <a:tc>
                  <a:txBody>
                    <a:bodyPr/>
                    <a:lstStyle/>
                    <a:p>
                      <a:pPr algn="l"/>
                      <a:r>
                        <a:rPr lang="en-US" sz="2000" dirty="0"/>
                        <a:t>$ 0</a:t>
                      </a:r>
                    </a:p>
                  </a:txBody>
                  <a:tcPr anchor="ctr"/>
                </a:tc>
                <a:tc>
                  <a:txBody>
                    <a:bodyPr/>
                    <a:lstStyle/>
                    <a:p>
                      <a:pPr algn="l"/>
                      <a:r>
                        <a:rPr lang="en-US" sz="2000" dirty="0"/>
                        <a:t>($ 121M)</a:t>
                      </a:r>
                    </a:p>
                  </a:txBody>
                  <a:tcPr anchor="ctr"/>
                </a:tc>
                <a:extLst>
                  <a:ext uri="{0D108BD9-81ED-4DB2-BD59-A6C34878D82A}">
                    <a16:rowId xmlns:a16="http://schemas.microsoft.com/office/drawing/2014/main" val="3008732679"/>
                  </a:ext>
                </a:extLst>
              </a:tr>
              <a:tr h="457662">
                <a:tc>
                  <a:txBody>
                    <a:bodyPr/>
                    <a:lstStyle/>
                    <a:p>
                      <a:r>
                        <a:rPr lang="en-US" sz="2000" b="1" dirty="0"/>
                        <a:t>Total Funds</a:t>
                      </a:r>
                    </a:p>
                  </a:txBody>
                  <a:tcPr anchor="ctr"/>
                </a:tc>
                <a:tc>
                  <a:txBody>
                    <a:bodyPr/>
                    <a:lstStyle/>
                    <a:p>
                      <a:pPr algn="l"/>
                      <a:r>
                        <a:rPr lang="en-US" sz="2000" b="1" dirty="0"/>
                        <a:t>$ 1.308B</a:t>
                      </a:r>
                    </a:p>
                  </a:txBody>
                  <a:tcPr anchor="ctr"/>
                </a:tc>
                <a:tc>
                  <a:txBody>
                    <a:bodyPr/>
                    <a:lstStyle/>
                    <a:p>
                      <a:pPr algn="l"/>
                      <a:r>
                        <a:rPr lang="en-US" sz="2000" b="1" dirty="0"/>
                        <a:t>$ 358M</a:t>
                      </a:r>
                    </a:p>
                  </a:txBody>
                  <a:tcPr anchor="ctr"/>
                </a:tc>
                <a:tc>
                  <a:txBody>
                    <a:bodyPr/>
                    <a:lstStyle/>
                    <a:p>
                      <a:pPr algn="l"/>
                      <a:r>
                        <a:rPr lang="en-US" sz="2000" b="1" dirty="0"/>
                        <a:t>($ 950M)</a:t>
                      </a:r>
                    </a:p>
                  </a:txBody>
                  <a:tcPr anchor="ctr"/>
                </a:tc>
                <a:extLst>
                  <a:ext uri="{0D108BD9-81ED-4DB2-BD59-A6C34878D82A}">
                    <a16:rowId xmlns:a16="http://schemas.microsoft.com/office/drawing/2014/main" val="1505684489"/>
                  </a:ext>
                </a:extLst>
              </a:tr>
            </a:tbl>
          </a:graphicData>
        </a:graphic>
      </p:graphicFrame>
      <p:sp>
        <p:nvSpPr>
          <p:cNvPr id="7" name="Text Placeholder 3">
            <a:extLst>
              <a:ext uri="{FF2B5EF4-FFF2-40B4-BE49-F238E27FC236}">
                <a16:creationId xmlns:a16="http://schemas.microsoft.com/office/drawing/2014/main" id="{6CF3374B-E601-4C03-90D0-DFE6A1DF3448}"/>
              </a:ext>
            </a:extLst>
          </p:cNvPr>
          <p:cNvSpPr txBox="1">
            <a:spLocks/>
          </p:cNvSpPr>
          <p:nvPr/>
        </p:nvSpPr>
        <p:spPr>
          <a:xfrm>
            <a:off x="1981200" y="5133109"/>
            <a:ext cx="8153400" cy="953040"/>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pPr marL="0" indent="0">
              <a:buNone/>
              <a:defRPr/>
            </a:pPr>
            <a:endParaRPr lang="en-US" sz="1200" kern="0" dirty="0">
              <a:solidFill>
                <a:srgbClr val="000000"/>
              </a:solidFill>
              <a:latin typeface="Arial"/>
            </a:endParaRPr>
          </a:p>
          <a:p>
            <a:pPr marL="0" indent="0">
              <a:buNone/>
              <a:defRPr/>
            </a:pPr>
            <a:endParaRPr lang="en-US" sz="1200" kern="0" dirty="0">
              <a:solidFill>
                <a:srgbClr val="000000"/>
              </a:solidFill>
              <a:latin typeface="Arial"/>
            </a:endParaRPr>
          </a:p>
          <a:p>
            <a:pPr marL="0" indent="0">
              <a:buNone/>
              <a:defRPr/>
            </a:pPr>
            <a:r>
              <a:rPr lang="en-US" sz="1200" kern="0" dirty="0">
                <a:solidFill>
                  <a:srgbClr val="000000"/>
                </a:solidFill>
                <a:latin typeface="Arial"/>
              </a:rPr>
              <a:t>* Includes Lottery, Tobacco, and Other Revenue Funds</a:t>
            </a:r>
          </a:p>
        </p:txBody>
      </p:sp>
    </p:spTree>
    <p:extLst>
      <p:ext uri="{BB962C8B-B14F-4D97-AF65-F5344CB8AC3E}">
        <p14:creationId xmlns:p14="http://schemas.microsoft.com/office/powerpoint/2010/main" val="1054665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Appropriations: Line by Line</a:t>
            </a:r>
          </a:p>
        </p:txBody>
      </p:sp>
      <p:sp>
        <p:nvSpPr>
          <p:cNvPr id="3" name="Slide Number Placeholder 2"/>
          <p:cNvSpPr>
            <a:spLocks noGrp="1"/>
          </p:cNvSpPr>
          <p:nvPr>
            <p:ph type="sldNum" sz="quarter" idx="12"/>
          </p:nvPr>
        </p:nvSpPr>
        <p:spPr/>
        <p:txBody>
          <a:bodyPr/>
          <a:lstStyle/>
          <a:p>
            <a:pPr algn="ctr" fontAlgn="base">
              <a:spcBef>
                <a:spcPct val="0"/>
              </a:spcBef>
              <a:spcAft>
                <a:spcPct val="0"/>
              </a:spcAft>
              <a:defRPr/>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defRPr/>
              </a:pPr>
              <a:t>26</a:t>
            </a:fld>
            <a:endParaRPr lang="en-US" sz="1100" dirty="0">
              <a:solidFill>
                <a:srgbClr val="000000"/>
              </a:solidFill>
              <a:latin typeface="Arial" charset="0"/>
              <a:ea typeface="ＭＳ Ｐゴシック" pitchFamily="-106" charset="-128"/>
              <a:cs typeface="Arial" charset="0"/>
            </a:endParaRPr>
          </a:p>
        </p:txBody>
      </p:sp>
      <p:sp>
        <p:nvSpPr>
          <p:cNvPr id="4" name="Text Placeholder 3"/>
          <p:cNvSpPr>
            <a:spLocks noGrp="1"/>
          </p:cNvSpPr>
          <p:nvPr>
            <p:ph type="body" sz="quarter" idx="13"/>
          </p:nvPr>
        </p:nvSpPr>
        <p:spPr>
          <a:xfrm>
            <a:off x="1981200" y="1143001"/>
            <a:ext cx="8153400" cy="1519380"/>
          </a:xfrm>
        </p:spPr>
        <p:txBody>
          <a:bodyPr/>
          <a:lstStyle/>
          <a:p>
            <a:pPr marL="0" indent="0">
              <a:buNone/>
            </a:pPr>
            <a:r>
              <a:rPr lang="en-US" b="1" dirty="0"/>
              <a:t>Long-Term Care Managed Care</a:t>
            </a:r>
          </a:p>
          <a:p>
            <a:pPr marL="803275"/>
            <a:r>
              <a:rPr lang="en-US" sz="2200" dirty="0"/>
              <a:t>LIFE Program</a:t>
            </a:r>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89DE03D1-0124-4EEF-BEB5-271919DAC4A1}"/>
              </a:ext>
            </a:extLst>
          </p:cNvPr>
          <p:cNvGraphicFramePr>
            <a:graphicFrameLocks noGrp="1"/>
          </p:cNvGraphicFramePr>
          <p:nvPr/>
        </p:nvGraphicFramePr>
        <p:xfrm>
          <a:off x="2057400" y="2662381"/>
          <a:ext cx="8077200" cy="2013066"/>
        </p:xfrm>
        <a:graphic>
          <a:graphicData uri="http://schemas.openxmlformats.org/drawingml/2006/table">
            <a:tbl>
              <a:tblPr firstRow="1" bandRow="1">
                <a:tableStyleId>{21E4AEA4-8DFA-4A89-87EB-49C32662AFE0}</a:tableStyleId>
              </a:tblPr>
              <a:tblGrid>
                <a:gridCol w="2413000">
                  <a:extLst>
                    <a:ext uri="{9D8B030D-6E8A-4147-A177-3AD203B41FA5}">
                      <a16:colId xmlns:a16="http://schemas.microsoft.com/office/drawing/2014/main" val="705354124"/>
                    </a:ext>
                  </a:extLst>
                </a:gridCol>
                <a:gridCol w="1884218">
                  <a:extLst>
                    <a:ext uri="{9D8B030D-6E8A-4147-A177-3AD203B41FA5}">
                      <a16:colId xmlns:a16="http://schemas.microsoft.com/office/drawing/2014/main" val="2897926711"/>
                    </a:ext>
                  </a:extLst>
                </a:gridCol>
                <a:gridCol w="2004291">
                  <a:extLst>
                    <a:ext uri="{9D8B030D-6E8A-4147-A177-3AD203B41FA5}">
                      <a16:colId xmlns:a16="http://schemas.microsoft.com/office/drawing/2014/main" val="3306037719"/>
                    </a:ext>
                  </a:extLst>
                </a:gridCol>
                <a:gridCol w="1775691">
                  <a:extLst>
                    <a:ext uri="{9D8B030D-6E8A-4147-A177-3AD203B41FA5}">
                      <a16:colId xmlns:a16="http://schemas.microsoft.com/office/drawing/2014/main" val="3701855193"/>
                    </a:ext>
                  </a:extLst>
                </a:gridCol>
              </a:tblGrid>
              <a:tr h="457662">
                <a:tc>
                  <a:txBody>
                    <a:bodyPr/>
                    <a:lstStyle/>
                    <a:p>
                      <a:endParaRPr lang="en-US" sz="1800" dirty="0"/>
                    </a:p>
                  </a:txBody>
                  <a:tcPr anchor="b">
                    <a:noFill/>
                  </a:tcPr>
                </a:tc>
                <a:tc>
                  <a:txBody>
                    <a:bodyPr/>
                    <a:lstStyle/>
                    <a:p>
                      <a:pPr algn="ctr"/>
                      <a:r>
                        <a:rPr lang="en-US" sz="1800" dirty="0"/>
                        <a:t>2018-2019 Actual</a:t>
                      </a:r>
                    </a:p>
                  </a:txBody>
                  <a:tcPr anchor="b">
                    <a:solidFill>
                      <a:srgbClr val="003C7C"/>
                    </a:solidFill>
                  </a:tcPr>
                </a:tc>
                <a:tc>
                  <a:txBody>
                    <a:bodyPr/>
                    <a:lstStyle/>
                    <a:p>
                      <a:pPr algn="ctr"/>
                      <a:r>
                        <a:rPr lang="en-US" sz="1800" dirty="0"/>
                        <a:t>2019-2020 Enacted Budget</a:t>
                      </a:r>
                    </a:p>
                  </a:txBody>
                  <a:tcPr anchor="b">
                    <a:solidFill>
                      <a:srgbClr val="003C7C"/>
                    </a:solidFill>
                  </a:tcPr>
                </a:tc>
                <a:tc>
                  <a:txBody>
                    <a:bodyPr/>
                    <a:lstStyle/>
                    <a:p>
                      <a:pPr algn="ctr"/>
                      <a:r>
                        <a:rPr lang="en-US" sz="1800" dirty="0"/>
                        <a:t>Change</a:t>
                      </a:r>
                    </a:p>
                  </a:txBody>
                  <a:tcPr anchor="b">
                    <a:solidFill>
                      <a:srgbClr val="003C7C"/>
                    </a:solidFill>
                  </a:tcPr>
                </a:tc>
                <a:extLst>
                  <a:ext uri="{0D108BD9-81ED-4DB2-BD59-A6C34878D82A}">
                    <a16:rowId xmlns:a16="http://schemas.microsoft.com/office/drawing/2014/main" val="2128187408"/>
                  </a:ext>
                </a:extLst>
              </a:tr>
              <a:tr h="457662">
                <a:tc>
                  <a:txBody>
                    <a:bodyPr/>
                    <a:lstStyle/>
                    <a:p>
                      <a:r>
                        <a:rPr lang="en-US" sz="2000" dirty="0"/>
                        <a:t>State Funds</a:t>
                      </a:r>
                    </a:p>
                  </a:txBody>
                  <a:tcPr anchor="ctr"/>
                </a:tc>
                <a:tc>
                  <a:txBody>
                    <a:bodyPr/>
                    <a:lstStyle/>
                    <a:p>
                      <a:pPr algn="l"/>
                      <a:r>
                        <a:rPr lang="en-US" sz="2000" dirty="0"/>
                        <a:t>$ 149M</a:t>
                      </a:r>
                    </a:p>
                  </a:txBody>
                  <a:tcPr anchor="ctr"/>
                </a:tc>
                <a:tc>
                  <a:txBody>
                    <a:bodyPr/>
                    <a:lstStyle/>
                    <a:p>
                      <a:pPr algn="l"/>
                      <a:r>
                        <a:rPr lang="en-US" sz="2000" dirty="0"/>
                        <a:t>$ 157M</a:t>
                      </a:r>
                    </a:p>
                  </a:txBody>
                  <a:tcPr anchor="ctr"/>
                </a:tc>
                <a:tc>
                  <a:txBody>
                    <a:bodyPr/>
                    <a:lstStyle/>
                    <a:p>
                      <a:pPr algn="l"/>
                      <a:r>
                        <a:rPr lang="en-US" sz="2000" dirty="0"/>
                        <a:t>$ 8.0M</a:t>
                      </a:r>
                    </a:p>
                  </a:txBody>
                  <a:tcPr anchor="ctr"/>
                </a:tc>
                <a:extLst>
                  <a:ext uri="{0D108BD9-81ED-4DB2-BD59-A6C34878D82A}">
                    <a16:rowId xmlns:a16="http://schemas.microsoft.com/office/drawing/2014/main" val="2593322033"/>
                  </a:ext>
                </a:extLst>
              </a:tr>
              <a:tr h="457662">
                <a:tc>
                  <a:txBody>
                    <a:bodyPr/>
                    <a:lstStyle/>
                    <a:p>
                      <a:r>
                        <a:rPr lang="en-US" sz="2000" dirty="0"/>
                        <a:t>Federal Funds</a:t>
                      </a:r>
                    </a:p>
                  </a:txBody>
                  <a:tcPr anchor="ctr"/>
                </a:tc>
                <a:tc>
                  <a:txBody>
                    <a:bodyPr/>
                    <a:lstStyle/>
                    <a:p>
                      <a:pPr algn="l"/>
                      <a:r>
                        <a:rPr lang="en-US" sz="2000" dirty="0"/>
                        <a:t>$ 171M</a:t>
                      </a:r>
                    </a:p>
                  </a:txBody>
                  <a:tcPr anchor="ctr"/>
                </a:tc>
                <a:tc>
                  <a:txBody>
                    <a:bodyPr/>
                    <a:lstStyle/>
                    <a:p>
                      <a:pPr algn="l"/>
                      <a:r>
                        <a:rPr lang="en-US" sz="2000" dirty="0"/>
                        <a:t>$ 172M</a:t>
                      </a:r>
                    </a:p>
                  </a:txBody>
                  <a:tcPr anchor="ctr"/>
                </a:tc>
                <a:tc>
                  <a:txBody>
                    <a:bodyPr/>
                    <a:lstStyle/>
                    <a:p>
                      <a:pPr algn="l"/>
                      <a:r>
                        <a:rPr lang="en-US" sz="2000" dirty="0"/>
                        <a:t>$ 1.0M</a:t>
                      </a:r>
                    </a:p>
                  </a:txBody>
                  <a:tcPr anchor="ctr"/>
                </a:tc>
                <a:extLst>
                  <a:ext uri="{0D108BD9-81ED-4DB2-BD59-A6C34878D82A}">
                    <a16:rowId xmlns:a16="http://schemas.microsoft.com/office/drawing/2014/main" val="1115107261"/>
                  </a:ext>
                </a:extLst>
              </a:tr>
              <a:tr h="457662">
                <a:tc>
                  <a:txBody>
                    <a:bodyPr/>
                    <a:lstStyle/>
                    <a:p>
                      <a:r>
                        <a:rPr lang="en-US" sz="2000" b="1" dirty="0"/>
                        <a:t>Total Funds</a:t>
                      </a:r>
                    </a:p>
                  </a:txBody>
                  <a:tcPr anchor="ctr"/>
                </a:tc>
                <a:tc>
                  <a:txBody>
                    <a:bodyPr/>
                    <a:lstStyle/>
                    <a:p>
                      <a:pPr algn="l"/>
                      <a:r>
                        <a:rPr lang="en-US" sz="2000" b="1" dirty="0"/>
                        <a:t>$ 320M</a:t>
                      </a:r>
                    </a:p>
                  </a:txBody>
                  <a:tcPr anchor="ctr"/>
                </a:tc>
                <a:tc>
                  <a:txBody>
                    <a:bodyPr/>
                    <a:lstStyle/>
                    <a:p>
                      <a:pPr algn="l"/>
                      <a:r>
                        <a:rPr lang="en-US" sz="2000" b="1" dirty="0"/>
                        <a:t>$ 329M</a:t>
                      </a:r>
                    </a:p>
                  </a:txBody>
                  <a:tcPr anchor="ctr"/>
                </a:tc>
                <a:tc>
                  <a:txBody>
                    <a:bodyPr/>
                    <a:lstStyle/>
                    <a:p>
                      <a:pPr algn="l"/>
                      <a:r>
                        <a:rPr lang="en-US" sz="2000" b="1" dirty="0"/>
                        <a:t>$ 9.0M</a:t>
                      </a:r>
                    </a:p>
                  </a:txBody>
                  <a:tcPr anchor="ctr"/>
                </a:tc>
                <a:extLst>
                  <a:ext uri="{0D108BD9-81ED-4DB2-BD59-A6C34878D82A}">
                    <a16:rowId xmlns:a16="http://schemas.microsoft.com/office/drawing/2014/main" val="1505684489"/>
                  </a:ext>
                </a:extLst>
              </a:tr>
            </a:tbl>
          </a:graphicData>
        </a:graphic>
      </p:graphicFrame>
      <p:sp>
        <p:nvSpPr>
          <p:cNvPr id="7" name="Text Placeholder 3">
            <a:extLst>
              <a:ext uri="{FF2B5EF4-FFF2-40B4-BE49-F238E27FC236}">
                <a16:creationId xmlns:a16="http://schemas.microsoft.com/office/drawing/2014/main" id="{6CF3374B-E601-4C03-90D0-DFE6A1DF3448}"/>
              </a:ext>
            </a:extLst>
          </p:cNvPr>
          <p:cNvSpPr txBox="1">
            <a:spLocks/>
          </p:cNvSpPr>
          <p:nvPr/>
        </p:nvSpPr>
        <p:spPr>
          <a:xfrm>
            <a:off x="1981200" y="5133109"/>
            <a:ext cx="8153400" cy="953040"/>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pPr marL="0" indent="0">
              <a:buNone/>
              <a:defRPr/>
            </a:pPr>
            <a:endParaRPr lang="en-US" sz="1200" kern="0" dirty="0">
              <a:solidFill>
                <a:srgbClr val="000000"/>
              </a:solidFill>
              <a:latin typeface="Arial"/>
            </a:endParaRPr>
          </a:p>
        </p:txBody>
      </p:sp>
    </p:spTree>
    <p:extLst>
      <p:ext uri="{BB962C8B-B14F-4D97-AF65-F5344CB8AC3E}">
        <p14:creationId xmlns:p14="http://schemas.microsoft.com/office/powerpoint/2010/main" val="1267017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Appropriations: Line by Line</a:t>
            </a:r>
          </a:p>
        </p:txBody>
      </p:sp>
      <p:sp>
        <p:nvSpPr>
          <p:cNvPr id="3" name="Slide Number Placeholder 2"/>
          <p:cNvSpPr>
            <a:spLocks noGrp="1"/>
          </p:cNvSpPr>
          <p:nvPr>
            <p:ph type="sldNum" sz="quarter" idx="12"/>
          </p:nvPr>
        </p:nvSpPr>
        <p:spPr/>
        <p:txBody>
          <a:bodyPr/>
          <a:lstStyle/>
          <a:p>
            <a:pPr algn="ctr" fontAlgn="base">
              <a:spcBef>
                <a:spcPct val="0"/>
              </a:spcBef>
              <a:spcAft>
                <a:spcPct val="0"/>
              </a:spcAft>
              <a:defRPr/>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defRPr/>
              </a:pPr>
              <a:t>27</a:t>
            </a:fld>
            <a:endParaRPr lang="en-US" sz="1100" dirty="0">
              <a:solidFill>
                <a:srgbClr val="000000"/>
              </a:solidFill>
              <a:latin typeface="Arial" charset="0"/>
              <a:ea typeface="ＭＳ Ｐゴシック" pitchFamily="-106" charset="-128"/>
              <a:cs typeface="Arial" charset="0"/>
            </a:endParaRPr>
          </a:p>
        </p:txBody>
      </p:sp>
      <p:sp>
        <p:nvSpPr>
          <p:cNvPr id="4" name="Text Placeholder 3"/>
          <p:cNvSpPr>
            <a:spLocks noGrp="1"/>
          </p:cNvSpPr>
          <p:nvPr>
            <p:ph type="body" sz="quarter" idx="13"/>
          </p:nvPr>
        </p:nvSpPr>
        <p:spPr>
          <a:xfrm>
            <a:off x="1981200" y="1143001"/>
            <a:ext cx="8153400" cy="1519380"/>
          </a:xfrm>
        </p:spPr>
        <p:txBody>
          <a:bodyPr/>
          <a:lstStyle/>
          <a:p>
            <a:pPr marL="0" indent="0">
              <a:buNone/>
            </a:pPr>
            <a:r>
              <a:rPr lang="en-US" b="1" dirty="0"/>
              <a:t>Services to Persons with Disabilities</a:t>
            </a:r>
          </a:p>
          <a:p>
            <a:pPr marL="803275"/>
            <a:r>
              <a:rPr lang="en-US" sz="2200" dirty="0"/>
              <a:t>Independence and OBRA Waiver Programs</a:t>
            </a:r>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89DE03D1-0124-4EEF-BEB5-271919DAC4A1}"/>
              </a:ext>
            </a:extLst>
          </p:cNvPr>
          <p:cNvGraphicFramePr>
            <a:graphicFrameLocks noGrp="1"/>
          </p:cNvGraphicFramePr>
          <p:nvPr/>
        </p:nvGraphicFramePr>
        <p:xfrm>
          <a:off x="2057400" y="2662381"/>
          <a:ext cx="8077200" cy="2013066"/>
        </p:xfrm>
        <a:graphic>
          <a:graphicData uri="http://schemas.openxmlformats.org/drawingml/2006/table">
            <a:tbl>
              <a:tblPr firstRow="1" bandRow="1">
                <a:tableStyleId>{21E4AEA4-8DFA-4A89-87EB-49C32662AFE0}</a:tableStyleId>
              </a:tblPr>
              <a:tblGrid>
                <a:gridCol w="2413000">
                  <a:extLst>
                    <a:ext uri="{9D8B030D-6E8A-4147-A177-3AD203B41FA5}">
                      <a16:colId xmlns:a16="http://schemas.microsoft.com/office/drawing/2014/main" val="705354124"/>
                    </a:ext>
                  </a:extLst>
                </a:gridCol>
                <a:gridCol w="1884218">
                  <a:extLst>
                    <a:ext uri="{9D8B030D-6E8A-4147-A177-3AD203B41FA5}">
                      <a16:colId xmlns:a16="http://schemas.microsoft.com/office/drawing/2014/main" val="2897926711"/>
                    </a:ext>
                  </a:extLst>
                </a:gridCol>
                <a:gridCol w="2004291">
                  <a:extLst>
                    <a:ext uri="{9D8B030D-6E8A-4147-A177-3AD203B41FA5}">
                      <a16:colId xmlns:a16="http://schemas.microsoft.com/office/drawing/2014/main" val="3306037719"/>
                    </a:ext>
                  </a:extLst>
                </a:gridCol>
                <a:gridCol w="1775691">
                  <a:extLst>
                    <a:ext uri="{9D8B030D-6E8A-4147-A177-3AD203B41FA5}">
                      <a16:colId xmlns:a16="http://schemas.microsoft.com/office/drawing/2014/main" val="3701855193"/>
                    </a:ext>
                  </a:extLst>
                </a:gridCol>
              </a:tblGrid>
              <a:tr h="457662">
                <a:tc>
                  <a:txBody>
                    <a:bodyPr/>
                    <a:lstStyle/>
                    <a:p>
                      <a:endParaRPr lang="en-US" sz="1800" dirty="0"/>
                    </a:p>
                  </a:txBody>
                  <a:tcPr anchor="b">
                    <a:noFill/>
                  </a:tcPr>
                </a:tc>
                <a:tc>
                  <a:txBody>
                    <a:bodyPr/>
                    <a:lstStyle/>
                    <a:p>
                      <a:pPr algn="ctr"/>
                      <a:r>
                        <a:rPr lang="en-US" sz="1800" dirty="0"/>
                        <a:t>2018-2019 Actual</a:t>
                      </a:r>
                    </a:p>
                  </a:txBody>
                  <a:tcPr anchor="b">
                    <a:solidFill>
                      <a:srgbClr val="003C7C"/>
                    </a:solidFill>
                  </a:tcPr>
                </a:tc>
                <a:tc>
                  <a:txBody>
                    <a:bodyPr/>
                    <a:lstStyle/>
                    <a:p>
                      <a:pPr algn="ctr"/>
                      <a:r>
                        <a:rPr lang="en-US" sz="1800" dirty="0"/>
                        <a:t>2019-2020 Enacted Budget</a:t>
                      </a:r>
                    </a:p>
                  </a:txBody>
                  <a:tcPr anchor="b">
                    <a:solidFill>
                      <a:srgbClr val="003C7C"/>
                    </a:solidFill>
                  </a:tcPr>
                </a:tc>
                <a:tc>
                  <a:txBody>
                    <a:bodyPr/>
                    <a:lstStyle/>
                    <a:p>
                      <a:pPr algn="ctr"/>
                      <a:r>
                        <a:rPr lang="en-US" sz="1800" dirty="0"/>
                        <a:t>Change</a:t>
                      </a:r>
                    </a:p>
                  </a:txBody>
                  <a:tcPr anchor="b">
                    <a:solidFill>
                      <a:srgbClr val="003C7C"/>
                    </a:solidFill>
                  </a:tcPr>
                </a:tc>
                <a:extLst>
                  <a:ext uri="{0D108BD9-81ED-4DB2-BD59-A6C34878D82A}">
                    <a16:rowId xmlns:a16="http://schemas.microsoft.com/office/drawing/2014/main" val="2128187408"/>
                  </a:ext>
                </a:extLst>
              </a:tr>
              <a:tr h="457662">
                <a:tc>
                  <a:txBody>
                    <a:bodyPr/>
                    <a:lstStyle/>
                    <a:p>
                      <a:r>
                        <a:rPr lang="en-US" sz="2000" dirty="0"/>
                        <a:t>State Funds</a:t>
                      </a:r>
                    </a:p>
                  </a:txBody>
                  <a:tcPr anchor="ctr"/>
                </a:tc>
                <a:tc>
                  <a:txBody>
                    <a:bodyPr/>
                    <a:lstStyle/>
                    <a:p>
                      <a:pPr algn="l"/>
                      <a:r>
                        <a:rPr lang="en-US" sz="2000" dirty="0"/>
                        <a:t>$ 355M</a:t>
                      </a:r>
                    </a:p>
                  </a:txBody>
                  <a:tcPr anchor="ctr"/>
                </a:tc>
                <a:tc>
                  <a:txBody>
                    <a:bodyPr/>
                    <a:lstStyle/>
                    <a:p>
                      <a:pPr algn="l"/>
                      <a:r>
                        <a:rPr lang="en-US" sz="2000" dirty="0"/>
                        <a:t>$ 124M</a:t>
                      </a:r>
                    </a:p>
                  </a:txBody>
                  <a:tcPr anchor="ctr"/>
                </a:tc>
                <a:tc>
                  <a:txBody>
                    <a:bodyPr/>
                    <a:lstStyle/>
                    <a:p>
                      <a:pPr algn="l"/>
                      <a:r>
                        <a:rPr lang="en-US" sz="2000" dirty="0"/>
                        <a:t>($ 231M)</a:t>
                      </a:r>
                    </a:p>
                  </a:txBody>
                  <a:tcPr anchor="ctr"/>
                </a:tc>
                <a:extLst>
                  <a:ext uri="{0D108BD9-81ED-4DB2-BD59-A6C34878D82A}">
                    <a16:rowId xmlns:a16="http://schemas.microsoft.com/office/drawing/2014/main" val="2593322033"/>
                  </a:ext>
                </a:extLst>
              </a:tr>
              <a:tr h="457662">
                <a:tc>
                  <a:txBody>
                    <a:bodyPr/>
                    <a:lstStyle/>
                    <a:p>
                      <a:r>
                        <a:rPr lang="en-US" sz="2000" dirty="0"/>
                        <a:t>Federal Funds</a:t>
                      </a:r>
                    </a:p>
                  </a:txBody>
                  <a:tcPr anchor="ctr"/>
                </a:tc>
                <a:tc>
                  <a:txBody>
                    <a:bodyPr/>
                    <a:lstStyle/>
                    <a:p>
                      <a:pPr algn="l"/>
                      <a:r>
                        <a:rPr lang="en-US" sz="2000" dirty="0"/>
                        <a:t>$ 388M</a:t>
                      </a:r>
                    </a:p>
                  </a:txBody>
                  <a:tcPr anchor="ctr"/>
                </a:tc>
                <a:tc>
                  <a:txBody>
                    <a:bodyPr/>
                    <a:lstStyle/>
                    <a:p>
                      <a:pPr algn="l"/>
                      <a:r>
                        <a:rPr lang="en-US" sz="2000" dirty="0"/>
                        <a:t>$ 138M</a:t>
                      </a:r>
                    </a:p>
                  </a:txBody>
                  <a:tcPr anchor="ctr"/>
                </a:tc>
                <a:tc>
                  <a:txBody>
                    <a:bodyPr/>
                    <a:lstStyle/>
                    <a:p>
                      <a:pPr algn="l"/>
                      <a:r>
                        <a:rPr lang="en-US" sz="2000" dirty="0"/>
                        <a:t>($ 250M)</a:t>
                      </a:r>
                    </a:p>
                  </a:txBody>
                  <a:tcPr anchor="ctr"/>
                </a:tc>
                <a:extLst>
                  <a:ext uri="{0D108BD9-81ED-4DB2-BD59-A6C34878D82A}">
                    <a16:rowId xmlns:a16="http://schemas.microsoft.com/office/drawing/2014/main" val="1115107261"/>
                  </a:ext>
                </a:extLst>
              </a:tr>
              <a:tr h="457662">
                <a:tc>
                  <a:txBody>
                    <a:bodyPr/>
                    <a:lstStyle/>
                    <a:p>
                      <a:r>
                        <a:rPr lang="en-US" sz="2000" b="1" dirty="0"/>
                        <a:t>Total Funds</a:t>
                      </a:r>
                    </a:p>
                  </a:txBody>
                  <a:tcPr anchor="ctr"/>
                </a:tc>
                <a:tc>
                  <a:txBody>
                    <a:bodyPr/>
                    <a:lstStyle/>
                    <a:p>
                      <a:pPr algn="l"/>
                      <a:r>
                        <a:rPr lang="en-US" sz="2000" b="1" dirty="0"/>
                        <a:t>$ 743M</a:t>
                      </a:r>
                    </a:p>
                  </a:txBody>
                  <a:tcPr anchor="ctr"/>
                </a:tc>
                <a:tc>
                  <a:txBody>
                    <a:bodyPr/>
                    <a:lstStyle/>
                    <a:p>
                      <a:pPr algn="l"/>
                      <a:r>
                        <a:rPr lang="en-US" sz="2000" b="1" dirty="0"/>
                        <a:t>$ 262M</a:t>
                      </a:r>
                    </a:p>
                  </a:txBody>
                  <a:tcPr anchor="ctr"/>
                </a:tc>
                <a:tc>
                  <a:txBody>
                    <a:bodyPr/>
                    <a:lstStyle/>
                    <a:p>
                      <a:pPr algn="l"/>
                      <a:r>
                        <a:rPr lang="en-US" sz="2000" b="1" dirty="0"/>
                        <a:t>($ 481M)</a:t>
                      </a:r>
                    </a:p>
                  </a:txBody>
                  <a:tcPr anchor="ctr"/>
                </a:tc>
                <a:extLst>
                  <a:ext uri="{0D108BD9-81ED-4DB2-BD59-A6C34878D82A}">
                    <a16:rowId xmlns:a16="http://schemas.microsoft.com/office/drawing/2014/main" val="1505684489"/>
                  </a:ext>
                </a:extLst>
              </a:tr>
            </a:tbl>
          </a:graphicData>
        </a:graphic>
      </p:graphicFrame>
      <p:sp>
        <p:nvSpPr>
          <p:cNvPr id="7" name="Text Placeholder 3">
            <a:extLst>
              <a:ext uri="{FF2B5EF4-FFF2-40B4-BE49-F238E27FC236}">
                <a16:creationId xmlns:a16="http://schemas.microsoft.com/office/drawing/2014/main" id="{6CF3374B-E601-4C03-90D0-DFE6A1DF3448}"/>
              </a:ext>
            </a:extLst>
          </p:cNvPr>
          <p:cNvSpPr txBox="1">
            <a:spLocks/>
          </p:cNvSpPr>
          <p:nvPr/>
        </p:nvSpPr>
        <p:spPr>
          <a:xfrm>
            <a:off x="1981200" y="5133109"/>
            <a:ext cx="8153400" cy="953040"/>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pPr marL="0" indent="0">
              <a:buNone/>
              <a:defRPr/>
            </a:pPr>
            <a:endParaRPr lang="en-US" sz="1200" kern="0" dirty="0">
              <a:solidFill>
                <a:srgbClr val="000000"/>
              </a:solidFill>
              <a:latin typeface="Arial"/>
            </a:endParaRPr>
          </a:p>
        </p:txBody>
      </p:sp>
    </p:spTree>
    <p:extLst>
      <p:ext uri="{BB962C8B-B14F-4D97-AF65-F5344CB8AC3E}">
        <p14:creationId xmlns:p14="http://schemas.microsoft.com/office/powerpoint/2010/main" val="2299811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Appropriations: Line by Line</a:t>
            </a:r>
          </a:p>
        </p:txBody>
      </p:sp>
      <p:sp>
        <p:nvSpPr>
          <p:cNvPr id="3" name="Slide Number Placeholder 2"/>
          <p:cNvSpPr>
            <a:spLocks noGrp="1"/>
          </p:cNvSpPr>
          <p:nvPr>
            <p:ph type="sldNum" sz="quarter" idx="12"/>
          </p:nvPr>
        </p:nvSpPr>
        <p:spPr/>
        <p:txBody>
          <a:bodyPr/>
          <a:lstStyle/>
          <a:p>
            <a:pPr algn="ctr" fontAlgn="base">
              <a:spcBef>
                <a:spcPct val="0"/>
              </a:spcBef>
              <a:spcAft>
                <a:spcPct val="0"/>
              </a:spcAft>
              <a:defRPr/>
            </a:pPr>
            <a:fld id="{9D710453-B075-45DB-8A7B-E3C399690A0E}" type="slidenum">
              <a:rPr lang="en-US" sz="1100">
                <a:solidFill>
                  <a:srgbClr val="000000"/>
                </a:solidFill>
                <a:latin typeface="Arial" charset="0"/>
                <a:ea typeface="ＭＳ Ｐゴシック" pitchFamily="-106" charset="-128"/>
                <a:cs typeface="Arial" charset="0"/>
              </a:rPr>
              <a:pPr algn="ctr" fontAlgn="base">
                <a:spcBef>
                  <a:spcPct val="0"/>
                </a:spcBef>
                <a:spcAft>
                  <a:spcPct val="0"/>
                </a:spcAft>
                <a:defRPr/>
              </a:pPr>
              <a:t>28</a:t>
            </a:fld>
            <a:endParaRPr lang="en-US" sz="1100" dirty="0">
              <a:solidFill>
                <a:srgbClr val="000000"/>
              </a:solidFill>
              <a:latin typeface="Arial" charset="0"/>
              <a:ea typeface="ＭＳ Ｐゴシック" pitchFamily="-106" charset="-128"/>
              <a:cs typeface="Arial" charset="0"/>
            </a:endParaRPr>
          </a:p>
        </p:txBody>
      </p:sp>
      <p:sp>
        <p:nvSpPr>
          <p:cNvPr id="4" name="Text Placeholder 3"/>
          <p:cNvSpPr>
            <a:spLocks noGrp="1"/>
          </p:cNvSpPr>
          <p:nvPr>
            <p:ph type="body" sz="quarter" idx="13"/>
          </p:nvPr>
        </p:nvSpPr>
        <p:spPr>
          <a:xfrm>
            <a:off x="1981200" y="1143001"/>
            <a:ext cx="8153400" cy="1519380"/>
          </a:xfrm>
        </p:spPr>
        <p:txBody>
          <a:bodyPr/>
          <a:lstStyle/>
          <a:p>
            <a:pPr marL="0" indent="0">
              <a:buNone/>
            </a:pPr>
            <a:r>
              <a:rPr lang="en-US" b="1" dirty="0"/>
              <a:t>Attendant Care</a:t>
            </a:r>
          </a:p>
          <a:p>
            <a:pPr marL="803275"/>
            <a:r>
              <a:rPr lang="en-US" sz="2200" dirty="0"/>
              <a:t>Attendant Care Waiver, Act 150 Program</a:t>
            </a:r>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89DE03D1-0124-4EEF-BEB5-271919DAC4A1}"/>
              </a:ext>
            </a:extLst>
          </p:cNvPr>
          <p:cNvGraphicFramePr>
            <a:graphicFrameLocks noGrp="1"/>
          </p:cNvGraphicFramePr>
          <p:nvPr/>
        </p:nvGraphicFramePr>
        <p:xfrm>
          <a:off x="2057400" y="2662381"/>
          <a:ext cx="8077200" cy="2470728"/>
        </p:xfrm>
        <a:graphic>
          <a:graphicData uri="http://schemas.openxmlformats.org/drawingml/2006/table">
            <a:tbl>
              <a:tblPr firstRow="1" bandRow="1">
                <a:tableStyleId>{21E4AEA4-8DFA-4A89-87EB-49C32662AFE0}</a:tableStyleId>
              </a:tblPr>
              <a:tblGrid>
                <a:gridCol w="2413000">
                  <a:extLst>
                    <a:ext uri="{9D8B030D-6E8A-4147-A177-3AD203B41FA5}">
                      <a16:colId xmlns:a16="http://schemas.microsoft.com/office/drawing/2014/main" val="705354124"/>
                    </a:ext>
                  </a:extLst>
                </a:gridCol>
                <a:gridCol w="1884218">
                  <a:extLst>
                    <a:ext uri="{9D8B030D-6E8A-4147-A177-3AD203B41FA5}">
                      <a16:colId xmlns:a16="http://schemas.microsoft.com/office/drawing/2014/main" val="2897926711"/>
                    </a:ext>
                  </a:extLst>
                </a:gridCol>
                <a:gridCol w="2004291">
                  <a:extLst>
                    <a:ext uri="{9D8B030D-6E8A-4147-A177-3AD203B41FA5}">
                      <a16:colId xmlns:a16="http://schemas.microsoft.com/office/drawing/2014/main" val="3306037719"/>
                    </a:ext>
                  </a:extLst>
                </a:gridCol>
                <a:gridCol w="1775691">
                  <a:extLst>
                    <a:ext uri="{9D8B030D-6E8A-4147-A177-3AD203B41FA5}">
                      <a16:colId xmlns:a16="http://schemas.microsoft.com/office/drawing/2014/main" val="3701855193"/>
                    </a:ext>
                  </a:extLst>
                </a:gridCol>
              </a:tblGrid>
              <a:tr h="457662">
                <a:tc>
                  <a:txBody>
                    <a:bodyPr/>
                    <a:lstStyle/>
                    <a:p>
                      <a:endParaRPr lang="en-US" sz="1800" dirty="0"/>
                    </a:p>
                  </a:txBody>
                  <a:tcPr anchor="b">
                    <a:noFill/>
                  </a:tcPr>
                </a:tc>
                <a:tc>
                  <a:txBody>
                    <a:bodyPr/>
                    <a:lstStyle/>
                    <a:p>
                      <a:pPr algn="ctr"/>
                      <a:r>
                        <a:rPr lang="en-US" sz="1800" dirty="0"/>
                        <a:t>2018-2019 Actual</a:t>
                      </a:r>
                    </a:p>
                  </a:txBody>
                  <a:tcPr anchor="b">
                    <a:solidFill>
                      <a:srgbClr val="003C7C"/>
                    </a:solidFill>
                  </a:tcPr>
                </a:tc>
                <a:tc>
                  <a:txBody>
                    <a:bodyPr/>
                    <a:lstStyle/>
                    <a:p>
                      <a:pPr algn="ctr"/>
                      <a:r>
                        <a:rPr lang="en-US" sz="1800" dirty="0"/>
                        <a:t>2019-2020 Enacted Budget</a:t>
                      </a:r>
                    </a:p>
                  </a:txBody>
                  <a:tcPr anchor="b">
                    <a:solidFill>
                      <a:srgbClr val="003C7C"/>
                    </a:solidFill>
                  </a:tcPr>
                </a:tc>
                <a:tc>
                  <a:txBody>
                    <a:bodyPr/>
                    <a:lstStyle/>
                    <a:p>
                      <a:pPr algn="ctr"/>
                      <a:r>
                        <a:rPr lang="en-US" sz="1800" dirty="0"/>
                        <a:t>Change</a:t>
                      </a:r>
                    </a:p>
                  </a:txBody>
                  <a:tcPr anchor="b">
                    <a:solidFill>
                      <a:srgbClr val="003C7C"/>
                    </a:solidFill>
                  </a:tcPr>
                </a:tc>
                <a:extLst>
                  <a:ext uri="{0D108BD9-81ED-4DB2-BD59-A6C34878D82A}">
                    <a16:rowId xmlns:a16="http://schemas.microsoft.com/office/drawing/2014/main" val="2128187408"/>
                  </a:ext>
                </a:extLst>
              </a:tr>
              <a:tr h="457662">
                <a:tc>
                  <a:txBody>
                    <a:bodyPr/>
                    <a:lstStyle/>
                    <a:p>
                      <a:r>
                        <a:rPr lang="en-US" sz="2000" dirty="0"/>
                        <a:t>State Funds</a:t>
                      </a:r>
                    </a:p>
                  </a:txBody>
                  <a:tcPr anchor="ctr"/>
                </a:tc>
                <a:tc>
                  <a:txBody>
                    <a:bodyPr/>
                    <a:lstStyle/>
                    <a:p>
                      <a:pPr algn="l"/>
                      <a:r>
                        <a:rPr lang="en-US" sz="2000" dirty="0"/>
                        <a:t>$ 222M</a:t>
                      </a:r>
                    </a:p>
                  </a:txBody>
                  <a:tcPr anchor="ctr"/>
                </a:tc>
                <a:tc>
                  <a:txBody>
                    <a:bodyPr/>
                    <a:lstStyle/>
                    <a:p>
                      <a:pPr algn="l"/>
                      <a:r>
                        <a:rPr lang="en-US" sz="2000" dirty="0"/>
                        <a:t>$ 51M</a:t>
                      </a:r>
                    </a:p>
                  </a:txBody>
                  <a:tcPr anchor="ctr"/>
                </a:tc>
                <a:tc>
                  <a:txBody>
                    <a:bodyPr/>
                    <a:lstStyle/>
                    <a:p>
                      <a:pPr algn="l"/>
                      <a:r>
                        <a:rPr lang="en-US" sz="2000" dirty="0"/>
                        <a:t>($ 171M)</a:t>
                      </a:r>
                    </a:p>
                  </a:txBody>
                  <a:tcPr anchor="ctr"/>
                </a:tc>
                <a:extLst>
                  <a:ext uri="{0D108BD9-81ED-4DB2-BD59-A6C34878D82A}">
                    <a16:rowId xmlns:a16="http://schemas.microsoft.com/office/drawing/2014/main" val="2593322033"/>
                  </a:ext>
                </a:extLst>
              </a:tr>
              <a:tr h="457662">
                <a:tc>
                  <a:txBody>
                    <a:bodyPr/>
                    <a:lstStyle/>
                    <a:p>
                      <a:r>
                        <a:rPr lang="en-US" sz="2000" dirty="0"/>
                        <a:t>Federal Funds</a:t>
                      </a:r>
                    </a:p>
                  </a:txBody>
                  <a:tcPr anchor="ctr"/>
                </a:tc>
                <a:tc>
                  <a:txBody>
                    <a:bodyPr/>
                    <a:lstStyle/>
                    <a:p>
                      <a:pPr algn="l"/>
                      <a:r>
                        <a:rPr lang="en-US" sz="2000" dirty="0"/>
                        <a:t>$ 215M</a:t>
                      </a:r>
                    </a:p>
                  </a:txBody>
                  <a:tcPr anchor="ctr"/>
                </a:tc>
                <a:tc>
                  <a:txBody>
                    <a:bodyPr/>
                    <a:lstStyle/>
                    <a:p>
                      <a:pPr algn="l"/>
                      <a:r>
                        <a:rPr lang="en-US" sz="2000" dirty="0"/>
                        <a:t>$ 68M</a:t>
                      </a:r>
                    </a:p>
                  </a:txBody>
                  <a:tcPr anchor="ctr"/>
                </a:tc>
                <a:tc>
                  <a:txBody>
                    <a:bodyPr/>
                    <a:lstStyle/>
                    <a:p>
                      <a:pPr algn="l"/>
                      <a:r>
                        <a:rPr lang="en-US" sz="2000" dirty="0"/>
                        <a:t>($ 147M)</a:t>
                      </a:r>
                    </a:p>
                  </a:txBody>
                  <a:tcPr anchor="ctr"/>
                </a:tc>
                <a:extLst>
                  <a:ext uri="{0D108BD9-81ED-4DB2-BD59-A6C34878D82A}">
                    <a16:rowId xmlns:a16="http://schemas.microsoft.com/office/drawing/2014/main" val="1115107261"/>
                  </a:ext>
                </a:extLst>
              </a:tr>
              <a:tr h="457662">
                <a:tc>
                  <a:txBody>
                    <a:bodyPr/>
                    <a:lstStyle/>
                    <a:p>
                      <a:r>
                        <a:rPr lang="en-US" sz="2000" dirty="0"/>
                        <a:t>Other Funds*</a:t>
                      </a:r>
                    </a:p>
                  </a:txBody>
                  <a:tcPr anchor="ctr"/>
                </a:tc>
                <a:tc>
                  <a:txBody>
                    <a:bodyPr/>
                    <a:lstStyle/>
                    <a:p>
                      <a:pPr algn="l"/>
                      <a:r>
                        <a:rPr lang="en-US" sz="2000" dirty="0"/>
                        <a:t>$ 1.0M</a:t>
                      </a:r>
                    </a:p>
                  </a:txBody>
                  <a:tcPr anchor="ctr"/>
                </a:tc>
                <a:tc>
                  <a:txBody>
                    <a:bodyPr/>
                    <a:lstStyle/>
                    <a:p>
                      <a:pPr algn="l"/>
                      <a:r>
                        <a:rPr lang="en-US" sz="2000" dirty="0"/>
                        <a:t>$ 1.0M</a:t>
                      </a:r>
                    </a:p>
                  </a:txBody>
                  <a:tcPr anchor="ctr"/>
                </a:tc>
                <a:tc>
                  <a:txBody>
                    <a:bodyPr/>
                    <a:lstStyle/>
                    <a:p>
                      <a:pPr algn="l"/>
                      <a:r>
                        <a:rPr lang="en-US" sz="2000" dirty="0"/>
                        <a:t>--</a:t>
                      </a:r>
                    </a:p>
                  </a:txBody>
                  <a:tcPr anchor="ctr"/>
                </a:tc>
                <a:extLst>
                  <a:ext uri="{0D108BD9-81ED-4DB2-BD59-A6C34878D82A}">
                    <a16:rowId xmlns:a16="http://schemas.microsoft.com/office/drawing/2014/main" val="3008732679"/>
                  </a:ext>
                </a:extLst>
              </a:tr>
              <a:tr h="457662">
                <a:tc>
                  <a:txBody>
                    <a:bodyPr/>
                    <a:lstStyle/>
                    <a:p>
                      <a:r>
                        <a:rPr lang="en-US" sz="2000" b="1" dirty="0"/>
                        <a:t>Total Funds</a:t>
                      </a:r>
                    </a:p>
                  </a:txBody>
                  <a:tcPr anchor="ctr"/>
                </a:tc>
                <a:tc>
                  <a:txBody>
                    <a:bodyPr/>
                    <a:lstStyle/>
                    <a:p>
                      <a:pPr algn="l"/>
                      <a:r>
                        <a:rPr lang="en-US" sz="2000" b="1" dirty="0"/>
                        <a:t>$ 438M</a:t>
                      </a:r>
                    </a:p>
                  </a:txBody>
                  <a:tcPr anchor="ctr"/>
                </a:tc>
                <a:tc>
                  <a:txBody>
                    <a:bodyPr/>
                    <a:lstStyle/>
                    <a:p>
                      <a:pPr algn="l"/>
                      <a:r>
                        <a:rPr lang="en-US" sz="2000" b="1" dirty="0"/>
                        <a:t>$ 120M</a:t>
                      </a:r>
                    </a:p>
                  </a:txBody>
                  <a:tcPr anchor="ctr"/>
                </a:tc>
                <a:tc>
                  <a:txBody>
                    <a:bodyPr/>
                    <a:lstStyle/>
                    <a:p>
                      <a:pPr algn="l"/>
                      <a:r>
                        <a:rPr lang="en-US" sz="2000" b="1" dirty="0"/>
                        <a:t>($ 318M)</a:t>
                      </a:r>
                    </a:p>
                  </a:txBody>
                  <a:tcPr anchor="ctr"/>
                </a:tc>
                <a:extLst>
                  <a:ext uri="{0D108BD9-81ED-4DB2-BD59-A6C34878D82A}">
                    <a16:rowId xmlns:a16="http://schemas.microsoft.com/office/drawing/2014/main" val="1505684489"/>
                  </a:ext>
                </a:extLst>
              </a:tr>
            </a:tbl>
          </a:graphicData>
        </a:graphic>
      </p:graphicFrame>
      <p:sp>
        <p:nvSpPr>
          <p:cNvPr id="7" name="Text Placeholder 3">
            <a:extLst>
              <a:ext uri="{FF2B5EF4-FFF2-40B4-BE49-F238E27FC236}">
                <a16:creationId xmlns:a16="http://schemas.microsoft.com/office/drawing/2014/main" id="{6CF3374B-E601-4C03-90D0-DFE6A1DF3448}"/>
              </a:ext>
            </a:extLst>
          </p:cNvPr>
          <p:cNvSpPr txBox="1">
            <a:spLocks/>
          </p:cNvSpPr>
          <p:nvPr/>
        </p:nvSpPr>
        <p:spPr>
          <a:xfrm>
            <a:off x="1981200" y="5133109"/>
            <a:ext cx="8153400" cy="953040"/>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pPr marL="0" indent="0">
              <a:buNone/>
              <a:defRPr/>
            </a:pPr>
            <a:endParaRPr lang="en-US" sz="1200" kern="0" dirty="0">
              <a:solidFill>
                <a:srgbClr val="000000"/>
              </a:solidFill>
              <a:latin typeface="Arial"/>
            </a:endParaRPr>
          </a:p>
          <a:p>
            <a:pPr marL="0" indent="0">
              <a:buNone/>
              <a:defRPr/>
            </a:pPr>
            <a:endParaRPr lang="en-US" sz="1200" kern="0" dirty="0">
              <a:solidFill>
                <a:srgbClr val="000000"/>
              </a:solidFill>
              <a:latin typeface="Arial"/>
            </a:endParaRPr>
          </a:p>
          <a:p>
            <a:pPr marL="0" indent="0">
              <a:buNone/>
              <a:defRPr/>
            </a:pPr>
            <a:r>
              <a:rPr lang="en-US" sz="1200" kern="0">
                <a:solidFill>
                  <a:srgbClr val="000000"/>
                </a:solidFill>
                <a:latin typeface="Arial"/>
              </a:rPr>
              <a:t>*Does </a:t>
            </a:r>
            <a:r>
              <a:rPr lang="en-US" sz="1200" kern="0" dirty="0">
                <a:solidFill>
                  <a:srgbClr val="000000"/>
                </a:solidFill>
                <a:latin typeface="Arial"/>
              </a:rPr>
              <a:t>not include A/C and Act 150 over 60 funds</a:t>
            </a:r>
          </a:p>
        </p:txBody>
      </p:sp>
    </p:spTree>
    <p:extLst>
      <p:ext uri="{BB962C8B-B14F-4D97-AF65-F5344CB8AC3E}">
        <p14:creationId xmlns:p14="http://schemas.microsoft.com/office/powerpoint/2010/main" val="2088260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Content Placeholder 5"/>
          <p:cNvSpPr>
            <a:spLocks noGrp="1"/>
          </p:cNvSpPr>
          <p:nvPr>
            <p:ph sz="quarter" idx="4294967295"/>
          </p:nvPr>
        </p:nvSpPr>
        <p:spPr>
          <a:xfrm>
            <a:off x="2795415" y="4747127"/>
            <a:ext cx="5913814" cy="1217388"/>
          </a:xfrm>
          <a:prstGeom prst="rect">
            <a:avLst/>
          </a:prstGeom>
        </p:spPr>
        <p:txBody>
          <a:bodyPr>
            <a:noAutofit/>
          </a:bodyPr>
          <a:lstStyle/>
          <a:p>
            <a:pPr marL="0" indent="0" algn="ctr">
              <a:lnSpc>
                <a:spcPct val="100000"/>
              </a:lnSpc>
              <a:buNone/>
            </a:pPr>
            <a:r>
              <a:rPr lang="en-US" sz="7200" spc="-300" dirty="0">
                <a:solidFill>
                  <a:schemeClr val="accent5">
                    <a:lumMod val="75000"/>
                  </a:schemeClr>
                </a:solidFill>
                <a:latin typeface="Arial Black" panose="020B0A04020102020204" pitchFamily="34" charset="0"/>
              </a:rPr>
              <a:t>QUESTIONS</a:t>
            </a:r>
          </a:p>
        </p:txBody>
      </p:sp>
      <p:pic>
        <p:nvPicPr>
          <p:cNvPr id="8" name="Content Placeholder 4" descr="Life of an Educator: Top 10 &lt;strong&gt;questions&lt;/strong&gt; to ask yourself in 2012"/>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750906" y="744294"/>
            <a:ext cx="4002833" cy="4002833"/>
          </a:xfrm>
          <a:prstGeom prst="rect">
            <a:avLst/>
          </a:prstGeom>
        </p:spPr>
      </p:pic>
      <p:sp>
        <p:nvSpPr>
          <p:cNvPr id="2" name="Slide Number Placeholder 1"/>
          <p:cNvSpPr>
            <a:spLocks noGrp="1"/>
          </p:cNvSpPr>
          <p:nvPr>
            <p:ph type="sldNum" sz="quarter" idx="12"/>
          </p:nvPr>
        </p:nvSpPr>
        <p:spPr/>
        <p:txBody>
          <a:bodyPr/>
          <a:lstStyle/>
          <a:p>
            <a:fld id="{C85EB908-D14B-4B79-9273-27B0AA618532}" type="slidenum">
              <a:rPr lang="en-US" smtClean="0"/>
              <a:t>29</a:t>
            </a:fld>
            <a:endParaRPr lang="en-US" dirty="0"/>
          </a:p>
        </p:txBody>
      </p:sp>
    </p:spTree>
    <p:extLst>
      <p:ext uri="{BB962C8B-B14F-4D97-AF65-F5344CB8AC3E}">
        <p14:creationId xmlns:p14="http://schemas.microsoft.com/office/powerpoint/2010/main" val="330550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1052840"/>
            <a:ext cx="8143874"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AGENDA</a:t>
            </a:r>
          </a:p>
        </p:txBody>
      </p:sp>
      <p:sp>
        <p:nvSpPr>
          <p:cNvPr id="12" name="Rectangle 11"/>
          <p:cNvSpPr/>
          <p:nvPr/>
        </p:nvSpPr>
        <p:spPr>
          <a:xfrm>
            <a:off x="0" y="1138568"/>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665018" y="1727201"/>
            <a:ext cx="10917382" cy="4446586"/>
          </a:xfrm>
          <a:prstGeom prst="rect">
            <a:avLst/>
          </a:prstGeom>
        </p:spPr>
        <p:txBody>
          <a:bodyPr>
            <a:noAutofit/>
          </a:bodyPr>
          <a:lstStyle/>
          <a:p>
            <a:pPr marL="228600" lvl="1">
              <a:lnSpc>
                <a:spcPct val="100000"/>
              </a:lnSpc>
            </a:pPr>
            <a:r>
              <a:rPr lang="en-US" sz="2000" dirty="0">
                <a:latin typeface="+mj-lt"/>
              </a:rPr>
              <a:t>CHC Phase 3 Implementation Updates</a:t>
            </a:r>
          </a:p>
          <a:p>
            <a:pPr marL="228600" lvl="1">
              <a:lnSpc>
                <a:spcPct val="100000"/>
              </a:lnSpc>
            </a:pPr>
            <a:r>
              <a:rPr lang="en-US" sz="2000" dirty="0">
                <a:latin typeface="+mj-lt"/>
              </a:rPr>
              <a:t>Electronic Visit Verification (EVV) Updates</a:t>
            </a:r>
          </a:p>
          <a:p>
            <a:pPr marL="228600" lvl="1">
              <a:lnSpc>
                <a:spcPct val="100000"/>
              </a:lnSpc>
            </a:pPr>
            <a:r>
              <a:rPr lang="en-US" sz="2000" dirty="0">
                <a:latin typeface="+mj-lt"/>
              </a:rPr>
              <a:t>Office of Long-Term Living (OLTL) Budget Updates</a:t>
            </a:r>
          </a:p>
          <a:p>
            <a:pPr marL="228600" lvl="1">
              <a:lnSpc>
                <a:spcPct val="100000"/>
              </a:lnSpc>
            </a:pPr>
            <a:endParaRPr lang="en-US" sz="2000"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529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425116"/>
            <a:ext cx="8143874" cy="76820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CHC RESOURCE INFORMATION</a:t>
            </a: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0" indent="0">
              <a:lnSpc>
                <a:spcPct val="100000"/>
              </a:lnSpc>
              <a:spcBef>
                <a:spcPts val="2400"/>
              </a:spcBef>
              <a:buNone/>
            </a:pPr>
            <a:r>
              <a:rPr lang="en-US" sz="2000" b="1" dirty="0">
                <a:latin typeface="+mj-lt"/>
              </a:rPr>
              <a:t>CHC LISTSERV // STAY INFORMED:  </a:t>
            </a:r>
            <a:r>
              <a:rPr lang="en-US" sz="2000" b="1" dirty="0">
                <a:solidFill>
                  <a:srgbClr val="569FD3"/>
                </a:solidFill>
                <a:latin typeface="+mj-lt"/>
                <a:hlinkClick r:id="rId4"/>
              </a:rPr>
              <a:t>http://listserv.dpw.state.pa.us/oltl-community-healthchoices.html</a:t>
            </a:r>
            <a:r>
              <a:rPr lang="en-US" sz="2000" b="1" dirty="0">
                <a:solidFill>
                  <a:srgbClr val="569FD3"/>
                </a:solidFill>
                <a:latin typeface="+mj-lt"/>
              </a:rPr>
              <a:t> </a:t>
            </a:r>
          </a:p>
          <a:p>
            <a:pPr marL="0" indent="0">
              <a:lnSpc>
                <a:spcPct val="100000"/>
              </a:lnSpc>
              <a:spcBef>
                <a:spcPts val="2400"/>
              </a:spcBef>
              <a:buNone/>
            </a:pPr>
            <a:r>
              <a:rPr lang="en-US" sz="2000" b="1" dirty="0">
                <a:latin typeface="+mj-lt"/>
              </a:rPr>
              <a:t>COMMUNITY HEALTHCHOICES WEBSITE: </a:t>
            </a:r>
            <a:r>
              <a:rPr lang="en-US" sz="2000" b="1" dirty="0">
                <a:solidFill>
                  <a:schemeClr val="accent5">
                    <a:lumMod val="75000"/>
                  </a:schemeClr>
                </a:solidFill>
                <a:latin typeface="+mj-lt"/>
                <a:hlinkClick r:id="rId5"/>
              </a:rPr>
              <a:t>www.healthchoices.pa.gov</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MLTSS SUBMAAC WEBSITE:  </a:t>
            </a:r>
            <a:r>
              <a:rPr lang="en-US" sz="2000" b="1" dirty="0">
                <a:solidFill>
                  <a:schemeClr val="accent5">
                    <a:lumMod val="75000"/>
                  </a:schemeClr>
                </a:solidFill>
                <a:latin typeface="+mj-lt"/>
                <a:hlinkClick r:id="rId6"/>
              </a:rPr>
              <a:t>www.dhs.pa.gov/communitypartners/informationforadvocatesandstakeholders/mltss</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EMAIL COMMENTS TO</a:t>
            </a:r>
            <a:r>
              <a:rPr lang="en-US" sz="2000" b="1" dirty="0">
                <a:solidFill>
                  <a:srgbClr val="569FD3"/>
                </a:solidFill>
                <a:latin typeface="+mj-lt"/>
              </a:rPr>
              <a:t>: </a:t>
            </a:r>
            <a:r>
              <a:rPr lang="en-US" sz="2000" b="1" dirty="0">
                <a:solidFill>
                  <a:schemeClr val="accent5">
                    <a:lumMod val="75000"/>
                  </a:schemeClr>
                </a:solidFill>
                <a:latin typeface="+mj-lt"/>
              </a:rPr>
              <a:t>RA-PWCHC@pa.gov</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PROVIDER LINE: </a:t>
            </a:r>
            <a:r>
              <a:rPr lang="en-US" sz="2000" b="1" dirty="0">
                <a:solidFill>
                  <a:schemeClr val="accent5">
                    <a:lumMod val="75000"/>
                  </a:schemeClr>
                </a:solidFill>
                <a:latin typeface="+mj-lt"/>
              </a:rPr>
              <a:t>1-800-932-0939</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PARTICIPANT LINE: </a:t>
            </a:r>
            <a:r>
              <a:rPr lang="en-US" sz="2000" b="1" dirty="0">
                <a:solidFill>
                  <a:schemeClr val="accent5">
                    <a:lumMod val="75000"/>
                  </a:schemeClr>
                </a:solidFill>
                <a:latin typeface="+mj-lt"/>
              </a:rPr>
              <a:t>1-800-757-5042</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INDEPENDENT ENROLLMENT BROKER: </a:t>
            </a:r>
            <a:r>
              <a:rPr lang="en-US" sz="2000" b="1" dirty="0">
                <a:solidFill>
                  <a:schemeClr val="accent5">
                    <a:lumMod val="75000"/>
                  </a:schemeClr>
                </a:solidFill>
                <a:latin typeface="+mj-lt"/>
              </a:rPr>
              <a:t>1-844-824-3655 or (TTY 1-833-254-0690)</a:t>
            </a:r>
          </a:p>
          <a:p>
            <a:pPr marL="0" lvl="1" indent="0">
              <a:lnSpc>
                <a:spcPct val="100000"/>
              </a:lnSpc>
              <a:spcBef>
                <a:spcPts val="600"/>
              </a:spcBef>
              <a:buNone/>
            </a:pPr>
            <a:r>
              <a:rPr lang="en-US" sz="2000" b="1" dirty="0">
                <a:solidFill>
                  <a:schemeClr val="accent5">
                    <a:lumMod val="75000"/>
                  </a:schemeClr>
                </a:solidFill>
                <a:latin typeface="+mj-lt"/>
              </a:rPr>
              <a:t>				        or visit </a:t>
            </a:r>
            <a:r>
              <a:rPr lang="en-US" sz="2000" b="1" dirty="0">
                <a:solidFill>
                  <a:schemeClr val="accent5">
                    <a:lumMod val="75000"/>
                  </a:schemeClr>
                </a:solidFill>
                <a:latin typeface="+mj-lt"/>
                <a:hlinkClick r:id="rId7"/>
              </a:rPr>
              <a:t>www.enrollchc.com</a:t>
            </a:r>
            <a:endParaRPr lang="en-US" sz="2000" b="1" dirty="0">
              <a:solidFill>
                <a:schemeClr val="accent5">
                  <a:lumMod val="75000"/>
                </a:schemeClr>
              </a:solidFill>
              <a:latin typeface="+mj-lt"/>
            </a:endParaRPr>
          </a:p>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30</a:t>
            </a:fld>
            <a:endParaRPr lang="en-US" dirty="0"/>
          </a:p>
        </p:txBody>
      </p:sp>
    </p:spTree>
    <p:extLst>
      <p:ext uri="{BB962C8B-B14F-4D97-AF65-F5344CB8AC3E}">
        <p14:creationId xmlns:p14="http://schemas.microsoft.com/office/powerpoint/2010/main" val="2441007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CHC MCO CONTACT INFORMATION</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665018" y="1234275"/>
            <a:ext cx="10914612" cy="3477875"/>
          </a:xfrm>
          <a:prstGeom prst="rect">
            <a:avLst/>
          </a:prstGeom>
          <a:noFill/>
        </p:spPr>
        <p:txBody>
          <a:bodyPr wrap="square" rtlCol="0" anchor="ctr">
            <a:spAutoFit/>
          </a:bodyPr>
          <a:lstStyle/>
          <a:p>
            <a:pPr marL="342900" indent="-342900" algn="just">
              <a:buFont typeface="Wingdings" panose="05000000000000000000" pitchFamily="2" charset="2"/>
              <a:buChar char="Ø"/>
            </a:pPr>
            <a:r>
              <a:rPr lang="en-US" sz="2400" b="1" dirty="0">
                <a:solidFill>
                  <a:srgbClr val="000000"/>
                </a:solidFill>
                <a:latin typeface="+mj-lt"/>
              </a:rPr>
              <a:t>AmeriHealth Caritas/Keystone First | </a:t>
            </a:r>
            <a:r>
              <a:rPr lang="en-US" sz="2400" b="1" dirty="0">
                <a:solidFill>
                  <a:srgbClr val="000000"/>
                </a:solidFill>
                <a:latin typeface="+mj-lt"/>
                <a:hlinkClick r:id="rId4"/>
              </a:rPr>
              <a:t>CHCProviders@amerihealthcaritas.com</a:t>
            </a:r>
            <a:endParaRPr lang="en-US" sz="2400" b="1" dirty="0">
              <a:solidFill>
                <a:srgbClr val="000000"/>
              </a:solidFill>
              <a:latin typeface="+mj-lt"/>
            </a:endParaRPr>
          </a:p>
          <a:p>
            <a:pPr marL="339725" algn="just"/>
            <a:r>
              <a:rPr lang="en-US" sz="2400" b="1" dirty="0">
                <a:solidFill>
                  <a:srgbClr val="000000"/>
                </a:solidFill>
                <a:latin typeface="+mj-lt"/>
                <a:hlinkClick r:id="rId5"/>
              </a:rPr>
              <a:t>www.amerihealthcaritaschc.com</a:t>
            </a:r>
            <a:r>
              <a:rPr lang="en-US" sz="2400" b="1" dirty="0">
                <a:solidFill>
                  <a:srgbClr val="000000"/>
                </a:solidFill>
                <a:latin typeface="+mj-lt"/>
              </a:rPr>
              <a:t> - 1-800-521-6007 (TTY 1-855-235-5112)</a:t>
            </a:r>
            <a:endParaRPr lang="en-US" sz="2400" dirty="0">
              <a:solidFill>
                <a:srgbClr val="000000"/>
              </a:solidFill>
              <a:latin typeface="+mj-lt"/>
            </a:endParaRPr>
          </a:p>
          <a:p>
            <a:pPr marL="342900" indent="-342900">
              <a:buFont typeface="Wingdings" panose="05000000000000000000" pitchFamily="2" charset="2"/>
              <a:buChar char="Ø"/>
            </a:pPr>
            <a:endParaRPr lang="en-US" sz="2800" b="1" dirty="0">
              <a:solidFill>
                <a:srgbClr val="000000"/>
              </a:solidFill>
              <a:latin typeface="+mj-lt"/>
            </a:endParaRPr>
          </a:p>
          <a:p>
            <a:pPr marL="342900" indent="-342900">
              <a:buFont typeface="Wingdings" panose="05000000000000000000" pitchFamily="2" charset="2"/>
              <a:buChar char="Ø"/>
            </a:pPr>
            <a:r>
              <a:rPr lang="en-US" sz="2400" b="1" dirty="0">
                <a:solidFill>
                  <a:srgbClr val="000000"/>
                </a:solidFill>
                <a:latin typeface="+mj-lt"/>
              </a:rPr>
              <a:t>Pennsylvania Health and Wellness (Centene) | </a:t>
            </a:r>
            <a:r>
              <a:rPr lang="en-US" sz="2400" b="1" dirty="0">
                <a:solidFill>
                  <a:srgbClr val="000000"/>
                </a:solidFill>
                <a:latin typeface="+mj-lt"/>
                <a:hlinkClick r:id="rId6"/>
              </a:rPr>
              <a:t>information@pahealthwellness.com</a:t>
            </a:r>
            <a:endParaRPr lang="en-US" sz="2400" b="1" dirty="0">
              <a:solidFill>
                <a:srgbClr val="000000"/>
              </a:solidFill>
              <a:latin typeface="+mj-lt"/>
            </a:endParaRPr>
          </a:p>
          <a:p>
            <a:pPr marL="339725"/>
            <a:r>
              <a:rPr lang="en-US" sz="2400" b="1" dirty="0">
                <a:solidFill>
                  <a:srgbClr val="000000"/>
                </a:solidFill>
                <a:latin typeface="+mj-lt"/>
                <a:hlinkClick r:id="rId7"/>
              </a:rPr>
              <a:t>www.PAHealthWellness.com</a:t>
            </a:r>
            <a:r>
              <a:rPr lang="en-US" sz="2400" b="1" dirty="0">
                <a:solidFill>
                  <a:srgbClr val="000000"/>
                </a:solidFill>
                <a:latin typeface="+mj-lt"/>
              </a:rPr>
              <a:t> – 1-844-626-6813 (TTY 1-844-349-8916) </a:t>
            </a:r>
            <a:endParaRPr lang="en-US" sz="2400" dirty="0">
              <a:solidFill>
                <a:srgbClr val="000000"/>
              </a:solidFill>
              <a:latin typeface="+mj-lt"/>
            </a:endParaRPr>
          </a:p>
          <a:p>
            <a:endParaRPr lang="en-US" sz="2400" b="1" dirty="0">
              <a:solidFill>
                <a:srgbClr val="000000"/>
              </a:solidFill>
              <a:latin typeface="+mj-lt"/>
            </a:endParaRPr>
          </a:p>
          <a:p>
            <a:pPr marL="342900" indent="-342900">
              <a:buFont typeface="Wingdings" panose="05000000000000000000" pitchFamily="2" charset="2"/>
              <a:buChar char="Ø"/>
            </a:pPr>
            <a:r>
              <a:rPr lang="en-US" sz="2400" b="1" dirty="0">
                <a:solidFill>
                  <a:srgbClr val="000000"/>
                </a:solidFill>
                <a:latin typeface="+mj-lt"/>
              </a:rPr>
              <a:t>UPMC Community HealthChoices | </a:t>
            </a:r>
            <a:r>
              <a:rPr lang="en-US" sz="2400" b="1" u="sng" dirty="0">
                <a:solidFill>
                  <a:srgbClr val="000000"/>
                </a:solidFill>
                <a:latin typeface="+mj-lt"/>
                <a:hlinkClick r:id="rId8"/>
              </a:rPr>
              <a:t>CHCProviders@UPMC.edu</a:t>
            </a:r>
            <a:endParaRPr lang="en-US" sz="2400" b="1" u="sng" dirty="0">
              <a:solidFill>
                <a:srgbClr val="000000"/>
              </a:solidFill>
              <a:latin typeface="+mj-lt"/>
            </a:endParaRPr>
          </a:p>
          <a:p>
            <a:pPr marL="339725"/>
            <a:r>
              <a:rPr lang="en-US" sz="2400" b="1" u="sng" dirty="0">
                <a:solidFill>
                  <a:srgbClr val="000000"/>
                </a:solidFill>
                <a:latin typeface="+mj-lt"/>
                <a:hlinkClick r:id="rId9"/>
              </a:rPr>
              <a:t>www.upmchealthplan.com/chc</a:t>
            </a:r>
            <a:r>
              <a:rPr lang="en-US" sz="2400" b="1" u="sng" dirty="0">
                <a:solidFill>
                  <a:srgbClr val="000000"/>
                </a:solidFill>
                <a:latin typeface="+mj-lt"/>
              </a:rPr>
              <a:t> </a:t>
            </a:r>
            <a:r>
              <a:rPr lang="en-US" sz="2400" b="1" dirty="0">
                <a:solidFill>
                  <a:srgbClr val="000000"/>
                </a:solidFill>
                <a:latin typeface="+mj-lt"/>
              </a:rPr>
              <a:t> - 1-844-860-9303 (TTY 1-866-407-8762) </a:t>
            </a:r>
            <a:endParaRPr lang="en-US" sz="2400" b="1" u="sng" dirty="0">
              <a:solidFill>
                <a:srgbClr val="000000"/>
              </a:solidFill>
              <a:latin typeface="+mj-lt"/>
            </a:endParaRPr>
          </a:p>
          <a:p>
            <a:endParaRPr lang="en-US" sz="2400" dirty="0">
              <a:solidFill>
                <a:srgbClr val="000000"/>
              </a:solidFill>
              <a:latin typeface="+mj-lt"/>
            </a:endParaRPr>
          </a:p>
        </p:txBody>
      </p:sp>
    </p:spTree>
    <p:extLst>
      <p:ext uri="{BB962C8B-B14F-4D97-AF65-F5344CB8AC3E}">
        <p14:creationId xmlns:p14="http://schemas.microsoft.com/office/powerpoint/2010/main" val="388129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1774210" y="2885583"/>
            <a:ext cx="8748214" cy="1532627"/>
          </a:xfrm>
          <a:prstGeom prst="rect">
            <a:avLst/>
          </a:prstGeom>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PHASE 3</a:t>
            </a:r>
            <a:br>
              <a:rPr lang="en-US" sz="6600" b="1" spc="-150" dirty="0">
                <a:solidFill>
                  <a:srgbClr val="002060"/>
                </a:solidFill>
                <a:latin typeface="Arial Black" panose="020B0A04020102020204" pitchFamily="34" charset="0"/>
              </a:rPr>
            </a:br>
            <a:r>
              <a:rPr lang="en-US" sz="6600" b="1" spc="-150" dirty="0">
                <a:solidFill>
                  <a:srgbClr val="002060"/>
                </a:solidFill>
                <a:latin typeface="Arial Black" panose="020B0A04020102020204" pitchFamily="34" charset="0"/>
              </a:rPr>
              <a:t>IMPLEMENTATION</a:t>
            </a:r>
          </a:p>
        </p:txBody>
      </p:sp>
      <p:sp>
        <p:nvSpPr>
          <p:cNvPr id="2" name="Left Bracket 1"/>
          <p:cNvSpPr/>
          <p:nvPr/>
        </p:nvSpPr>
        <p:spPr>
          <a:xfrm>
            <a:off x="1717505" y="2685577"/>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Left Bracket 7"/>
          <p:cNvSpPr/>
          <p:nvPr/>
        </p:nvSpPr>
        <p:spPr>
          <a:xfrm flipH="1">
            <a:off x="10304143" y="2685576"/>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8610600" y="61405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45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66726" y="616413"/>
            <a:ext cx="8143874"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PHASE THREE IMPLEMENTATION</a:t>
            </a:r>
          </a:p>
        </p:txBody>
      </p:sp>
      <p:sp>
        <p:nvSpPr>
          <p:cNvPr id="12" name="Rectangle 11"/>
          <p:cNvSpPr/>
          <p:nvPr/>
        </p:nvSpPr>
        <p:spPr>
          <a:xfrm>
            <a:off x="0" y="676232"/>
            <a:ext cx="276225" cy="385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665018" y="1425564"/>
            <a:ext cx="10917382" cy="3181927"/>
          </a:xfrm>
          <a:prstGeom prst="rect">
            <a:avLst/>
          </a:prstGeom>
        </p:spPr>
        <p:txBody>
          <a:bodyPr>
            <a:noAutofit/>
          </a:bodyPr>
          <a:lstStyle/>
          <a:p>
            <a:pPr marL="457200" lvl="1" indent="0">
              <a:lnSpc>
                <a:spcPct val="150000"/>
              </a:lnSpc>
              <a:buNone/>
            </a:pPr>
            <a:r>
              <a:rPr lang="en-US" sz="2000" dirty="0">
                <a:solidFill>
                  <a:schemeClr val="accent1"/>
                </a:solidFill>
                <a:latin typeface="Arial Black" panose="020B0A04020102020204" pitchFamily="34" charset="0"/>
              </a:rPr>
              <a:t>OBJECTIVES</a:t>
            </a:r>
          </a:p>
          <a:p>
            <a:pPr lvl="1">
              <a:lnSpc>
                <a:spcPct val="100000"/>
              </a:lnSpc>
            </a:pPr>
            <a:r>
              <a:rPr lang="en-US" sz="2000" dirty="0">
                <a:latin typeface="+mj-lt"/>
              </a:rPr>
              <a:t>Comprehensive participant communication</a:t>
            </a:r>
          </a:p>
          <a:p>
            <a:pPr lvl="1">
              <a:lnSpc>
                <a:spcPct val="100000"/>
              </a:lnSpc>
            </a:pPr>
            <a:r>
              <a:rPr lang="en-US" sz="2000" dirty="0">
                <a:latin typeface="+mj-lt"/>
              </a:rPr>
              <a:t>Robust readiness review</a:t>
            </a:r>
          </a:p>
          <a:p>
            <a:pPr lvl="1">
              <a:lnSpc>
                <a:spcPct val="100000"/>
              </a:lnSpc>
            </a:pPr>
            <a:r>
              <a:rPr lang="en-US" sz="2000" dirty="0">
                <a:latin typeface="+mj-lt"/>
              </a:rPr>
              <a:t>Provider communication and training</a:t>
            </a:r>
          </a:p>
          <a:p>
            <a:pPr lvl="1">
              <a:lnSpc>
                <a:spcPct val="100000"/>
              </a:lnSpc>
            </a:pPr>
            <a:r>
              <a:rPr lang="en-US" sz="2000" dirty="0">
                <a:latin typeface="+mj-lt"/>
              </a:rPr>
              <a:t>Pre-transition and plan selection for phase three participants</a:t>
            </a:r>
          </a:p>
          <a:p>
            <a:pPr lvl="1">
              <a:lnSpc>
                <a:spcPct val="100000"/>
              </a:lnSpc>
            </a:pPr>
            <a:r>
              <a:rPr lang="en-US" sz="2000" dirty="0">
                <a:latin typeface="+mj-lt"/>
              </a:rPr>
              <a:t>Incorporation of southwest, southeast implementation and launch lessons learned</a:t>
            </a:r>
          </a:p>
          <a:p>
            <a:pPr marL="457200" lvl="1" indent="0">
              <a:lnSpc>
                <a:spcPct val="150000"/>
              </a:lnSpc>
              <a:buNone/>
            </a:pPr>
            <a:r>
              <a:rPr lang="en-US" sz="2000" dirty="0">
                <a:solidFill>
                  <a:schemeClr val="accent1"/>
                </a:solidFill>
                <a:latin typeface="Arial Black" panose="020B0A04020102020204" pitchFamily="34" charset="0"/>
              </a:rPr>
              <a:t>CHALLENGES</a:t>
            </a:r>
          </a:p>
          <a:p>
            <a:pPr lvl="1">
              <a:lnSpc>
                <a:spcPct val="100000"/>
              </a:lnSpc>
            </a:pPr>
            <a:r>
              <a:rPr lang="en-US" sz="2000" dirty="0">
                <a:latin typeface="+mj-lt"/>
              </a:rPr>
              <a:t>Transportation</a:t>
            </a:r>
          </a:p>
          <a:p>
            <a:pPr lvl="1">
              <a:lnSpc>
                <a:spcPct val="100000"/>
              </a:lnSpc>
            </a:pPr>
            <a:r>
              <a:rPr lang="en-US" sz="2000" dirty="0">
                <a:latin typeface="+mj-lt"/>
              </a:rPr>
              <a:t>Geography</a:t>
            </a:r>
          </a:p>
          <a:p>
            <a:pPr lvl="1">
              <a:lnSpc>
                <a:spcPct val="100000"/>
              </a:lnSpc>
            </a:pPr>
            <a:r>
              <a:rPr lang="en-US" sz="2000" dirty="0">
                <a:latin typeface="+mj-lt"/>
              </a:rPr>
              <a:t>Participant Outreach</a:t>
            </a:r>
          </a:p>
          <a:p>
            <a:pPr lvl="1">
              <a:lnSpc>
                <a:spcPct val="100000"/>
              </a:lnSpc>
            </a:pPr>
            <a:r>
              <a:rPr lang="en-US" sz="2000" dirty="0">
                <a:latin typeface="+mj-lt"/>
              </a:rPr>
              <a:t>Electronic Visit Verification (EVV) Implementation</a:t>
            </a:r>
          </a:p>
          <a:p>
            <a:pPr lvl="1">
              <a:lnSpc>
                <a:spcPct val="150000"/>
              </a:lnSpc>
            </a:pPr>
            <a:endParaRPr lang="en-US" sz="2000" dirty="0">
              <a:solidFill>
                <a:schemeClr val="accent1"/>
              </a:solidFill>
              <a:latin typeface="Arial Black" panose="020B0A04020102020204" pitchFamily="34" charset="0"/>
            </a:endParaRPr>
          </a:p>
          <a:p>
            <a:pPr marL="457200" lvl="1" indent="0">
              <a:lnSpc>
                <a:spcPct val="150000"/>
              </a:lnSpc>
              <a:buNone/>
            </a:pPr>
            <a:endParaRPr lang="en-US" sz="2000" dirty="0">
              <a:latin typeface="+mj-lt"/>
            </a:endParaRPr>
          </a:p>
          <a:p>
            <a:pPr marL="228600" lvl="1">
              <a:lnSpc>
                <a:spcPct val="100000"/>
              </a:lnSpc>
            </a:pPr>
            <a:endParaRPr lang="en-US" sz="20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93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66726" y="575315"/>
            <a:ext cx="10649912"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PHASE THREE PROVIDER NETWORKS</a:t>
            </a:r>
          </a:p>
        </p:txBody>
      </p:sp>
      <p:sp>
        <p:nvSpPr>
          <p:cNvPr id="12" name="Rectangle 11"/>
          <p:cNvSpPr/>
          <p:nvPr/>
        </p:nvSpPr>
        <p:spPr>
          <a:xfrm>
            <a:off x="0" y="635134"/>
            <a:ext cx="276225" cy="385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665018" y="1333098"/>
            <a:ext cx="10917382" cy="4708111"/>
          </a:xfrm>
          <a:prstGeom prst="rect">
            <a:avLst/>
          </a:prstGeom>
        </p:spPr>
        <p:txBody>
          <a:bodyPr>
            <a:noAutofit/>
          </a:bodyPr>
          <a:lstStyle/>
          <a:p>
            <a:pPr>
              <a:lnSpc>
                <a:spcPct val="150000"/>
              </a:lnSpc>
              <a:buFont typeface="Wingdings" panose="05000000000000000000" pitchFamily="2" charset="2"/>
              <a:buChar char="Ø"/>
            </a:pPr>
            <a:r>
              <a:rPr lang="en-US" sz="2200" dirty="0">
                <a:latin typeface="+mj-lt"/>
              </a:rPr>
              <a:t> Nursing Facilities (318 Total)</a:t>
            </a:r>
          </a:p>
          <a:p>
            <a:pPr lvl="1">
              <a:lnSpc>
                <a:spcPct val="100000"/>
              </a:lnSpc>
            </a:pPr>
            <a:r>
              <a:rPr lang="en-US" sz="2000" dirty="0">
                <a:latin typeface="+mj-lt"/>
              </a:rPr>
              <a:t>Amerihealth Caritas – 235</a:t>
            </a:r>
          </a:p>
          <a:p>
            <a:pPr lvl="1">
              <a:lnSpc>
                <a:spcPct val="100000"/>
              </a:lnSpc>
            </a:pPr>
            <a:r>
              <a:rPr lang="en-US" sz="2000" dirty="0">
                <a:latin typeface="+mj-lt"/>
              </a:rPr>
              <a:t>PA Health &amp; Wellness – 159</a:t>
            </a:r>
          </a:p>
          <a:p>
            <a:pPr lvl="1">
              <a:lnSpc>
                <a:spcPct val="100000"/>
              </a:lnSpc>
            </a:pPr>
            <a:r>
              <a:rPr lang="en-US" sz="2000" dirty="0">
                <a:latin typeface="+mj-lt"/>
              </a:rPr>
              <a:t>UPMC – 259</a:t>
            </a:r>
          </a:p>
          <a:p>
            <a:pPr>
              <a:lnSpc>
                <a:spcPct val="100000"/>
              </a:lnSpc>
              <a:buFont typeface="Wingdings" panose="05000000000000000000" pitchFamily="2" charset="2"/>
              <a:buChar char="Ø"/>
            </a:pPr>
            <a:r>
              <a:rPr lang="en-US" sz="2200" dirty="0">
                <a:latin typeface="+mj-lt"/>
              </a:rPr>
              <a:t> Hospitals (93 Total)</a:t>
            </a:r>
          </a:p>
          <a:p>
            <a:pPr lvl="1">
              <a:lnSpc>
                <a:spcPct val="100000"/>
              </a:lnSpc>
            </a:pPr>
            <a:r>
              <a:rPr lang="en-US" sz="2000" dirty="0">
                <a:latin typeface="+mj-lt"/>
              </a:rPr>
              <a:t>Amerihealth Caritas – 81</a:t>
            </a:r>
          </a:p>
          <a:p>
            <a:pPr lvl="1">
              <a:lnSpc>
                <a:spcPct val="100000"/>
              </a:lnSpc>
            </a:pPr>
            <a:r>
              <a:rPr lang="en-US" sz="2000" dirty="0">
                <a:latin typeface="+mj-lt"/>
              </a:rPr>
              <a:t>PA Health &amp; Wellness </a:t>
            </a:r>
            <a:r>
              <a:rPr lang="en-US" sz="2000">
                <a:latin typeface="+mj-lt"/>
              </a:rPr>
              <a:t>– 59</a:t>
            </a:r>
            <a:endParaRPr lang="en-US" sz="2000" dirty="0">
              <a:latin typeface="+mj-lt"/>
            </a:endParaRPr>
          </a:p>
          <a:p>
            <a:pPr lvl="1">
              <a:lnSpc>
                <a:spcPct val="100000"/>
              </a:lnSpc>
            </a:pPr>
            <a:r>
              <a:rPr lang="en-US" sz="2000" dirty="0">
                <a:latin typeface="+mj-lt"/>
              </a:rPr>
              <a:t>UPMC – 61</a:t>
            </a:r>
          </a:p>
          <a:p>
            <a:pPr>
              <a:lnSpc>
                <a:spcPct val="100000"/>
              </a:lnSpc>
              <a:buFont typeface="Wingdings" panose="05000000000000000000" pitchFamily="2" charset="2"/>
              <a:buChar char="Ø"/>
            </a:pPr>
            <a:r>
              <a:rPr lang="en-US" sz="2200" dirty="0">
                <a:latin typeface="+mj-lt"/>
              </a:rPr>
              <a:t> All other Nursing Facility and Hospital contracts are in process.</a:t>
            </a:r>
          </a:p>
          <a:p>
            <a:pPr>
              <a:lnSpc>
                <a:spcPct val="100000"/>
              </a:lnSpc>
              <a:buFont typeface="Wingdings" panose="05000000000000000000" pitchFamily="2" charset="2"/>
              <a:buChar char="Ø"/>
            </a:pPr>
            <a:r>
              <a:rPr lang="en-US" sz="2200" dirty="0">
                <a:latin typeface="+mj-lt"/>
              </a:rPr>
              <a:t> All MCOs continue to submit weekly provider network reports for network adequacy monitoring.</a:t>
            </a:r>
          </a:p>
          <a:p>
            <a:pPr>
              <a:lnSpc>
                <a:spcPct val="100000"/>
              </a:lnSpc>
              <a:buFont typeface="Wingdings" panose="05000000000000000000" pitchFamily="2" charset="2"/>
              <a:buChar char="Ø"/>
            </a:pPr>
            <a:endParaRPr lang="en-US" sz="2400" dirty="0">
              <a:latin typeface="+mj-lt"/>
            </a:endParaRPr>
          </a:p>
          <a:p>
            <a:pPr>
              <a:lnSpc>
                <a:spcPct val="100000"/>
              </a:lnSpc>
            </a:pPr>
            <a:endParaRPr lang="en-US" sz="2400" dirty="0">
              <a:latin typeface="+mj-lt"/>
            </a:endParaRPr>
          </a:p>
          <a:p>
            <a:pPr lvl="1">
              <a:lnSpc>
                <a:spcPct val="150000"/>
              </a:lnSpc>
            </a:pPr>
            <a:endParaRPr lang="en-US" sz="2000" dirty="0">
              <a:solidFill>
                <a:schemeClr val="accent1"/>
              </a:solidFill>
              <a:latin typeface="Arial Black" panose="020B0A04020102020204" pitchFamily="34" charset="0"/>
            </a:endParaRPr>
          </a:p>
          <a:p>
            <a:pPr marL="457200" lvl="1" indent="0">
              <a:lnSpc>
                <a:spcPct val="150000"/>
              </a:lnSpc>
              <a:buNone/>
            </a:pPr>
            <a:endParaRPr lang="en-US" sz="2000" dirty="0">
              <a:latin typeface="+mj-lt"/>
            </a:endParaRPr>
          </a:p>
          <a:p>
            <a:pPr marL="228600" lvl="1">
              <a:lnSpc>
                <a:spcPct val="100000"/>
              </a:lnSpc>
            </a:pPr>
            <a:endParaRPr lang="en-US" sz="20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6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CHC PROVIDER SUMMITS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590550" y="1048951"/>
            <a:ext cx="11253722" cy="6124754"/>
          </a:xfrm>
          <a:prstGeom prst="rect">
            <a:avLst/>
          </a:prstGeom>
          <a:no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200" dirty="0">
                <a:solidFill>
                  <a:prstClr val="black"/>
                </a:solidFill>
                <a:latin typeface="Calibri Light" panose="020F0302020204030204"/>
              </a:rPr>
              <a:t>Additional P</a:t>
            </a:r>
            <a:r>
              <a:rPr kumimoji="0" lang="en-US"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rovider</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Summits are being conducted in each Phase 3 Zone.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Northwest Zone: October 8</a:t>
            </a:r>
            <a:r>
              <a:rPr kumimoji="0" lang="en-US" sz="2200" b="0" i="0" u="none" strike="noStrike" kern="1200" cap="none" spc="0" normalizeH="0" baseline="30000" noProof="0" dirty="0">
                <a:ln>
                  <a:noFill/>
                </a:ln>
                <a:solidFill>
                  <a:prstClr val="black"/>
                </a:solidFill>
                <a:effectLst/>
                <a:uLnTx/>
                <a:uFillTx/>
                <a:latin typeface="Calibri Light" panose="020F0302020204030204"/>
                <a:ea typeface="+mn-ea"/>
                <a:cs typeface="+mn-cs"/>
              </a:rPr>
              <a:t>th</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Clarion University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Northeast Zone: October 21</a:t>
            </a:r>
            <a:r>
              <a:rPr kumimoji="0" lang="en-US" sz="2200" b="0" i="0" u="none" strike="noStrike" kern="1200" cap="none" spc="0" normalizeH="0" baseline="30000" noProof="0" dirty="0">
                <a:ln>
                  <a:noFill/>
                </a:ln>
                <a:solidFill>
                  <a:prstClr val="black"/>
                </a:solidFill>
                <a:effectLst/>
                <a:uLnTx/>
                <a:uFillTx/>
                <a:latin typeface="Calibri Light" panose="020F0302020204030204"/>
                <a:ea typeface="+mn-ea"/>
                <a:cs typeface="+mn-cs"/>
              </a:rPr>
              <a:t>st</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Marywood University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Lehigh/Capital Zone: October 28</a:t>
            </a:r>
            <a:r>
              <a:rPr kumimoji="0" lang="en-US" sz="2200" b="0" i="0" u="none" strike="noStrike" kern="1200" cap="none" spc="0" normalizeH="0" baseline="30000" noProof="0" dirty="0">
                <a:ln>
                  <a:noFill/>
                </a:ln>
                <a:solidFill>
                  <a:prstClr val="black"/>
                </a:solidFill>
                <a:effectLst/>
                <a:uLnTx/>
                <a:uFillTx/>
                <a:latin typeface="Calibri Light" panose="020F0302020204030204"/>
                <a:ea typeface="+mn-ea"/>
                <a:cs typeface="+mn-cs"/>
              </a:rPr>
              <a:t>th</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Kutztown University</a:t>
            </a:r>
          </a:p>
          <a:p>
            <a:pPr marR="0" lvl="1"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Agenda: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An overview of CHC will be provided in the morning.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Breakout sessions will be offered in the afternoon and will cover the following topics: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Home and Community-Based Services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Service Coordination</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Nursing Facilities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Behavioral Health</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Physical Health</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Transportation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63496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PARTICIPANT INFORMATION SESSIONS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753E1D6-5A49-4E07-A8E5-50F1C94EBCE9}"/>
              </a:ext>
            </a:extLst>
          </p:cNvPr>
          <p:cNvSpPr txBox="1"/>
          <p:nvPr/>
        </p:nvSpPr>
        <p:spPr>
          <a:xfrm>
            <a:off x="437798" y="1395570"/>
            <a:ext cx="11253722" cy="3754874"/>
          </a:xfrm>
          <a:prstGeom prst="rect">
            <a:avLst/>
          </a:prstGeom>
          <a:noFill/>
        </p:spPr>
        <p:txBody>
          <a:bodyPr wrap="square" rtlCol="0" anchor="ctr">
            <a:spAutoFit/>
          </a:bodyPr>
          <a:lstStyle/>
          <a:p>
            <a:pPr marL="342900" lvl="0" indent="-342900">
              <a:buFont typeface="Wingdings" panose="05000000000000000000" pitchFamily="2" charset="2"/>
              <a:buChar char="Ø"/>
              <a:defRPr/>
            </a:pPr>
            <a:r>
              <a:rPr lang="en-US" sz="2200" dirty="0">
                <a:solidFill>
                  <a:prstClr val="black"/>
                </a:solidFill>
                <a:latin typeface="Calibri Light" panose="020F0302020204030204"/>
              </a:rPr>
              <a:t>Aging Well has conducted 71 of 72 scheduled Participant Information Sessions</a:t>
            </a:r>
          </a:p>
          <a:p>
            <a:pPr marL="800100" lvl="1" indent="-342900">
              <a:buFont typeface="Arial" panose="020B0604020202020204" pitchFamily="34" charset="0"/>
              <a:buChar char="•"/>
              <a:defRPr/>
            </a:pPr>
            <a:r>
              <a:rPr lang="en-US" sz="2200" dirty="0">
                <a:solidFill>
                  <a:prstClr val="black"/>
                </a:solidFill>
                <a:latin typeface="Calibri Light" panose="020F0302020204030204"/>
              </a:rPr>
              <a:t>  3,025 participants have attended the sessions.</a:t>
            </a:r>
            <a:endParaRPr lang="en-US" sz="2200" baseline="30000" dirty="0">
              <a:solidFill>
                <a:prstClr val="black"/>
              </a:solidFill>
              <a:latin typeface="Calibri Light" panose="020F0302020204030204"/>
            </a:endParaRPr>
          </a:p>
          <a:p>
            <a:pPr marL="342900" lvl="0" indent="-342900">
              <a:buFont typeface="Wingdings" panose="05000000000000000000" pitchFamily="2" charset="2"/>
              <a:buChar char="Ø"/>
              <a:defRPr/>
            </a:pPr>
            <a:endParaRPr lang="en-US" sz="2200" dirty="0">
              <a:solidFill>
                <a:prstClr val="black"/>
              </a:solidFill>
              <a:latin typeface="Calibri Light" panose="020F0302020204030204"/>
            </a:endParaRPr>
          </a:p>
          <a:p>
            <a:pPr marL="342900" lvl="0" indent="-342900">
              <a:buFont typeface="Wingdings" panose="05000000000000000000" pitchFamily="2" charset="2"/>
              <a:buChar char="Ø"/>
              <a:defRPr/>
            </a:pPr>
            <a:r>
              <a:rPr lang="en-US" sz="2200" dirty="0">
                <a:solidFill>
                  <a:prstClr val="black"/>
                </a:solidFill>
                <a:latin typeface="Calibri Light" panose="020F0302020204030204"/>
              </a:rPr>
              <a:t>11 additional Information Sessions are being offered by the PA Centers for Independent Living in partnership with the Office of Long-Term Living</a:t>
            </a:r>
          </a:p>
          <a:p>
            <a:pPr marL="914400" lvl="1" indent="-457200">
              <a:buFont typeface="Arial" panose="020B0604020202020204" pitchFamily="34" charset="0"/>
              <a:buChar char="•"/>
              <a:defRPr/>
            </a:pPr>
            <a:r>
              <a:rPr lang="en-US" sz="2200" dirty="0">
                <a:solidFill>
                  <a:prstClr val="black"/>
                </a:solidFill>
                <a:latin typeface="Calibri Light" panose="020F0302020204030204"/>
              </a:rPr>
              <a:t>The schedule can be found on the next slide.</a:t>
            </a:r>
          </a:p>
          <a:p>
            <a:pPr marL="914400" lvl="1" indent="-457200">
              <a:buFont typeface="Arial" panose="020B0604020202020204" pitchFamily="34" charset="0"/>
              <a:buChar char="•"/>
              <a:defRPr/>
            </a:pPr>
            <a:r>
              <a:rPr lang="en-US" sz="2200" dirty="0">
                <a:solidFill>
                  <a:prstClr val="black"/>
                </a:solidFill>
                <a:latin typeface="Calibri Light" panose="020F0302020204030204"/>
              </a:rPr>
              <a:t>Participants interested in attending may contact the location of the event to RSVP.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5578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1" name="Content Placeholder 2"/>
          <p:cNvSpPr>
            <a:spLocks noGrp="1"/>
          </p:cNvSpPr>
          <p:nvPr>
            <p:ph sz="quarter" idx="4294967295"/>
          </p:nvPr>
        </p:nvSpPr>
        <p:spPr>
          <a:xfrm>
            <a:off x="331555" y="123413"/>
            <a:ext cx="11195187" cy="561976"/>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ADDITIONAL INFORMATION SESSIONS</a:t>
            </a:r>
          </a:p>
        </p:txBody>
      </p:sp>
      <p:sp>
        <p:nvSpPr>
          <p:cNvPr id="12" name="Rectangle 11"/>
          <p:cNvSpPr/>
          <p:nvPr/>
        </p:nvSpPr>
        <p:spPr>
          <a:xfrm>
            <a:off x="0" y="176707"/>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151042E9-5112-48A8-9122-7B74275DA874}"/>
              </a:ext>
            </a:extLst>
          </p:cNvPr>
          <p:cNvGraphicFramePr>
            <a:graphicFrameLocks noGrp="1"/>
          </p:cNvGraphicFramePr>
          <p:nvPr>
            <p:extLst>
              <p:ext uri="{D42A27DB-BD31-4B8C-83A1-F6EECF244321}">
                <p14:modId xmlns:p14="http://schemas.microsoft.com/office/powerpoint/2010/main" val="2455632361"/>
              </p:ext>
            </p:extLst>
          </p:nvPr>
        </p:nvGraphicFramePr>
        <p:xfrm>
          <a:off x="292222" y="792558"/>
          <a:ext cx="5500899" cy="4714388"/>
        </p:xfrm>
        <a:graphic>
          <a:graphicData uri="http://schemas.openxmlformats.org/drawingml/2006/table">
            <a:tbl>
              <a:tblPr firstRow="1" firstCol="1" bandRow="1">
                <a:tableStyleId>{5C22544A-7EE6-4342-B048-85BDC9FD1C3A}</a:tableStyleId>
              </a:tblPr>
              <a:tblGrid>
                <a:gridCol w="725993">
                  <a:extLst>
                    <a:ext uri="{9D8B030D-6E8A-4147-A177-3AD203B41FA5}">
                      <a16:colId xmlns:a16="http://schemas.microsoft.com/office/drawing/2014/main" val="253206628"/>
                    </a:ext>
                  </a:extLst>
                </a:gridCol>
                <a:gridCol w="3051425">
                  <a:extLst>
                    <a:ext uri="{9D8B030D-6E8A-4147-A177-3AD203B41FA5}">
                      <a16:colId xmlns:a16="http://schemas.microsoft.com/office/drawing/2014/main" val="2468085437"/>
                    </a:ext>
                  </a:extLst>
                </a:gridCol>
                <a:gridCol w="708916">
                  <a:extLst>
                    <a:ext uri="{9D8B030D-6E8A-4147-A177-3AD203B41FA5}">
                      <a16:colId xmlns:a16="http://schemas.microsoft.com/office/drawing/2014/main" val="1864327603"/>
                    </a:ext>
                  </a:extLst>
                </a:gridCol>
                <a:gridCol w="1014565">
                  <a:extLst>
                    <a:ext uri="{9D8B030D-6E8A-4147-A177-3AD203B41FA5}">
                      <a16:colId xmlns:a16="http://schemas.microsoft.com/office/drawing/2014/main" val="1127983542"/>
                    </a:ext>
                  </a:extLst>
                </a:gridCol>
              </a:tblGrid>
              <a:tr h="280563">
                <a:tc>
                  <a:txBody>
                    <a:bodyPr/>
                    <a:lstStyle/>
                    <a:p>
                      <a:pPr marL="0" marR="0" algn="ctr">
                        <a:spcBef>
                          <a:spcPts val="0"/>
                        </a:spcBef>
                        <a:spcAft>
                          <a:spcPts val="0"/>
                        </a:spcAft>
                      </a:pPr>
                      <a:r>
                        <a:rPr lang="en-US" sz="1200" dirty="0">
                          <a:effectLst/>
                        </a:rPr>
                        <a:t> DATE</a:t>
                      </a:r>
                      <a:endParaRPr lang="en-US" sz="1200" dirty="0">
                        <a:effectLst/>
                        <a:latin typeface="Calibri" panose="020F0502020204030204" pitchFamily="34" charset="0"/>
                        <a:ea typeface="Calibri" panose="020F0502020204030204" pitchFamily="34" charset="0"/>
                      </a:endParaRPr>
                    </a:p>
                  </a:txBody>
                  <a:tcPr marL="30788" marR="30788" marT="0" marB="0"/>
                </a:tc>
                <a:tc>
                  <a:txBody>
                    <a:bodyPr/>
                    <a:lstStyle/>
                    <a:p>
                      <a:pPr marL="0" marR="0" algn="ctr">
                        <a:spcBef>
                          <a:spcPts val="0"/>
                        </a:spcBef>
                        <a:spcAft>
                          <a:spcPts val="0"/>
                        </a:spcAft>
                      </a:pPr>
                      <a:r>
                        <a:rPr lang="en-US" sz="1200" dirty="0">
                          <a:effectLst/>
                        </a:rPr>
                        <a:t>LOCATION</a:t>
                      </a:r>
                      <a:endParaRPr lang="en-US" sz="1200" dirty="0">
                        <a:effectLst/>
                        <a:latin typeface="Calibri" panose="020F0502020204030204" pitchFamily="34" charset="0"/>
                        <a:ea typeface="Calibri" panose="020F0502020204030204" pitchFamily="34" charset="0"/>
                      </a:endParaRPr>
                    </a:p>
                  </a:txBody>
                  <a:tcPr marL="30788" marR="30788" marT="0" marB="0"/>
                </a:tc>
                <a:tc>
                  <a:txBody>
                    <a:bodyPr/>
                    <a:lstStyle/>
                    <a:p>
                      <a:pPr marL="0" marR="0" algn="ctr">
                        <a:spcBef>
                          <a:spcPts val="0"/>
                        </a:spcBef>
                        <a:spcAft>
                          <a:spcPts val="0"/>
                        </a:spcAft>
                      </a:pPr>
                      <a:r>
                        <a:rPr lang="en-US" sz="1200" dirty="0">
                          <a:effectLst/>
                        </a:rPr>
                        <a:t>CAPACITY</a:t>
                      </a:r>
                      <a:endParaRPr lang="en-US" sz="1200" dirty="0">
                        <a:effectLst/>
                        <a:latin typeface="Calibri" panose="020F0502020204030204" pitchFamily="34" charset="0"/>
                        <a:ea typeface="Calibri" panose="020F0502020204030204" pitchFamily="34" charset="0"/>
                      </a:endParaRPr>
                    </a:p>
                  </a:txBody>
                  <a:tcPr marL="30788" marR="30788" marT="0" marB="0"/>
                </a:tc>
                <a:tc>
                  <a:txBody>
                    <a:bodyPr/>
                    <a:lstStyle/>
                    <a:p>
                      <a:pPr marL="0" marR="0" algn="ctr">
                        <a:spcBef>
                          <a:spcPts val="0"/>
                        </a:spcBef>
                        <a:spcAft>
                          <a:spcPts val="0"/>
                        </a:spcAft>
                      </a:pPr>
                      <a:r>
                        <a:rPr lang="en-US" sz="1200" dirty="0">
                          <a:effectLst/>
                        </a:rPr>
                        <a:t>TIME</a:t>
                      </a:r>
                      <a:endParaRPr lang="en-US" sz="1200" dirty="0">
                        <a:effectLst/>
                        <a:latin typeface="Calibri" panose="020F0502020204030204" pitchFamily="34" charset="0"/>
                        <a:ea typeface="Calibri" panose="020F0502020204030204" pitchFamily="34" charset="0"/>
                      </a:endParaRPr>
                    </a:p>
                  </a:txBody>
                  <a:tcPr marL="30788" marR="30788" marT="0" marB="0"/>
                </a:tc>
                <a:extLst>
                  <a:ext uri="{0D108BD9-81ED-4DB2-BD59-A6C34878D82A}">
                    <a16:rowId xmlns:a16="http://schemas.microsoft.com/office/drawing/2014/main" val="2905587501"/>
                  </a:ext>
                </a:extLst>
              </a:tr>
              <a:tr h="665074">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rPr>
                        <a:t>10/15/19</a:t>
                      </a:r>
                    </a:p>
                  </a:txBody>
                  <a:tcPr marL="30788" marR="30788" marT="0" marB="0" anchor="ctr"/>
                </a:tc>
                <a:tc>
                  <a:txBody>
                    <a:bodyPr/>
                    <a:lstStyle/>
                    <a:p>
                      <a:r>
                        <a:rPr lang="en-US" sz="1200" b="0" i="0" u="none" strike="noStrike" kern="1200" baseline="0" dirty="0">
                          <a:solidFill>
                            <a:schemeClr val="dk1"/>
                          </a:solidFill>
                          <a:latin typeface="+mn-lt"/>
                          <a:ea typeface="+mn-ea"/>
                          <a:cs typeface="+mn-cs"/>
                        </a:rPr>
                        <a:t>Lehigh Valley CIL</a:t>
                      </a:r>
                    </a:p>
                    <a:p>
                      <a:r>
                        <a:rPr lang="en-US" sz="1200" b="0" i="0" u="none" strike="noStrike" kern="1200" baseline="0" dirty="0">
                          <a:solidFill>
                            <a:schemeClr val="dk1"/>
                          </a:solidFill>
                          <a:latin typeface="+mn-lt"/>
                          <a:ea typeface="+mn-ea"/>
                          <a:cs typeface="+mn-cs"/>
                        </a:rPr>
                        <a:t>713 N. 13th Street </a:t>
                      </a:r>
                    </a:p>
                    <a:p>
                      <a:r>
                        <a:rPr lang="en-US" sz="1200" b="0" i="0" u="none" strike="noStrike" kern="1200" baseline="0" dirty="0">
                          <a:solidFill>
                            <a:schemeClr val="dk1"/>
                          </a:solidFill>
                          <a:latin typeface="+mn-lt"/>
                          <a:ea typeface="+mn-ea"/>
                          <a:cs typeface="+mn-cs"/>
                        </a:rPr>
                        <a:t>Allentown, PA 18102</a:t>
                      </a:r>
                    </a:p>
                  </a:txBody>
                  <a:tcPr marL="30788" marR="30788" marT="0" marB="0" anchor="ct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rPr>
                        <a:t>45</a:t>
                      </a:r>
                    </a:p>
                  </a:txBody>
                  <a:tcPr marL="30788" marR="3078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rPr>
                        <a:t>1 p.m. – 3 p.m.</a:t>
                      </a:r>
                      <a:endParaRPr lang="en-US" sz="1200" dirty="0">
                        <a:effectLst/>
                        <a:latin typeface="Calibri" panose="020F0502020204030204" pitchFamily="34" charset="0"/>
                        <a:ea typeface="Calibri" panose="020F0502020204030204" pitchFamily="34" charset="0"/>
                      </a:endParaRPr>
                    </a:p>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endParaRPr>
                    </a:p>
                  </a:txBody>
                  <a:tcPr marL="30788" marR="30788" marT="0" marB="0" anchor="ctr"/>
                </a:tc>
                <a:extLst>
                  <a:ext uri="{0D108BD9-81ED-4DB2-BD59-A6C34878D82A}">
                    <a16:rowId xmlns:a16="http://schemas.microsoft.com/office/drawing/2014/main" val="4085983594"/>
                  </a:ext>
                </a:extLst>
              </a:tr>
              <a:tr h="886765">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10/21/19</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spcBef>
                          <a:spcPts val="0"/>
                        </a:spcBef>
                        <a:spcAft>
                          <a:spcPts val="0"/>
                        </a:spcAft>
                      </a:pPr>
                      <a:r>
                        <a:rPr lang="en-US" sz="1200" dirty="0">
                          <a:effectLst/>
                        </a:rPr>
                        <a:t>Community Resources for Independence</a:t>
                      </a:r>
                    </a:p>
                    <a:p>
                      <a:pPr marL="0" marR="0">
                        <a:spcBef>
                          <a:spcPts val="0"/>
                        </a:spcBef>
                        <a:spcAft>
                          <a:spcPts val="0"/>
                        </a:spcAft>
                      </a:pPr>
                      <a:r>
                        <a:rPr lang="en-US" sz="1200" dirty="0">
                          <a:effectLst/>
                        </a:rPr>
                        <a:t>3410 West 12th Street </a:t>
                      </a:r>
                    </a:p>
                    <a:p>
                      <a:pPr marL="0" marR="0">
                        <a:spcBef>
                          <a:spcPts val="0"/>
                        </a:spcBef>
                        <a:spcAft>
                          <a:spcPts val="0"/>
                        </a:spcAft>
                      </a:pPr>
                      <a:r>
                        <a:rPr lang="en-US" sz="1200" dirty="0">
                          <a:effectLst/>
                        </a:rPr>
                        <a:t>Erie, PA  16505</a:t>
                      </a:r>
                    </a:p>
                    <a:p>
                      <a:pPr marL="0" marR="0">
                        <a:spcBef>
                          <a:spcPts val="0"/>
                        </a:spcBef>
                        <a:spcAft>
                          <a:spcPts val="0"/>
                        </a:spcAft>
                      </a:pPr>
                      <a:r>
                        <a:rPr lang="en-US" sz="1200" dirty="0">
                          <a:effectLst/>
                        </a:rPr>
                        <a:t>Phone: 1-800-530-5541</a:t>
                      </a:r>
                    </a:p>
                  </a:txBody>
                  <a:tcPr marL="30788" marR="30788" marT="0" marB="0" anchor="ctr"/>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60</a:t>
                      </a:r>
                      <a:endParaRPr lang="en-US" sz="1200" dirty="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1 p.m. – 3 p.m.</a:t>
                      </a:r>
                      <a:endParaRPr lang="en-US" sz="1200" dirty="0">
                        <a:effectLst/>
                        <a:latin typeface="Calibri" panose="020F0502020204030204" pitchFamily="34" charset="0"/>
                        <a:ea typeface="Calibri" panose="020F0502020204030204" pitchFamily="34" charset="0"/>
                      </a:endParaRPr>
                    </a:p>
                  </a:txBody>
                  <a:tcPr marL="30788" marR="30788" marT="0" marB="0" anchor="ctr"/>
                </a:tc>
                <a:extLst>
                  <a:ext uri="{0D108BD9-81ED-4DB2-BD59-A6C34878D82A}">
                    <a16:rowId xmlns:a16="http://schemas.microsoft.com/office/drawing/2014/main" val="1856333160"/>
                  </a:ext>
                </a:extLst>
              </a:tr>
              <a:tr h="886765">
                <a:tc>
                  <a:txBody>
                    <a:bodyPr/>
                    <a:lstStyle/>
                    <a:p>
                      <a:pPr marL="0" marR="0" algn="ctr">
                        <a:spcBef>
                          <a:spcPts val="0"/>
                        </a:spcBef>
                        <a:spcAft>
                          <a:spcPts val="0"/>
                        </a:spcAft>
                      </a:pPr>
                      <a:r>
                        <a:rPr lang="en-US" sz="1200">
                          <a:effectLst/>
                        </a:rPr>
                        <a:t>10/22/19</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spcBef>
                          <a:spcPts val="0"/>
                        </a:spcBef>
                        <a:spcAft>
                          <a:spcPts val="0"/>
                        </a:spcAft>
                      </a:pPr>
                      <a:r>
                        <a:rPr lang="en-US" sz="1200" dirty="0">
                          <a:effectLst/>
                        </a:rPr>
                        <a:t>Voices for Independence</a:t>
                      </a:r>
                    </a:p>
                    <a:p>
                      <a:pPr marL="0" marR="0">
                        <a:spcBef>
                          <a:spcPts val="0"/>
                        </a:spcBef>
                        <a:spcAft>
                          <a:spcPts val="0"/>
                        </a:spcAft>
                      </a:pPr>
                      <a:r>
                        <a:rPr lang="en-US" sz="1200" dirty="0">
                          <a:effectLst/>
                        </a:rPr>
                        <a:t>1432 Wilkins Road</a:t>
                      </a:r>
                    </a:p>
                    <a:p>
                      <a:pPr marL="0" marR="0">
                        <a:spcBef>
                          <a:spcPts val="0"/>
                        </a:spcBef>
                        <a:spcAft>
                          <a:spcPts val="0"/>
                        </a:spcAft>
                      </a:pPr>
                      <a:r>
                        <a:rPr lang="en-US" sz="1200" dirty="0">
                          <a:effectLst/>
                        </a:rPr>
                        <a:t>Erie, PA  16505</a:t>
                      </a:r>
                    </a:p>
                    <a:p>
                      <a:pPr marL="0" marR="0">
                        <a:spcBef>
                          <a:spcPts val="0"/>
                        </a:spcBef>
                        <a:spcAft>
                          <a:spcPts val="0"/>
                        </a:spcAft>
                      </a:pPr>
                      <a:r>
                        <a:rPr lang="en-US" sz="1200" dirty="0">
                          <a:effectLst/>
                        </a:rPr>
                        <a:t>Phone: 1-866-407-0064</a:t>
                      </a:r>
                    </a:p>
                  </a:txBody>
                  <a:tcPr marL="30788" marR="30788" marT="0" marB="0" anchor="ctr"/>
                </a:tc>
                <a:tc>
                  <a:txBody>
                    <a:bodyPr/>
                    <a:lstStyle/>
                    <a:p>
                      <a:pPr marL="0" marR="0" algn="ctr">
                        <a:spcBef>
                          <a:spcPts val="0"/>
                        </a:spcBef>
                        <a:spcAft>
                          <a:spcPts val="0"/>
                        </a:spcAft>
                      </a:pPr>
                      <a:r>
                        <a:rPr lang="en-US" sz="1200">
                          <a:effectLst/>
                        </a:rPr>
                        <a:t>100</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lgn="ctr">
                        <a:spcBef>
                          <a:spcPts val="0"/>
                        </a:spcBef>
                        <a:spcAft>
                          <a:spcPts val="0"/>
                        </a:spcAft>
                      </a:pPr>
                      <a:r>
                        <a:rPr lang="en-US" sz="1200" dirty="0">
                          <a:effectLst/>
                        </a:rPr>
                        <a:t>1 p.m. – 3 p.m.</a:t>
                      </a:r>
                      <a:endParaRPr lang="en-US" sz="1200" dirty="0">
                        <a:effectLst/>
                        <a:latin typeface="Calibri" panose="020F0502020204030204" pitchFamily="34" charset="0"/>
                        <a:ea typeface="Calibri" panose="020F0502020204030204" pitchFamily="34" charset="0"/>
                      </a:endParaRPr>
                    </a:p>
                  </a:txBody>
                  <a:tcPr marL="30788" marR="30788" marT="0" marB="0" anchor="ctr"/>
                </a:tc>
                <a:extLst>
                  <a:ext uri="{0D108BD9-81ED-4DB2-BD59-A6C34878D82A}">
                    <a16:rowId xmlns:a16="http://schemas.microsoft.com/office/drawing/2014/main" val="3620145891"/>
                  </a:ext>
                </a:extLst>
              </a:tr>
              <a:tr h="886765">
                <a:tc>
                  <a:txBody>
                    <a:bodyPr/>
                    <a:lstStyle/>
                    <a:p>
                      <a:pPr marL="0" marR="0" algn="ctr">
                        <a:spcBef>
                          <a:spcPts val="0"/>
                        </a:spcBef>
                        <a:spcAft>
                          <a:spcPts val="0"/>
                        </a:spcAft>
                      </a:pPr>
                      <a:r>
                        <a:rPr lang="en-US" sz="1200">
                          <a:effectLst/>
                        </a:rPr>
                        <a:t>10/22/19</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spcBef>
                          <a:spcPts val="0"/>
                        </a:spcBef>
                        <a:spcAft>
                          <a:spcPts val="0"/>
                        </a:spcAft>
                      </a:pPr>
                      <a:r>
                        <a:rPr lang="en-US" sz="1200" dirty="0">
                          <a:effectLst/>
                        </a:rPr>
                        <a:t>Anthracite Region Center for Independent Living</a:t>
                      </a:r>
                    </a:p>
                    <a:p>
                      <a:pPr marL="0" marR="0">
                        <a:spcBef>
                          <a:spcPts val="0"/>
                        </a:spcBef>
                        <a:spcAft>
                          <a:spcPts val="0"/>
                        </a:spcAft>
                      </a:pPr>
                      <a:r>
                        <a:rPr lang="en-US" sz="1200" dirty="0">
                          <a:effectLst/>
                        </a:rPr>
                        <a:t>8 West Broad Street, Suite 228, Markle Building</a:t>
                      </a:r>
                    </a:p>
                    <a:p>
                      <a:pPr marL="0" marR="0">
                        <a:spcBef>
                          <a:spcPts val="0"/>
                        </a:spcBef>
                        <a:spcAft>
                          <a:spcPts val="0"/>
                        </a:spcAft>
                      </a:pPr>
                      <a:r>
                        <a:rPr lang="en-US" sz="1200" dirty="0">
                          <a:effectLst/>
                        </a:rPr>
                        <a:t>Hazelton, PA  18201</a:t>
                      </a:r>
                    </a:p>
                    <a:p>
                      <a:pPr marL="0" marR="0">
                        <a:spcBef>
                          <a:spcPts val="0"/>
                        </a:spcBef>
                        <a:spcAft>
                          <a:spcPts val="0"/>
                        </a:spcAft>
                      </a:pPr>
                      <a:r>
                        <a:rPr lang="en-US" sz="1200" dirty="0">
                          <a:effectLst/>
                        </a:rPr>
                        <a:t>Phone: 717-364-1732</a:t>
                      </a:r>
                    </a:p>
                  </a:txBody>
                  <a:tcPr marL="30788" marR="30788" marT="0" marB="0" anchor="ctr"/>
                </a:tc>
                <a:tc>
                  <a:txBody>
                    <a:bodyPr/>
                    <a:lstStyle/>
                    <a:p>
                      <a:pPr marL="0" marR="0" algn="ctr">
                        <a:spcBef>
                          <a:spcPts val="0"/>
                        </a:spcBef>
                        <a:spcAft>
                          <a:spcPts val="0"/>
                        </a:spcAft>
                      </a:pPr>
                      <a:r>
                        <a:rPr lang="en-US" sz="1200">
                          <a:effectLst/>
                        </a:rPr>
                        <a:t>50</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lgn="ctr">
                        <a:spcBef>
                          <a:spcPts val="0"/>
                        </a:spcBef>
                        <a:spcAft>
                          <a:spcPts val="0"/>
                        </a:spcAft>
                      </a:pPr>
                      <a:r>
                        <a:rPr lang="en-US" sz="1200" dirty="0">
                          <a:effectLst/>
                        </a:rPr>
                        <a:t>1 p.m. – 3 p.m.</a:t>
                      </a:r>
                      <a:endParaRPr lang="en-US" sz="1200" dirty="0">
                        <a:effectLst/>
                        <a:latin typeface="Calibri" panose="020F0502020204030204" pitchFamily="34" charset="0"/>
                        <a:ea typeface="Calibri" panose="020F0502020204030204" pitchFamily="34" charset="0"/>
                      </a:endParaRPr>
                    </a:p>
                  </a:txBody>
                  <a:tcPr marL="30788" marR="30788" marT="0" marB="0" anchor="ctr"/>
                </a:tc>
                <a:extLst>
                  <a:ext uri="{0D108BD9-81ED-4DB2-BD59-A6C34878D82A}">
                    <a16:rowId xmlns:a16="http://schemas.microsoft.com/office/drawing/2014/main" val="3924933859"/>
                  </a:ext>
                </a:extLst>
              </a:tr>
              <a:tr h="1108456">
                <a:tc>
                  <a:txBody>
                    <a:bodyPr/>
                    <a:lstStyle/>
                    <a:p>
                      <a:pPr marL="0" marR="0" algn="ctr">
                        <a:spcBef>
                          <a:spcPts val="0"/>
                        </a:spcBef>
                        <a:spcAft>
                          <a:spcPts val="0"/>
                        </a:spcAft>
                      </a:pPr>
                      <a:r>
                        <a:rPr lang="en-US" sz="1200" dirty="0">
                          <a:effectLst/>
                        </a:rPr>
                        <a:t>10/28/19</a:t>
                      </a:r>
                      <a:endParaRPr lang="en-US" sz="1200" dirty="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spcBef>
                          <a:spcPts val="0"/>
                        </a:spcBef>
                        <a:spcAft>
                          <a:spcPts val="0"/>
                        </a:spcAft>
                      </a:pPr>
                      <a:r>
                        <a:rPr lang="en-US" sz="1200" dirty="0">
                          <a:effectLst/>
                        </a:rPr>
                        <a:t>North Central </a:t>
                      </a:r>
                    </a:p>
                    <a:p>
                      <a:pPr marL="0" marR="0">
                        <a:spcBef>
                          <a:spcPts val="0"/>
                        </a:spcBef>
                        <a:spcAft>
                          <a:spcPts val="0"/>
                        </a:spcAft>
                      </a:pPr>
                      <a:r>
                        <a:rPr lang="en-US" sz="1200" dirty="0">
                          <a:effectLst/>
                        </a:rPr>
                        <a:t>49 Ridgemont Drive</a:t>
                      </a:r>
                    </a:p>
                    <a:p>
                      <a:pPr marL="0" marR="0">
                        <a:spcBef>
                          <a:spcPts val="0"/>
                        </a:spcBef>
                        <a:spcAft>
                          <a:spcPts val="0"/>
                        </a:spcAft>
                      </a:pPr>
                      <a:r>
                        <a:rPr lang="en-US" sz="1200" dirty="0">
                          <a:effectLst/>
                        </a:rPr>
                        <a:t>Ridgway, PA  15853</a:t>
                      </a:r>
                    </a:p>
                    <a:p>
                      <a:pPr marL="0" marR="0">
                        <a:spcBef>
                          <a:spcPts val="0"/>
                        </a:spcBef>
                        <a:spcAft>
                          <a:spcPts val="0"/>
                        </a:spcAft>
                      </a:pPr>
                      <a:r>
                        <a:rPr lang="en-US" sz="1200" dirty="0">
                          <a:effectLst/>
                        </a:rPr>
                        <a:t>(Life &amp; Independence for Today)</a:t>
                      </a:r>
                    </a:p>
                    <a:p>
                      <a:pPr marL="0" marR="0">
                        <a:spcBef>
                          <a:spcPts val="0"/>
                        </a:spcBef>
                        <a:spcAft>
                          <a:spcPts val="0"/>
                        </a:spcAft>
                      </a:pPr>
                      <a:r>
                        <a:rPr lang="en-US" sz="1200" dirty="0">
                          <a:effectLst/>
                        </a:rPr>
                        <a:t>Phone: 570-327-9070</a:t>
                      </a:r>
                    </a:p>
                  </a:txBody>
                  <a:tcPr marL="30788" marR="30788" marT="0" marB="0" anchor="ctr"/>
                </a:tc>
                <a:tc>
                  <a:txBody>
                    <a:bodyPr/>
                    <a:lstStyle/>
                    <a:p>
                      <a:pPr marL="0" marR="0" algn="ctr">
                        <a:spcBef>
                          <a:spcPts val="0"/>
                        </a:spcBef>
                        <a:spcAft>
                          <a:spcPts val="0"/>
                        </a:spcAft>
                      </a:pPr>
                      <a:r>
                        <a:rPr lang="en-US" sz="1200" dirty="0">
                          <a:effectLst/>
                        </a:rPr>
                        <a:t>50</a:t>
                      </a:r>
                      <a:endParaRPr lang="en-US" sz="1200" dirty="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lgn="ctr">
                        <a:spcBef>
                          <a:spcPts val="0"/>
                        </a:spcBef>
                        <a:spcAft>
                          <a:spcPts val="0"/>
                        </a:spcAft>
                      </a:pPr>
                      <a:r>
                        <a:rPr lang="en-US" sz="1200" dirty="0">
                          <a:effectLst/>
                        </a:rPr>
                        <a:t>1 p.m. – 3 p.m.</a:t>
                      </a:r>
                      <a:endParaRPr lang="en-US" sz="1200" dirty="0">
                        <a:effectLst/>
                        <a:latin typeface="Calibri" panose="020F0502020204030204" pitchFamily="34" charset="0"/>
                        <a:ea typeface="Calibri" panose="020F0502020204030204" pitchFamily="34" charset="0"/>
                      </a:endParaRPr>
                    </a:p>
                  </a:txBody>
                  <a:tcPr marL="30788" marR="30788" marT="0" marB="0" anchor="ctr"/>
                </a:tc>
                <a:extLst>
                  <a:ext uri="{0D108BD9-81ED-4DB2-BD59-A6C34878D82A}">
                    <a16:rowId xmlns:a16="http://schemas.microsoft.com/office/drawing/2014/main" val="986764835"/>
                  </a:ext>
                </a:extLst>
              </a:tr>
            </a:tbl>
          </a:graphicData>
        </a:graphic>
      </p:graphicFrame>
      <p:graphicFrame>
        <p:nvGraphicFramePr>
          <p:cNvPr id="6" name="Table 5">
            <a:extLst>
              <a:ext uri="{FF2B5EF4-FFF2-40B4-BE49-F238E27FC236}">
                <a16:creationId xmlns:a16="http://schemas.microsoft.com/office/drawing/2014/main" id="{CED96598-C3BC-4558-AB89-F053CA29B49A}"/>
              </a:ext>
            </a:extLst>
          </p:cNvPr>
          <p:cNvGraphicFramePr>
            <a:graphicFrameLocks noGrp="1"/>
          </p:cNvGraphicFramePr>
          <p:nvPr>
            <p:extLst>
              <p:ext uri="{D42A27DB-BD31-4B8C-83A1-F6EECF244321}">
                <p14:modId xmlns:p14="http://schemas.microsoft.com/office/powerpoint/2010/main" val="78808080"/>
              </p:ext>
            </p:extLst>
          </p:nvPr>
        </p:nvGraphicFramePr>
        <p:xfrm>
          <a:off x="6136235" y="793964"/>
          <a:ext cx="5679047" cy="5744947"/>
        </p:xfrm>
        <a:graphic>
          <a:graphicData uri="http://schemas.openxmlformats.org/drawingml/2006/table">
            <a:tbl>
              <a:tblPr firstRow="1" firstCol="1" bandRow="1">
                <a:tableStyleId>{5C22544A-7EE6-4342-B048-85BDC9FD1C3A}</a:tableStyleId>
              </a:tblPr>
              <a:tblGrid>
                <a:gridCol w="702867">
                  <a:extLst>
                    <a:ext uri="{9D8B030D-6E8A-4147-A177-3AD203B41FA5}">
                      <a16:colId xmlns:a16="http://schemas.microsoft.com/office/drawing/2014/main" val="251566053"/>
                    </a:ext>
                  </a:extLst>
                </a:gridCol>
                <a:gridCol w="3260500">
                  <a:extLst>
                    <a:ext uri="{9D8B030D-6E8A-4147-A177-3AD203B41FA5}">
                      <a16:colId xmlns:a16="http://schemas.microsoft.com/office/drawing/2014/main" val="4167188039"/>
                    </a:ext>
                  </a:extLst>
                </a:gridCol>
                <a:gridCol w="678094">
                  <a:extLst>
                    <a:ext uri="{9D8B030D-6E8A-4147-A177-3AD203B41FA5}">
                      <a16:colId xmlns:a16="http://schemas.microsoft.com/office/drawing/2014/main" val="482654117"/>
                    </a:ext>
                  </a:extLst>
                </a:gridCol>
                <a:gridCol w="1037586">
                  <a:extLst>
                    <a:ext uri="{9D8B030D-6E8A-4147-A177-3AD203B41FA5}">
                      <a16:colId xmlns:a16="http://schemas.microsoft.com/office/drawing/2014/main" val="2760431945"/>
                    </a:ext>
                  </a:extLst>
                </a:gridCol>
              </a:tblGrid>
              <a:tr h="287321">
                <a:tc>
                  <a:txBody>
                    <a:bodyPr/>
                    <a:lstStyle/>
                    <a:p>
                      <a:pPr marL="0" marR="0" algn="ctr">
                        <a:spcBef>
                          <a:spcPts val="0"/>
                        </a:spcBef>
                        <a:spcAft>
                          <a:spcPts val="0"/>
                        </a:spcAft>
                      </a:pPr>
                      <a:r>
                        <a:rPr lang="en-US" sz="1200" dirty="0">
                          <a:effectLst/>
                        </a:rPr>
                        <a:t> DATE</a:t>
                      </a:r>
                      <a:endParaRPr lang="en-US" sz="1200" dirty="0">
                        <a:effectLst/>
                        <a:latin typeface="Calibri" panose="020F0502020204030204" pitchFamily="34" charset="0"/>
                        <a:ea typeface="Calibri" panose="020F0502020204030204" pitchFamily="34" charset="0"/>
                      </a:endParaRPr>
                    </a:p>
                  </a:txBody>
                  <a:tcPr marL="30788" marR="30788" marT="0" marB="0"/>
                </a:tc>
                <a:tc>
                  <a:txBody>
                    <a:bodyPr/>
                    <a:lstStyle/>
                    <a:p>
                      <a:pPr marL="0" marR="0" algn="ctr">
                        <a:spcBef>
                          <a:spcPts val="0"/>
                        </a:spcBef>
                        <a:spcAft>
                          <a:spcPts val="0"/>
                        </a:spcAft>
                      </a:pPr>
                      <a:r>
                        <a:rPr lang="en-US" sz="1200" dirty="0">
                          <a:effectLst/>
                        </a:rPr>
                        <a:t>LOCATION</a:t>
                      </a:r>
                      <a:endParaRPr lang="en-US" sz="1200" dirty="0">
                        <a:effectLst/>
                        <a:latin typeface="Calibri" panose="020F0502020204030204" pitchFamily="34" charset="0"/>
                        <a:ea typeface="Calibri" panose="020F0502020204030204" pitchFamily="34" charset="0"/>
                      </a:endParaRPr>
                    </a:p>
                  </a:txBody>
                  <a:tcPr marL="30788" marR="30788" marT="0" marB="0"/>
                </a:tc>
                <a:tc>
                  <a:txBody>
                    <a:bodyPr/>
                    <a:lstStyle/>
                    <a:p>
                      <a:pPr marL="0" marR="0" algn="ctr">
                        <a:spcBef>
                          <a:spcPts val="0"/>
                        </a:spcBef>
                        <a:spcAft>
                          <a:spcPts val="0"/>
                        </a:spcAft>
                      </a:pPr>
                      <a:r>
                        <a:rPr lang="en-US" sz="1200" dirty="0">
                          <a:effectLst/>
                        </a:rPr>
                        <a:t>CAPACITY</a:t>
                      </a:r>
                      <a:endParaRPr lang="en-US" sz="1200" dirty="0">
                        <a:effectLst/>
                        <a:latin typeface="Calibri" panose="020F0502020204030204" pitchFamily="34" charset="0"/>
                        <a:ea typeface="Calibri" panose="020F0502020204030204" pitchFamily="34" charset="0"/>
                      </a:endParaRPr>
                    </a:p>
                  </a:txBody>
                  <a:tcPr marL="30788" marR="30788" marT="0" marB="0"/>
                </a:tc>
                <a:tc>
                  <a:txBody>
                    <a:bodyPr/>
                    <a:lstStyle/>
                    <a:p>
                      <a:pPr marL="0" marR="0" algn="ctr">
                        <a:spcBef>
                          <a:spcPts val="0"/>
                        </a:spcBef>
                        <a:spcAft>
                          <a:spcPts val="0"/>
                        </a:spcAft>
                      </a:pPr>
                      <a:r>
                        <a:rPr lang="en-US" sz="1200" dirty="0">
                          <a:effectLst/>
                        </a:rPr>
                        <a:t>TIME</a:t>
                      </a:r>
                      <a:endParaRPr lang="en-US" sz="1200" dirty="0">
                        <a:effectLst/>
                        <a:latin typeface="Calibri" panose="020F0502020204030204" pitchFamily="34" charset="0"/>
                        <a:ea typeface="Calibri" panose="020F0502020204030204" pitchFamily="34" charset="0"/>
                      </a:endParaRPr>
                    </a:p>
                  </a:txBody>
                  <a:tcPr marL="30788" marR="30788" marT="0" marB="0"/>
                </a:tc>
                <a:extLst>
                  <a:ext uri="{0D108BD9-81ED-4DB2-BD59-A6C34878D82A}">
                    <a16:rowId xmlns:a16="http://schemas.microsoft.com/office/drawing/2014/main" val="1309237088"/>
                  </a:ext>
                </a:extLst>
              </a:tr>
              <a:tr h="839635">
                <a:tc>
                  <a:txBody>
                    <a:bodyPr/>
                    <a:lstStyle/>
                    <a:p>
                      <a:pPr marL="0" marR="0" algn="ctr">
                        <a:spcBef>
                          <a:spcPts val="0"/>
                        </a:spcBef>
                        <a:spcAft>
                          <a:spcPts val="0"/>
                        </a:spcAft>
                      </a:pPr>
                      <a:r>
                        <a:rPr lang="en-US" sz="1200">
                          <a:effectLst/>
                        </a:rPr>
                        <a:t>10/30/19</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spcBef>
                          <a:spcPts val="0"/>
                        </a:spcBef>
                        <a:spcAft>
                          <a:spcPts val="0"/>
                        </a:spcAft>
                      </a:pPr>
                      <a:r>
                        <a:rPr lang="en-US" sz="1200" dirty="0">
                          <a:effectLst/>
                        </a:rPr>
                        <a:t>Roads to Freedom</a:t>
                      </a:r>
                    </a:p>
                    <a:p>
                      <a:pPr marL="0" marR="0">
                        <a:spcBef>
                          <a:spcPts val="0"/>
                        </a:spcBef>
                        <a:spcAft>
                          <a:spcPts val="0"/>
                        </a:spcAft>
                      </a:pPr>
                      <a:r>
                        <a:rPr lang="en-US" sz="1200" dirty="0">
                          <a:effectLst/>
                        </a:rPr>
                        <a:t>24 East 3rd Street</a:t>
                      </a:r>
                    </a:p>
                    <a:p>
                      <a:pPr marL="0" marR="0">
                        <a:spcBef>
                          <a:spcPts val="0"/>
                        </a:spcBef>
                        <a:spcAft>
                          <a:spcPts val="0"/>
                        </a:spcAft>
                      </a:pPr>
                      <a:r>
                        <a:rPr lang="en-US" sz="1200" dirty="0">
                          <a:effectLst/>
                        </a:rPr>
                        <a:t>Williamsport, PA  17701</a:t>
                      </a:r>
                    </a:p>
                    <a:p>
                      <a:pPr marL="0" marR="0">
                        <a:spcBef>
                          <a:spcPts val="0"/>
                        </a:spcBef>
                        <a:spcAft>
                          <a:spcPts val="0"/>
                        </a:spcAft>
                      </a:pPr>
                      <a:r>
                        <a:rPr lang="en-US" sz="1200" dirty="0">
                          <a:effectLst/>
                        </a:rPr>
                        <a:t>Phone: 570-327-9070</a:t>
                      </a:r>
                    </a:p>
                  </a:txBody>
                  <a:tcPr marL="30788" marR="30788" marT="0" marB="0" anchor="ctr"/>
                </a:tc>
                <a:tc>
                  <a:txBody>
                    <a:bodyPr/>
                    <a:lstStyle/>
                    <a:p>
                      <a:pPr marL="0" marR="0" algn="ctr">
                        <a:spcBef>
                          <a:spcPts val="0"/>
                        </a:spcBef>
                        <a:spcAft>
                          <a:spcPts val="0"/>
                        </a:spcAft>
                      </a:pPr>
                      <a:r>
                        <a:rPr lang="en-US" sz="1200">
                          <a:effectLst/>
                        </a:rPr>
                        <a:t>75</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lgn="ctr">
                        <a:spcBef>
                          <a:spcPts val="0"/>
                        </a:spcBef>
                        <a:spcAft>
                          <a:spcPts val="0"/>
                        </a:spcAft>
                      </a:pPr>
                      <a:r>
                        <a:rPr lang="en-US" sz="1200">
                          <a:effectLst/>
                        </a:rPr>
                        <a:t>10 a.m. - noon</a:t>
                      </a:r>
                      <a:endParaRPr lang="en-US" sz="1200">
                        <a:effectLst/>
                        <a:latin typeface="Calibri" panose="020F0502020204030204" pitchFamily="34" charset="0"/>
                        <a:ea typeface="Calibri" panose="020F0502020204030204" pitchFamily="34" charset="0"/>
                      </a:endParaRPr>
                    </a:p>
                  </a:txBody>
                  <a:tcPr marL="30788" marR="30788" marT="0" marB="0" anchor="ctr"/>
                </a:tc>
                <a:extLst>
                  <a:ext uri="{0D108BD9-81ED-4DB2-BD59-A6C34878D82A}">
                    <a16:rowId xmlns:a16="http://schemas.microsoft.com/office/drawing/2014/main" val="1788708758"/>
                  </a:ext>
                </a:extLst>
              </a:tr>
              <a:tr h="839635">
                <a:tc>
                  <a:txBody>
                    <a:bodyPr/>
                    <a:lstStyle/>
                    <a:p>
                      <a:pPr marL="0" marR="0" algn="ctr">
                        <a:spcBef>
                          <a:spcPts val="0"/>
                        </a:spcBef>
                        <a:spcAft>
                          <a:spcPts val="0"/>
                        </a:spcAft>
                      </a:pPr>
                      <a:r>
                        <a:rPr lang="en-US" sz="1200">
                          <a:effectLst/>
                        </a:rPr>
                        <a:t>10/30/19</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spcBef>
                          <a:spcPts val="0"/>
                        </a:spcBef>
                        <a:spcAft>
                          <a:spcPts val="0"/>
                        </a:spcAft>
                      </a:pPr>
                      <a:r>
                        <a:rPr lang="en-US" sz="1200" dirty="0">
                          <a:effectLst/>
                        </a:rPr>
                        <a:t>Center for Independent Living of Central PA</a:t>
                      </a:r>
                    </a:p>
                    <a:p>
                      <a:pPr marL="0" marR="0">
                        <a:spcBef>
                          <a:spcPts val="0"/>
                        </a:spcBef>
                        <a:spcAft>
                          <a:spcPts val="0"/>
                        </a:spcAft>
                      </a:pPr>
                      <a:r>
                        <a:rPr lang="en-US" sz="1200" dirty="0">
                          <a:effectLst/>
                        </a:rPr>
                        <a:t>207 House Street, Suite 107 </a:t>
                      </a:r>
                    </a:p>
                    <a:p>
                      <a:pPr marL="0" marR="0">
                        <a:spcBef>
                          <a:spcPts val="0"/>
                        </a:spcBef>
                        <a:spcAft>
                          <a:spcPts val="0"/>
                        </a:spcAft>
                      </a:pPr>
                      <a:r>
                        <a:rPr lang="en-US" sz="1200" dirty="0">
                          <a:effectLst/>
                        </a:rPr>
                        <a:t>Camp Hill, PA  17011             </a:t>
                      </a:r>
                    </a:p>
                    <a:p>
                      <a:pPr marL="0" marR="0">
                        <a:spcBef>
                          <a:spcPts val="0"/>
                        </a:spcBef>
                        <a:spcAft>
                          <a:spcPts val="0"/>
                        </a:spcAft>
                      </a:pPr>
                      <a:r>
                        <a:rPr lang="en-US" sz="1200" dirty="0">
                          <a:effectLst/>
                        </a:rPr>
                        <a:t>Phone: 717-731-1900</a:t>
                      </a:r>
                    </a:p>
                  </a:txBody>
                  <a:tcPr marL="30788" marR="30788" marT="0" marB="0" anchor="ctr"/>
                </a:tc>
                <a:tc>
                  <a:txBody>
                    <a:bodyPr/>
                    <a:lstStyle/>
                    <a:p>
                      <a:pPr marL="0" marR="0" algn="ctr">
                        <a:spcBef>
                          <a:spcPts val="0"/>
                        </a:spcBef>
                        <a:spcAft>
                          <a:spcPts val="0"/>
                        </a:spcAft>
                      </a:pPr>
                      <a:r>
                        <a:rPr lang="en-US" sz="1200">
                          <a:effectLst/>
                        </a:rPr>
                        <a:t>50</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lgn="ctr">
                        <a:spcBef>
                          <a:spcPts val="0"/>
                        </a:spcBef>
                        <a:spcAft>
                          <a:spcPts val="0"/>
                        </a:spcAft>
                      </a:pPr>
                      <a:r>
                        <a:rPr lang="en-US" sz="1200">
                          <a:effectLst/>
                        </a:rPr>
                        <a:t>1 p.m. – 3 p.m.</a:t>
                      </a:r>
                      <a:endParaRPr lang="en-US" sz="1200">
                        <a:effectLst/>
                        <a:latin typeface="Calibri" panose="020F0502020204030204" pitchFamily="34" charset="0"/>
                        <a:ea typeface="Calibri" panose="020F0502020204030204" pitchFamily="34" charset="0"/>
                      </a:endParaRPr>
                    </a:p>
                  </a:txBody>
                  <a:tcPr marL="30788" marR="30788" marT="0" marB="0" anchor="ctr"/>
                </a:tc>
                <a:extLst>
                  <a:ext uri="{0D108BD9-81ED-4DB2-BD59-A6C34878D82A}">
                    <a16:rowId xmlns:a16="http://schemas.microsoft.com/office/drawing/2014/main" val="224337182"/>
                  </a:ext>
                </a:extLst>
              </a:tr>
              <a:tr h="839635">
                <a:tc>
                  <a:txBody>
                    <a:bodyPr/>
                    <a:lstStyle/>
                    <a:p>
                      <a:pPr marL="0" marR="0" algn="ctr">
                        <a:spcBef>
                          <a:spcPts val="0"/>
                        </a:spcBef>
                        <a:spcAft>
                          <a:spcPts val="0"/>
                        </a:spcAft>
                      </a:pPr>
                      <a:r>
                        <a:rPr lang="en-US" sz="1200">
                          <a:effectLst/>
                        </a:rPr>
                        <a:t>10/30/19</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spcBef>
                          <a:spcPts val="0"/>
                        </a:spcBef>
                        <a:spcAft>
                          <a:spcPts val="0"/>
                        </a:spcAft>
                      </a:pPr>
                      <a:r>
                        <a:rPr lang="en-US" sz="1200" dirty="0">
                          <a:effectLst/>
                        </a:rPr>
                        <a:t>Center for Independent Living Opportunities</a:t>
                      </a:r>
                    </a:p>
                    <a:p>
                      <a:pPr marL="0" marR="0">
                        <a:spcBef>
                          <a:spcPts val="0"/>
                        </a:spcBef>
                        <a:spcAft>
                          <a:spcPts val="0"/>
                        </a:spcAft>
                      </a:pPr>
                      <a:r>
                        <a:rPr lang="en-US" sz="1200" dirty="0">
                          <a:effectLst/>
                        </a:rPr>
                        <a:t>127 West Market Street, Suite 100 </a:t>
                      </a:r>
                    </a:p>
                    <a:p>
                      <a:pPr marL="0" marR="0">
                        <a:spcBef>
                          <a:spcPts val="0"/>
                        </a:spcBef>
                        <a:spcAft>
                          <a:spcPts val="0"/>
                        </a:spcAft>
                      </a:pPr>
                      <a:r>
                        <a:rPr lang="en-US" sz="1200" dirty="0">
                          <a:effectLst/>
                        </a:rPr>
                        <a:t>York, PA  17401</a:t>
                      </a:r>
                    </a:p>
                    <a:p>
                      <a:pPr marL="0" marR="0">
                        <a:spcBef>
                          <a:spcPts val="0"/>
                        </a:spcBef>
                        <a:spcAft>
                          <a:spcPts val="0"/>
                        </a:spcAft>
                      </a:pPr>
                      <a:r>
                        <a:rPr lang="en-US" sz="1200" dirty="0">
                          <a:effectLst/>
                        </a:rPr>
                        <a:t>Phone: 717-849-0991</a:t>
                      </a:r>
                    </a:p>
                  </a:txBody>
                  <a:tcPr marL="30788" marR="30788" marT="0" marB="0" anchor="ctr"/>
                </a:tc>
                <a:tc>
                  <a:txBody>
                    <a:bodyPr/>
                    <a:lstStyle/>
                    <a:p>
                      <a:pPr marL="0" marR="0" algn="ctr">
                        <a:spcBef>
                          <a:spcPts val="0"/>
                        </a:spcBef>
                        <a:spcAft>
                          <a:spcPts val="0"/>
                        </a:spcAft>
                      </a:pPr>
                      <a:r>
                        <a:rPr lang="en-US" sz="1200" dirty="0">
                          <a:effectLst/>
                        </a:rPr>
                        <a:t>60</a:t>
                      </a:r>
                    </a:p>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lgn="ctr">
                        <a:spcBef>
                          <a:spcPts val="0"/>
                        </a:spcBef>
                        <a:spcAft>
                          <a:spcPts val="0"/>
                        </a:spcAft>
                      </a:pPr>
                      <a:r>
                        <a:rPr lang="en-US" sz="1200">
                          <a:effectLst/>
                        </a:rPr>
                        <a:t>1 p.m. – 3 p.m.</a:t>
                      </a:r>
                      <a:endParaRPr lang="en-US" sz="1200">
                        <a:effectLst/>
                        <a:latin typeface="Calibri" panose="020F0502020204030204" pitchFamily="34" charset="0"/>
                        <a:ea typeface="Calibri" panose="020F0502020204030204" pitchFamily="34" charset="0"/>
                      </a:endParaRPr>
                    </a:p>
                  </a:txBody>
                  <a:tcPr marL="30788" marR="30788" marT="0" marB="0" anchor="ctr"/>
                </a:tc>
                <a:extLst>
                  <a:ext uri="{0D108BD9-81ED-4DB2-BD59-A6C34878D82A}">
                    <a16:rowId xmlns:a16="http://schemas.microsoft.com/office/drawing/2014/main" val="1184247579"/>
                  </a:ext>
                </a:extLst>
              </a:tr>
              <a:tr h="1049543">
                <a:tc>
                  <a:txBody>
                    <a:bodyPr/>
                    <a:lstStyle/>
                    <a:p>
                      <a:pPr marL="0" marR="0" algn="ctr">
                        <a:spcBef>
                          <a:spcPts val="0"/>
                        </a:spcBef>
                        <a:spcAft>
                          <a:spcPts val="0"/>
                        </a:spcAft>
                      </a:pPr>
                      <a:r>
                        <a:rPr lang="en-US" sz="1200">
                          <a:effectLst/>
                        </a:rPr>
                        <a:t>11/1/19</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spcBef>
                          <a:spcPts val="0"/>
                        </a:spcBef>
                        <a:spcAft>
                          <a:spcPts val="0"/>
                        </a:spcAft>
                      </a:pPr>
                      <a:r>
                        <a:rPr lang="en-US" sz="1200" dirty="0">
                          <a:effectLst/>
                        </a:rPr>
                        <a:t>Lancaster Chamber of Commerce</a:t>
                      </a:r>
                    </a:p>
                    <a:p>
                      <a:pPr marL="0" marR="0">
                        <a:spcBef>
                          <a:spcPts val="0"/>
                        </a:spcBef>
                        <a:spcAft>
                          <a:spcPts val="0"/>
                        </a:spcAft>
                      </a:pPr>
                      <a:r>
                        <a:rPr lang="en-US" sz="1200" dirty="0">
                          <a:effectLst/>
                        </a:rPr>
                        <a:t>115 East King Street, Room 2 E</a:t>
                      </a:r>
                    </a:p>
                    <a:p>
                      <a:pPr marL="0" marR="0">
                        <a:spcBef>
                          <a:spcPts val="0"/>
                        </a:spcBef>
                        <a:spcAft>
                          <a:spcPts val="0"/>
                        </a:spcAft>
                      </a:pPr>
                      <a:r>
                        <a:rPr lang="en-US" sz="1200" dirty="0">
                          <a:effectLst/>
                        </a:rPr>
                        <a:t>Lancaster, PA  17602 </a:t>
                      </a:r>
                    </a:p>
                    <a:p>
                      <a:pPr marL="0" marR="0">
                        <a:spcBef>
                          <a:spcPts val="0"/>
                        </a:spcBef>
                        <a:spcAft>
                          <a:spcPts val="0"/>
                        </a:spcAft>
                      </a:pPr>
                      <a:r>
                        <a:rPr lang="en-US" sz="1200" dirty="0">
                          <a:effectLst/>
                        </a:rPr>
                        <a:t>(Disability Empowerment Center)</a:t>
                      </a:r>
                    </a:p>
                    <a:p>
                      <a:pPr marL="0" marR="0">
                        <a:spcBef>
                          <a:spcPts val="0"/>
                        </a:spcBef>
                        <a:spcAft>
                          <a:spcPts val="0"/>
                        </a:spcAft>
                      </a:pPr>
                      <a:r>
                        <a:rPr lang="en-US" sz="1200" dirty="0">
                          <a:effectLst/>
                        </a:rPr>
                        <a:t>Phone: 717-394-1890</a:t>
                      </a:r>
                    </a:p>
                  </a:txBody>
                  <a:tcPr marL="30788" marR="30788" marT="0" marB="0" anchor="ctr"/>
                </a:tc>
                <a:tc>
                  <a:txBody>
                    <a:bodyPr/>
                    <a:lstStyle/>
                    <a:p>
                      <a:pPr marL="0" marR="0" algn="ctr">
                        <a:spcBef>
                          <a:spcPts val="0"/>
                        </a:spcBef>
                        <a:spcAft>
                          <a:spcPts val="0"/>
                        </a:spcAft>
                      </a:pPr>
                      <a:r>
                        <a:rPr lang="en-US" sz="1200" dirty="0">
                          <a:effectLst/>
                        </a:rPr>
                        <a:t>50</a:t>
                      </a:r>
                      <a:endParaRPr lang="en-US" sz="1200" dirty="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lgn="ctr">
                        <a:spcBef>
                          <a:spcPts val="0"/>
                        </a:spcBef>
                        <a:spcAft>
                          <a:spcPts val="0"/>
                        </a:spcAft>
                      </a:pPr>
                      <a:r>
                        <a:rPr lang="en-US" sz="1200" dirty="0">
                          <a:effectLst/>
                        </a:rPr>
                        <a:t>1 p.m. – 3 p.m.</a:t>
                      </a:r>
                      <a:endParaRPr lang="en-US" sz="1200" dirty="0">
                        <a:effectLst/>
                        <a:latin typeface="Calibri" panose="020F0502020204030204" pitchFamily="34" charset="0"/>
                        <a:ea typeface="Calibri" panose="020F0502020204030204" pitchFamily="34" charset="0"/>
                      </a:endParaRPr>
                    </a:p>
                  </a:txBody>
                  <a:tcPr marL="30788" marR="30788" marT="0" marB="0" anchor="ctr"/>
                </a:tc>
                <a:extLst>
                  <a:ext uri="{0D108BD9-81ED-4DB2-BD59-A6C34878D82A}">
                    <a16:rowId xmlns:a16="http://schemas.microsoft.com/office/drawing/2014/main" val="4171033593"/>
                  </a:ext>
                </a:extLst>
              </a:tr>
              <a:tr h="839635">
                <a:tc>
                  <a:txBody>
                    <a:bodyPr/>
                    <a:lstStyle/>
                    <a:p>
                      <a:pPr marL="0" marR="0" algn="ctr">
                        <a:spcBef>
                          <a:spcPts val="0"/>
                        </a:spcBef>
                        <a:spcAft>
                          <a:spcPts val="0"/>
                        </a:spcAft>
                      </a:pPr>
                      <a:r>
                        <a:rPr lang="en-US" sz="1200">
                          <a:effectLst/>
                        </a:rPr>
                        <a:t>11/4/19</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spcBef>
                          <a:spcPts val="0"/>
                        </a:spcBef>
                        <a:spcAft>
                          <a:spcPts val="0"/>
                        </a:spcAft>
                      </a:pPr>
                      <a:r>
                        <a:rPr lang="en-US" sz="1200" dirty="0">
                          <a:effectLst/>
                        </a:rPr>
                        <a:t>Abilities in Motion</a:t>
                      </a:r>
                    </a:p>
                    <a:p>
                      <a:pPr marL="0" marR="0">
                        <a:spcBef>
                          <a:spcPts val="0"/>
                        </a:spcBef>
                        <a:spcAft>
                          <a:spcPts val="0"/>
                        </a:spcAft>
                      </a:pPr>
                      <a:r>
                        <a:rPr lang="en-US" sz="1200" dirty="0">
                          <a:effectLst/>
                        </a:rPr>
                        <a:t>210 North 5th Street</a:t>
                      </a:r>
                    </a:p>
                    <a:p>
                      <a:pPr marL="0" marR="0">
                        <a:spcBef>
                          <a:spcPts val="0"/>
                        </a:spcBef>
                        <a:spcAft>
                          <a:spcPts val="0"/>
                        </a:spcAft>
                      </a:pPr>
                      <a:r>
                        <a:rPr lang="en-US" sz="1200" dirty="0">
                          <a:effectLst/>
                        </a:rPr>
                        <a:t>Reading, PA  19601</a:t>
                      </a:r>
                    </a:p>
                    <a:p>
                      <a:pPr marL="0" marR="0">
                        <a:spcBef>
                          <a:spcPts val="0"/>
                        </a:spcBef>
                        <a:spcAft>
                          <a:spcPts val="0"/>
                        </a:spcAft>
                      </a:pPr>
                      <a:r>
                        <a:rPr lang="en-US" sz="1200" dirty="0">
                          <a:effectLst/>
                        </a:rPr>
                        <a:t>Phone: 1-888-376-0120</a:t>
                      </a:r>
                    </a:p>
                  </a:txBody>
                  <a:tcPr marL="30788" marR="30788" marT="0" marB="0" anchor="ctr"/>
                </a:tc>
                <a:tc>
                  <a:txBody>
                    <a:bodyPr/>
                    <a:lstStyle/>
                    <a:p>
                      <a:pPr marL="0" marR="0" algn="ctr">
                        <a:spcBef>
                          <a:spcPts val="0"/>
                        </a:spcBef>
                        <a:spcAft>
                          <a:spcPts val="0"/>
                        </a:spcAft>
                      </a:pPr>
                      <a:r>
                        <a:rPr lang="en-US" sz="1200">
                          <a:effectLst/>
                        </a:rPr>
                        <a:t>50</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lgn="ctr">
                        <a:spcBef>
                          <a:spcPts val="0"/>
                        </a:spcBef>
                        <a:spcAft>
                          <a:spcPts val="0"/>
                        </a:spcAft>
                      </a:pPr>
                      <a:r>
                        <a:rPr lang="en-US" sz="1200">
                          <a:effectLst/>
                        </a:rPr>
                        <a:t>1 p.m. – 3 p.m.</a:t>
                      </a:r>
                      <a:endParaRPr lang="en-US" sz="1200">
                        <a:effectLst/>
                        <a:latin typeface="Calibri" panose="020F0502020204030204" pitchFamily="34" charset="0"/>
                        <a:ea typeface="Calibri" panose="020F0502020204030204" pitchFamily="34" charset="0"/>
                      </a:endParaRPr>
                    </a:p>
                  </a:txBody>
                  <a:tcPr marL="30788" marR="30788" marT="0" marB="0" anchor="ctr"/>
                </a:tc>
                <a:extLst>
                  <a:ext uri="{0D108BD9-81ED-4DB2-BD59-A6C34878D82A}">
                    <a16:rowId xmlns:a16="http://schemas.microsoft.com/office/drawing/2014/main" val="1878588021"/>
                  </a:ext>
                </a:extLst>
              </a:tr>
              <a:tr h="1049543">
                <a:tc>
                  <a:txBody>
                    <a:bodyPr/>
                    <a:lstStyle/>
                    <a:p>
                      <a:pPr marL="0" marR="0" algn="ctr">
                        <a:spcBef>
                          <a:spcPts val="0"/>
                        </a:spcBef>
                        <a:spcAft>
                          <a:spcPts val="0"/>
                        </a:spcAft>
                      </a:pPr>
                      <a:r>
                        <a:rPr lang="en-US" sz="1200" dirty="0">
                          <a:effectLst/>
                        </a:rPr>
                        <a:t>11/5/19</a:t>
                      </a:r>
                      <a:endParaRPr lang="en-US" sz="1200" dirty="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spcBef>
                          <a:spcPts val="0"/>
                        </a:spcBef>
                        <a:spcAft>
                          <a:spcPts val="0"/>
                        </a:spcAft>
                      </a:pPr>
                      <a:r>
                        <a:rPr lang="en-US" sz="1200" dirty="0">
                          <a:effectLst/>
                        </a:rPr>
                        <a:t>Huntingdon County Career and Technology Center</a:t>
                      </a:r>
                    </a:p>
                    <a:p>
                      <a:pPr marL="0" marR="0">
                        <a:spcBef>
                          <a:spcPts val="0"/>
                        </a:spcBef>
                        <a:spcAft>
                          <a:spcPts val="0"/>
                        </a:spcAft>
                      </a:pPr>
                      <a:r>
                        <a:rPr lang="en-US" sz="1200" dirty="0">
                          <a:effectLst/>
                        </a:rPr>
                        <a:t>1183 Technology Drive</a:t>
                      </a:r>
                    </a:p>
                    <a:p>
                      <a:pPr marL="0" marR="0">
                        <a:spcBef>
                          <a:spcPts val="0"/>
                        </a:spcBef>
                        <a:spcAft>
                          <a:spcPts val="0"/>
                        </a:spcAft>
                      </a:pPr>
                      <a:r>
                        <a:rPr lang="en-US" sz="1200" dirty="0">
                          <a:effectLst/>
                        </a:rPr>
                        <a:t>Mill Creek, PA  17060</a:t>
                      </a:r>
                    </a:p>
                    <a:p>
                      <a:pPr marL="0" marR="0">
                        <a:spcBef>
                          <a:spcPts val="0"/>
                        </a:spcBef>
                        <a:spcAft>
                          <a:spcPts val="0"/>
                        </a:spcAft>
                      </a:pPr>
                      <a:r>
                        <a:rPr lang="en-US" sz="1200" dirty="0">
                          <a:effectLst/>
                        </a:rPr>
                        <a:t>(Center for Independent Living of South Central PA)  </a:t>
                      </a:r>
                    </a:p>
                    <a:p>
                      <a:pPr marL="0" marR="0">
                        <a:spcBef>
                          <a:spcPts val="0"/>
                        </a:spcBef>
                        <a:spcAft>
                          <a:spcPts val="0"/>
                        </a:spcAft>
                      </a:pPr>
                      <a:r>
                        <a:rPr lang="en-US" sz="1200" dirty="0">
                          <a:effectLst/>
                        </a:rPr>
                        <a:t>Phone: 717-731-1900</a:t>
                      </a:r>
                      <a:endParaRPr lang="en-US" sz="1200" dirty="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lgn="ctr">
                        <a:spcBef>
                          <a:spcPts val="0"/>
                        </a:spcBef>
                        <a:spcAft>
                          <a:spcPts val="0"/>
                        </a:spcAft>
                      </a:pPr>
                      <a:r>
                        <a:rPr lang="en-US" sz="1200">
                          <a:effectLst/>
                        </a:rPr>
                        <a:t>50</a:t>
                      </a:r>
                      <a:endParaRPr lang="en-US" sz="1200">
                        <a:effectLst/>
                        <a:latin typeface="Calibri" panose="020F0502020204030204" pitchFamily="34" charset="0"/>
                        <a:ea typeface="Calibri" panose="020F0502020204030204" pitchFamily="34" charset="0"/>
                      </a:endParaRPr>
                    </a:p>
                  </a:txBody>
                  <a:tcPr marL="30788" marR="30788" marT="0" marB="0" anchor="ctr"/>
                </a:tc>
                <a:tc>
                  <a:txBody>
                    <a:bodyPr/>
                    <a:lstStyle/>
                    <a:p>
                      <a:pPr marL="0" marR="0" algn="ctr">
                        <a:spcBef>
                          <a:spcPts val="0"/>
                        </a:spcBef>
                        <a:spcAft>
                          <a:spcPts val="0"/>
                        </a:spcAft>
                      </a:pPr>
                      <a:r>
                        <a:rPr lang="en-US" sz="1200" dirty="0">
                          <a:effectLst/>
                        </a:rPr>
                        <a:t>1 p.m. – 3 p.m.</a:t>
                      </a:r>
                      <a:endParaRPr lang="en-US" sz="1200" dirty="0">
                        <a:effectLst/>
                        <a:latin typeface="Calibri" panose="020F0502020204030204" pitchFamily="34" charset="0"/>
                        <a:ea typeface="Calibri" panose="020F0502020204030204" pitchFamily="34" charset="0"/>
                      </a:endParaRPr>
                    </a:p>
                  </a:txBody>
                  <a:tcPr marL="30788" marR="30788" marT="0" marB="0" anchor="ctr"/>
                </a:tc>
                <a:extLst>
                  <a:ext uri="{0D108BD9-81ED-4DB2-BD59-A6C34878D82A}">
                    <a16:rowId xmlns:a16="http://schemas.microsoft.com/office/drawing/2014/main" val="1152334907"/>
                  </a:ext>
                </a:extLst>
              </a:tr>
            </a:tbl>
          </a:graphicData>
        </a:graphic>
      </p:graphicFrame>
    </p:spTree>
    <p:extLst>
      <p:ext uri="{BB962C8B-B14F-4D97-AF65-F5344CB8AC3E}">
        <p14:creationId xmlns:p14="http://schemas.microsoft.com/office/powerpoint/2010/main" val="3185099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HS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HS PowerPoint Template 2.potx" id="{B6C44E9C-F6AE-4C94-8999-E7924B39A930}" vid="{272F1E1F-5FFF-42BC-826E-6F2E1B03CFA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3612A2-8937-4F45-9D35-D099A40FB834}"/>
</file>

<file path=customXml/itemProps2.xml><?xml version="1.0" encoding="utf-8"?>
<ds:datastoreItem xmlns:ds="http://schemas.openxmlformats.org/officeDocument/2006/customXml" ds:itemID="{DDDDF278-7394-4600-8786-577F98FEEDF6}"/>
</file>

<file path=customXml/itemProps3.xml><?xml version="1.0" encoding="utf-8"?>
<ds:datastoreItem xmlns:ds="http://schemas.openxmlformats.org/officeDocument/2006/customXml" ds:itemID="{98A3726C-B7A0-4395-A838-C398057B7388}"/>
</file>

<file path=docProps/app.xml><?xml version="1.0" encoding="utf-8"?>
<Properties xmlns="http://schemas.openxmlformats.org/officeDocument/2006/extended-properties" xmlns:vt="http://schemas.openxmlformats.org/officeDocument/2006/docPropsVTypes">
  <TotalTime>14353</TotalTime>
  <Words>2398</Words>
  <Application>Microsoft Office PowerPoint</Application>
  <PresentationFormat>Widescreen</PresentationFormat>
  <Paragraphs>717</Paragraphs>
  <Slides>31</Slides>
  <Notes>10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31</vt:i4>
      </vt:variant>
    </vt:vector>
  </HeadingPairs>
  <TitlesOfParts>
    <vt:vector size="43" baseType="lpstr">
      <vt:lpstr>Arial</vt:lpstr>
      <vt:lpstr>Arial Black</vt:lpstr>
      <vt:lpstr>Calibri</vt:lpstr>
      <vt:lpstr>Calibri Light</vt:lpstr>
      <vt:lpstr>Tahoma</vt:lpstr>
      <vt:lpstr>Verdana</vt:lpstr>
      <vt:lpstr>Wingdings</vt:lpstr>
      <vt:lpstr>Office Theme</vt:lpstr>
      <vt:lpstr>1_Office Theme</vt:lpstr>
      <vt:lpstr>2_Office Theme</vt:lpstr>
      <vt:lpstr>3_Office Theme</vt:lpstr>
      <vt:lpstr>DHS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Office of Long-Term Living Budget Updates  </vt:lpstr>
      <vt:lpstr>2019-20 Budget Factors</vt:lpstr>
      <vt:lpstr>2019-20 Budget Factors</vt:lpstr>
      <vt:lpstr>2019-20 Budget: State Funding</vt:lpstr>
      <vt:lpstr>2019-20 Budget: Total Funding</vt:lpstr>
      <vt:lpstr>Consumers Eligible for Services</vt:lpstr>
      <vt:lpstr>Waiver Consumer Enrollment</vt:lpstr>
      <vt:lpstr>Overview of FY 19-20 OLTL Budget</vt:lpstr>
      <vt:lpstr>Appropriations: Line by Line</vt:lpstr>
      <vt:lpstr>Appropriations: Line by Line</vt:lpstr>
      <vt:lpstr>Appropriations: Line by Line</vt:lpstr>
      <vt:lpstr>Appropriations: Line by Line</vt:lpstr>
      <vt:lpstr>Appropriations: Line by Line</vt:lpstr>
      <vt:lpstr>Appropriations: Line by Line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Brady</dc:creator>
  <cp:lastModifiedBy>Wierman, Kristen</cp:lastModifiedBy>
  <cp:revision>394</cp:revision>
  <cp:lastPrinted>2018-12-28T20:58:32Z</cp:lastPrinted>
  <dcterms:created xsi:type="dcterms:W3CDTF">2018-10-03T17:42:31Z</dcterms:created>
  <dcterms:modified xsi:type="dcterms:W3CDTF">2019-10-17T13:17:55Z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20000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