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2" r:id="rId2"/>
    <p:sldId id="294" r:id="rId3"/>
    <p:sldId id="281" r:id="rId4"/>
    <p:sldId id="283" r:id="rId5"/>
    <p:sldId id="259" r:id="rId6"/>
    <p:sldId id="264" r:id="rId7"/>
    <p:sldId id="265" r:id="rId8"/>
    <p:sldId id="285" r:id="rId9"/>
    <p:sldId id="284" r:id="rId10"/>
    <p:sldId id="267" r:id="rId11"/>
    <p:sldId id="286" r:id="rId12"/>
    <p:sldId id="279" r:id="rId13"/>
    <p:sldId id="268" r:id="rId14"/>
    <p:sldId id="288" r:id="rId15"/>
    <p:sldId id="278" r:id="rId16"/>
    <p:sldId id="274" r:id="rId17"/>
    <p:sldId id="280" r:id="rId18"/>
    <p:sldId id="289" r:id="rId19"/>
    <p:sldId id="290" r:id="rId20"/>
    <p:sldId id="293" r:id="rId21"/>
    <p:sldId id="291" r:id="rId22"/>
    <p:sldId id="292" r:id="rId23"/>
    <p:sldId id="297" r:id="rId24"/>
    <p:sldId id="295"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1D2D4"/>
    <a:srgbClr val="0F75BC"/>
    <a:srgbClr val="80AEE0"/>
    <a:srgbClr val="73ADDD"/>
    <a:srgbClr val="80AEEA"/>
    <a:srgbClr val="013E7F"/>
    <a:srgbClr val="80AEE6"/>
    <a:srgbClr val="80AED0"/>
    <a:srgbClr val="00B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3661" autoAdjust="0"/>
  </p:normalViewPr>
  <p:slideViewPr>
    <p:cSldViewPr>
      <p:cViewPr varScale="1">
        <p:scale>
          <a:sx n="66" d="100"/>
          <a:sy n="66" d="100"/>
        </p:scale>
        <p:origin x="12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0" d="100"/>
          <a:sy n="100" d="100"/>
        </p:scale>
        <p:origin x="246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dirty="0" smtClean="0">
                <a:latin typeface="Arial Black" panose="020B0A04020102020204" pitchFamily="34" charset="0"/>
              </a:rPr>
              <a:t>NUMBER</a:t>
            </a:r>
            <a:r>
              <a:rPr lang="en-US" sz="1500" baseline="0" dirty="0" smtClean="0">
                <a:latin typeface="Arial Black" panose="020B0A04020102020204" pitchFamily="34" charset="0"/>
              </a:rPr>
              <a:t> OF INDIVIDUALS ON NORRISTOWN RFPC WAITLIST</a:t>
            </a:r>
            <a:endParaRPr lang="en-US" sz="1500" dirty="0">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mmm\-yy</c:formatCode>
                <c:ptCount val="8"/>
                <c:pt idx="0">
                  <c:v>40909</c:v>
                </c:pt>
                <c:pt idx="1">
                  <c:v>41275</c:v>
                </c:pt>
                <c:pt idx="2">
                  <c:v>41640</c:v>
                </c:pt>
                <c:pt idx="3">
                  <c:v>42005</c:v>
                </c:pt>
                <c:pt idx="4">
                  <c:v>42370</c:v>
                </c:pt>
                <c:pt idx="5">
                  <c:v>42736</c:v>
                </c:pt>
                <c:pt idx="6">
                  <c:v>42979</c:v>
                </c:pt>
                <c:pt idx="7">
                  <c:v>43040</c:v>
                </c:pt>
              </c:numCache>
            </c:numRef>
          </c:cat>
          <c:val>
            <c:numRef>
              <c:f>Sheet1!$B$2:$B$9</c:f>
              <c:numCache>
                <c:formatCode>General</c:formatCode>
                <c:ptCount val="8"/>
                <c:pt idx="0">
                  <c:v>42</c:v>
                </c:pt>
                <c:pt idx="1">
                  <c:v>71</c:v>
                </c:pt>
                <c:pt idx="2">
                  <c:v>101</c:v>
                </c:pt>
                <c:pt idx="3">
                  <c:v>111</c:v>
                </c:pt>
                <c:pt idx="4">
                  <c:v>184</c:v>
                </c:pt>
                <c:pt idx="5">
                  <c:v>174</c:v>
                </c:pt>
                <c:pt idx="6">
                  <c:v>211</c:v>
                </c:pt>
                <c:pt idx="7">
                  <c:v>194</c:v>
                </c:pt>
              </c:numCache>
            </c:numRef>
          </c:val>
          <c:smooth val="0"/>
          <c:extLst>
            <c:ext xmlns:c16="http://schemas.microsoft.com/office/drawing/2014/chart" uri="{C3380CC4-5D6E-409C-BE32-E72D297353CC}">
              <c16:uniqueId val="{00000000-C16B-402D-8098-542050EE00F5}"/>
            </c:ext>
          </c:extLst>
        </c:ser>
        <c:ser>
          <c:idx val="1"/>
          <c:order val="1"/>
          <c:tx>
            <c:strRef>
              <c:f>Sheet1!$C$1</c:f>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Sheet1!$A$2:$A$9</c:f>
              <c:numCache>
                <c:formatCode>mmm\-yy</c:formatCode>
                <c:ptCount val="8"/>
                <c:pt idx="0">
                  <c:v>40909</c:v>
                </c:pt>
                <c:pt idx="1">
                  <c:v>41275</c:v>
                </c:pt>
                <c:pt idx="2">
                  <c:v>41640</c:v>
                </c:pt>
                <c:pt idx="3">
                  <c:v>42005</c:v>
                </c:pt>
                <c:pt idx="4">
                  <c:v>42370</c:v>
                </c:pt>
                <c:pt idx="5">
                  <c:v>42736</c:v>
                </c:pt>
                <c:pt idx="6">
                  <c:v>42979</c:v>
                </c:pt>
                <c:pt idx="7">
                  <c:v>43040</c:v>
                </c:pt>
              </c:numCache>
            </c:numRef>
          </c:cat>
          <c:val>
            <c:numRef>
              <c:f>Sheet1!$C$2:$C$9</c:f>
              <c:numCache>
                <c:formatCode>General</c:formatCode>
                <c:ptCount val="8"/>
              </c:numCache>
            </c:numRef>
          </c:val>
          <c:smooth val="0"/>
          <c:extLst>
            <c:ext xmlns:c16="http://schemas.microsoft.com/office/drawing/2014/chart" uri="{C3380CC4-5D6E-409C-BE32-E72D297353CC}">
              <c16:uniqueId val="{00000001-C16B-402D-8098-542050EE00F5}"/>
            </c:ext>
          </c:extLst>
        </c:ser>
        <c:ser>
          <c:idx val="2"/>
          <c:order val="2"/>
          <c:tx>
            <c:strRef>
              <c:f>Sheet1!$D$1</c:f>
              <c:strCache>
                <c:ptCount val="1"/>
                <c:pt idx="0">
                  <c:v>Column1</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Sheet1!$A$2:$A$9</c:f>
              <c:numCache>
                <c:formatCode>mmm\-yy</c:formatCode>
                <c:ptCount val="8"/>
                <c:pt idx="0">
                  <c:v>40909</c:v>
                </c:pt>
                <c:pt idx="1">
                  <c:v>41275</c:v>
                </c:pt>
                <c:pt idx="2">
                  <c:v>41640</c:v>
                </c:pt>
                <c:pt idx="3">
                  <c:v>42005</c:v>
                </c:pt>
                <c:pt idx="4">
                  <c:v>42370</c:v>
                </c:pt>
                <c:pt idx="5">
                  <c:v>42736</c:v>
                </c:pt>
                <c:pt idx="6">
                  <c:v>42979</c:v>
                </c:pt>
                <c:pt idx="7">
                  <c:v>43040</c:v>
                </c:pt>
              </c:numCache>
            </c:numRef>
          </c:cat>
          <c:val>
            <c:numRef>
              <c:f>Sheet1!$D$2:$D$9</c:f>
              <c:numCache>
                <c:formatCode>General</c:formatCode>
                <c:ptCount val="8"/>
              </c:numCache>
            </c:numRef>
          </c:val>
          <c:smooth val="0"/>
          <c:extLst>
            <c:ext xmlns:c16="http://schemas.microsoft.com/office/drawing/2014/chart" uri="{C3380CC4-5D6E-409C-BE32-E72D297353CC}">
              <c16:uniqueId val="{00000002-C16B-402D-8098-542050EE00F5}"/>
            </c:ext>
          </c:extLst>
        </c:ser>
        <c:dLbls>
          <c:showLegendKey val="0"/>
          <c:showVal val="0"/>
          <c:showCatName val="0"/>
          <c:showSerName val="0"/>
          <c:showPercent val="0"/>
          <c:showBubbleSize val="0"/>
        </c:dLbls>
        <c:marker val="1"/>
        <c:smooth val="0"/>
        <c:axId val="708724512"/>
        <c:axId val="650249656"/>
      </c:lineChart>
      <c:dateAx>
        <c:axId val="708724512"/>
        <c:scaling>
          <c:orientation val="minMax"/>
        </c:scaling>
        <c:delete val="0"/>
        <c:axPos val="b"/>
        <c:numFmt formatCode="mmm\-yy"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650249656"/>
        <c:crosses val="autoZero"/>
        <c:auto val="1"/>
        <c:lblOffset val="100"/>
        <c:baseTimeUnit val="months"/>
      </c:dateAx>
      <c:valAx>
        <c:axId val="650249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708724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11/29/2017</a:t>
            </a:fld>
            <a:endParaRPr lang="en-US" dirty="0"/>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dirty="0"/>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DF6D97-B4F4-4FC9-80FB-0A782C57BE63}" type="datetimeFigureOut">
              <a:rPr lang="en-US" smtClean="0"/>
              <a:t>11/29/2017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C8DCC-A699-4726-B387-DEE03FDAAF64}" type="slidenum">
              <a:rPr lang="en-US" smtClean="0"/>
              <a:t>‹#›</a:t>
            </a:fld>
            <a:endParaRPr lang="en-US" dirty="0"/>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11/29/2017</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11/29/2017</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11/29/2017</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11/29/2017</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11/29/2017</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4C94BE0-B807-4ECC-BD58-A2C4F6CFFEFE}" type="datetime1">
              <a:rPr lang="en-US" smtClean="0"/>
              <a:t>11/29/2017</a:t>
            </a:fld>
            <a:endParaRPr lang="en-US" dirty="0"/>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3811" y="6083297"/>
            <a:ext cx="2667000" cy="5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Rectangle 8"/>
          <p:cNvSpPr/>
          <p:nvPr/>
        </p:nvSpPr>
        <p:spPr>
          <a:xfrm>
            <a:off x="800100" y="1716375"/>
            <a:ext cx="7543800" cy="2169825"/>
          </a:xfrm>
          <a:prstGeom prst="rect">
            <a:avLst/>
          </a:prstGeom>
        </p:spPr>
        <p:txBody>
          <a:bodyPr wrap="square">
            <a:spAutoFit/>
          </a:bodyPr>
          <a:lstStyle/>
          <a:p>
            <a:pPr algn="ctr">
              <a:lnSpc>
                <a:spcPts val="5000"/>
              </a:lnSpc>
              <a:spcBef>
                <a:spcPts val="0"/>
              </a:spcBef>
              <a:spcAft>
                <a:spcPts val="800"/>
              </a:spcAft>
            </a:pPr>
            <a:r>
              <a:rPr lang="en-US" sz="50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rPr>
              <a:t>NORRISTOWN</a:t>
            </a:r>
            <a:br>
              <a:rPr lang="en-US" sz="50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rPr>
            </a:br>
            <a:r>
              <a:rPr lang="en-US" sz="50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rPr>
              <a:t>STATE HOSPITAL</a:t>
            </a:r>
          </a:p>
          <a:p>
            <a:pPr algn="ctr">
              <a:lnSpc>
                <a:spcPts val="5400"/>
              </a:lnSpc>
              <a:spcBef>
                <a:spcPts val="0"/>
              </a:spcBef>
              <a:spcAft>
                <a:spcPts val="800"/>
              </a:spcAft>
            </a:pPr>
            <a:r>
              <a:rPr lang="en-US" sz="50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THE PATH FORWARD</a:t>
            </a:r>
          </a:p>
        </p:txBody>
      </p:sp>
      <p:cxnSp>
        <p:nvCxnSpPr>
          <p:cNvPr id="10" name="Straight Connector 9"/>
          <p:cNvCxnSpPr/>
          <p:nvPr/>
        </p:nvCxnSpPr>
        <p:spPr>
          <a:xfrm>
            <a:off x="1104900" y="43434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104900" y="44196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sp>
        <p:nvSpPr>
          <p:cNvPr id="13" name="Rectangle 12"/>
          <p:cNvSpPr/>
          <p:nvPr/>
        </p:nvSpPr>
        <p:spPr>
          <a:xfrm>
            <a:off x="3333750" y="5814568"/>
            <a:ext cx="2476500" cy="586232"/>
          </a:xfrm>
          <a:prstGeom prst="rect">
            <a:avLst/>
          </a:prstGeom>
        </p:spPr>
        <p:txBody>
          <a:bodyPr wrap="square">
            <a:noAutofit/>
          </a:bodyPr>
          <a:lstStyle/>
          <a:p>
            <a:pPr algn="ctr">
              <a:lnSpc>
                <a:spcPts val="5400"/>
              </a:lnSpc>
              <a:spcBef>
                <a:spcPts val="0"/>
              </a:spcBef>
              <a:spcAft>
                <a:spcPts val="800"/>
              </a:spcAft>
            </a:pPr>
            <a:r>
              <a:rPr lang="en-US" dirty="0" smtClean="0">
                <a:solidFill>
                  <a:srgbClr val="73ADDD"/>
                </a:solidFill>
                <a:latin typeface="Arial Black" panose="020B0A04020102020204" pitchFamily="34" charset="0"/>
              </a:rPr>
              <a:t>NOVEMBER </a:t>
            </a:r>
            <a:r>
              <a:rPr lang="en-US" dirty="0">
                <a:solidFill>
                  <a:srgbClr val="73ADDD"/>
                </a:solidFill>
                <a:latin typeface="Arial Black" panose="020B0A04020102020204" pitchFamily="34" charset="0"/>
              </a:rPr>
              <a:t>2017</a:t>
            </a: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32346" t="30357" r="22118" b="37500"/>
          <a:stretch/>
        </p:blipFill>
        <p:spPr>
          <a:xfrm>
            <a:off x="3600450" y="4006426"/>
            <a:ext cx="1943100" cy="1059873"/>
          </a:xfrm>
          <a:prstGeom prst="rect">
            <a:avLst/>
          </a:prstGeom>
        </p:spPr>
      </p:pic>
      <p:sp>
        <p:nvSpPr>
          <p:cNvPr id="25" name="Oval 24"/>
          <p:cNvSpPr/>
          <p:nvPr/>
        </p:nvSpPr>
        <p:spPr>
          <a:xfrm>
            <a:off x="4533900" y="5855626"/>
            <a:ext cx="76200" cy="76200"/>
          </a:xfrm>
          <a:prstGeom prst="ellipse">
            <a:avLst/>
          </a:prstGeom>
          <a:solidFill>
            <a:schemeClr val="accent3">
              <a:lumMod val="65000"/>
            </a:schemeClr>
          </a:solidFill>
          <a:ln w="6350">
            <a:solidFill>
              <a:srgbClr val="013E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0" y="5331023"/>
            <a:ext cx="4572000" cy="307777"/>
          </a:xfrm>
          <a:prstGeom prst="rect">
            <a:avLst/>
          </a:prstGeom>
          <a:noFill/>
        </p:spPr>
        <p:txBody>
          <a:bodyPr wrap="square" rtlCol="0">
            <a:spAutoFit/>
          </a:bodyPr>
          <a:lstStyle/>
          <a:p>
            <a:pPr algn="ctr"/>
            <a:r>
              <a:rPr lang="en-US" sz="1400" dirty="0" smtClean="0">
                <a:latin typeface="+mj-lt"/>
              </a:rPr>
              <a:t>ACTING SECRETARY TERESA MILLER</a:t>
            </a:r>
            <a:endParaRPr lang="en-US" sz="1400" dirty="0">
              <a:latin typeface="+mj-lt"/>
            </a:endParaRPr>
          </a:p>
        </p:txBody>
      </p:sp>
    </p:spTree>
    <p:extLst>
      <p:ext uri="{BB962C8B-B14F-4D97-AF65-F5344CB8AC3E}">
        <p14:creationId xmlns:p14="http://schemas.microsoft.com/office/powerpoint/2010/main" val="385165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NORRISTOWN CIVIL CLOSURE</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10</a:t>
            </a:fld>
            <a:endParaRPr lang="en-US" dirty="0"/>
          </a:p>
        </p:txBody>
      </p:sp>
      <p:sp>
        <p:nvSpPr>
          <p:cNvPr id="11" name="Rectangle 10"/>
          <p:cNvSpPr/>
          <p:nvPr/>
        </p:nvSpPr>
        <p:spPr>
          <a:xfrm>
            <a:off x="762000" y="1785531"/>
            <a:ext cx="7696200" cy="4375557"/>
          </a:xfrm>
          <a:prstGeom prst="rect">
            <a:avLst/>
          </a:prstGeom>
        </p:spPr>
        <p:txBody>
          <a:bodyPr wrap="square">
            <a:spAutoFit/>
          </a:bodyPr>
          <a:lstStyle/>
          <a:p>
            <a:pPr>
              <a:lnSpc>
                <a:spcPts val="2500"/>
              </a:lnSpc>
              <a:spcBef>
                <a:spcPts val="0"/>
              </a:spcBef>
              <a:spcAft>
                <a:spcPts val="1200"/>
              </a:spcAft>
            </a:pPr>
            <a:r>
              <a:rPr lang="en-US"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Closure announced: Jan. 11, 2017</a:t>
            </a: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24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Closure will take 18-24 months.</a:t>
            </a:r>
          </a:p>
          <a:p>
            <a:pPr>
              <a:lnSpc>
                <a:spcPts val="2500"/>
              </a:lnSpc>
              <a:spcBef>
                <a:spcPts val="0"/>
              </a:spcBef>
              <a:spcAft>
                <a:spcPts val="1200"/>
              </a:spcAft>
            </a:pPr>
            <a:r>
              <a:rPr lang="en-US"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What’s affected?</a:t>
            </a: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1200"/>
              </a:spcAft>
              <a:buFont typeface="Arial" panose="020B0604020202020204" pitchFamily="34" charset="0"/>
              <a:buChar char="•"/>
            </a:pPr>
            <a:r>
              <a:rPr lang="en-US" sz="2200" dirty="0">
                <a:latin typeface="Calibri Light" panose="020F0302020204030204" pitchFamily="34" charset="0"/>
                <a:ea typeface="Calibri" panose="020F0502020204030204" pitchFamily="34" charset="0"/>
                <a:cs typeface="Times New Roman" panose="02020603050405020304" pitchFamily="18" charset="0"/>
              </a:rPr>
              <a:t>Funding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directed to </a:t>
            </a:r>
            <a:r>
              <a:rPr lang="en-US" sz="2200" dirty="0">
                <a:latin typeface="Calibri Light" panose="020F0302020204030204" pitchFamily="34" charset="0"/>
                <a:ea typeface="Calibri" panose="020F0502020204030204" pitchFamily="34" charset="0"/>
                <a:cs typeface="Times New Roman" panose="02020603050405020304" pitchFamily="18" charset="0"/>
              </a:rPr>
              <a:t>Wernersville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State Hospital for </a:t>
            </a:r>
            <a:r>
              <a:rPr lang="en-US" sz="2200" dirty="0">
                <a:latin typeface="Calibri Light" panose="020F0302020204030204" pitchFamily="34" charset="0"/>
                <a:ea typeface="Calibri" panose="020F0502020204030204" pitchFamily="34" charset="0"/>
                <a:cs typeface="Times New Roman" panose="02020603050405020304" pitchFamily="18" charset="0"/>
              </a:rPr>
              <a:t>community treatment slots, to free up beds at Wernersville for civil patients who would have been committed to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Norristown State Hospital</a:t>
            </a:r>
          </a:p>
          <a:p>
            <a:pPr marL="182880" marR="0" indent="-182880">
              <a:lnSpc>
                <a:spcPts val="2500"/>
              </a:lnSpc>
              <a:spcBef>
                <a:spcPts val="0"/>
              </a:spcBef>
              <a:spcAft>
                <a:spcPts val="12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60 </a:t>
            </a:r>
            <a:r>
              <a:rPr lang="en-US" sz="2200" dirty="0">
                <a:latin typeface="Calibri Light" panose="020F0302020204030204" pitchFamily="34" charset="0"/>
                <a:ea typeface="Calibri" panose="020F0502020204030204" pitchFamily="34" charset="0"/>
                <a:cs typeface="Times New Roman" panose="02020603050405020304" pitchFamily="18" charset="0"/>
              </a:rPr>
              <a:t>step-down beds retained.</a:t>
            </a:r>
          </a:p>
          <a:p>
            <a:pPr marL="182880" marR="0" indent="-182880">
              <a:lnSpc>
                <a:spcPts val="2500"/>
              </a:lnSpc>
              <a:spcBef>
                <a:spcPts val="0"/>
              </a:spcBef>
              <a:spcAft>
                <a:spcPts val="12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Unspecified number of beds temporarily converted from civil to forensic use to improve access to RFPC.</a:t>
            </a:r>
          </a:p>
          <a:p>
            <a:pPr marL="182880" marR="0" indent="-182880">
              <a:lnSpc>
                <a:spcPts val="2500"/>
              </a:lnSpc>
              <a:spcBef>
                <a:spcPts val="0"/>
              </a:spcBef>
              <a:spcAft>
                <a:spcPts val="12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137 RFPC beds remain open.</a:t>
            </a:r>
          </a:p>
        </p:txBody>
      </p:sp>
    </p:spTree>
    <p:extLst>
      <p:ext uri="{BB962C8B-B14F-4D97-AF65-F5344CB8AC3E}">
        <p14:creationId xmlns:p14="http://schemas.microsoft.com/office/powerpoint/2010/main" val="1736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HISTORY OF THE WAITING LIST</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11</a:t>
            </a:fld>
            <a:endParaRPr lang="en-US" dirty="0"/>
          </a:p>
        </p:txBody>
      </p:sp>
      <p:sp>
        <p:nvSpPr>
          <p:cNvPr id="11" name="Rectangle 10"/>
          <p:cNvSpPr/>
          <p:nvPr/>
        </p:nvSpPr>
        <p:spPr>
          <a:xfrm>
            <a:off x="685800" y="3847743"/>
            <a:ext cx="7696200" cy="2400657"/>
          </a:xfrm>
          <a:prstGeom prst="rect">
            <a:avLst/>
          </a:prstGeom>
        </p:spPr>
        <p:txBody>
          <a:bodyPr wrap="square">
            <a:spAutoFit/>
          </a:bodyPr>
          <a:lstStyle/>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Norristown’s RFPC has historically had longer waitlists/wait times than Torrance’s RFPC.</a:t>
            </a:r>
          </a:p>
          <a:p>
            <a:pPr marL="457200" marR="0" indent="-274320">
              <a:lnSpc>
                <a:spcPts val="2500"/>
              </a:lnSpc>
              <a:spcBef>
                <a:spcPts val="0"/>
              </a:spcBef>
              <a:spcAft>
                <a:spcPts val="600"/>
              </a:spcAft>
              <a:buFont typeface="Wingdings" panose="05000000000000000000" pitchFamily="2" charset="2"/>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In 2012, the wait time was four months. </a:t>
            </a:r>
          </a:p>
          <a:p>
            <a:pPr marL="457200" marR="0" indent="-274320">
              <a:lnSpc>
                <a:spcPts val="2500"/>
              </a:lnSpc>
              <a:spcBef>
                <a:spcPts val="0"/>
              </a:spcBef>
              <a:spcAft>
                <a:spcPts val="600"/>
              </a:spcAft>
              <a:buFont typeface="Wingdings" panose="05000000000000000000" pitchFamily="2" charset="2"/>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Presently, the average wait time is over a year.</a:t>
            </a:r>
          </a:p>
          <a:p>
            <a:pPr marL="182880" indent="-182880">
              <a:lnSpc>
                <a:spcPts val="2500"/>
              </a:lnSpc>
              <a:spcBef>
                <a:spcPts val="1200"/>
              </a:spcBef>
              <a:spcAft>
                <a:spcPts val="12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The majority of individuals on the waitlist (64%) have been charged with minor crimes.</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9" name="Chart 8"/>
          <p:cNvGraphicFramePr/>
          <p:nvPr>
            <p:extLst>
              <p:ext uri="{D42A27DB-BD31-4B8C-83A1-F6EECF244321}">
                <p14:modId xmlns:p14="http://schemas.microsoft.com/office/powerpoint/2010/main" val="3390720303"/>
              </p:ext>
            </p:extLst>
          </p:nvPr>
        </p:nvGraphicFramePr>
        <p:xfrm>
          <a:off x="457200" y="1117104"/>
          <a:ext cx="8229600" cy="25020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8788" y="2514600"/>
            <a:ext cx="4572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42</a:t>
            </a:r>
            <a:endParaRPr lang="en-US" sz="1600" dirty="0">
              <a:solidFill>
                <a:srgbClr val="002060"/>
              </a:solidFill>
              <a:latin typeface="Arial Black" panose="020B0A04020102020204" pitchFamily="34" charset="0"/>
            </a:endParaRPr>
          </a:p>
        </p:txBody>
      </p:sp>
      <p:sp>
        <p:nvSpPr>
          <p:cNvPr id="10" name="TextBox 9"/>
          <p:cNvSpPr txBox="1"/>
          <p:nvPr/>
        </p:nvSpPr>
        <p:spPr>
          <a:xfrm>
            <a:off x="1981200" y="2352351"/>
            <a:ext cx="4572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71</a:t>
            </a:r>
            <a:endParaRPr lang="en-US" sz="1600" dirty="0">
              <a:solidFill>
                <a:srgbClr val="002060"/>
              </a:solidFill>
              <a:latin typeface="Arial Black" panose="020B0A04020102020204" pitchFamily="34" charset="0"/>
            </a:endParaRPr>
          </a:p>
        </p:txBody>
      </p:sp>
      <p:sp>
        <p:nvSpPr>
          <p:cNvPr id="12" name="TextBox 11"/>
          <p:cNvSpPr txBox="1"/>
          <p:nvPr/>
        </p:nvSpPr>
        <p:spPr>
          <a:xfrm>
            <a:off x="3273612" y="2176046"/>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101</a:t>
            </a:r>
            <a:endParaRPr lang="en-US" sz="1600" dirty="0">
              <a:solidFill>
                <a:srgbClr val="002060"/>
              </a:solidFill>
              <a:latin typeface="Arial Black" panose="020B0A04020102020204" pitchFamily="34" charset="0"/>
            </a:endParaRPr>
          </a:p>
        </p:txBody>
      </p:sp>
      <p:sp>
        <p:nvSpPr>
          <p:cNvPr id="13" name="TextBox 12"/>
          <p:cNvSpPr txBox="1"/>
          <p:nvPr/>
        </p:nvSpPr>
        <p:spPr>
          <a:xfrm>
            <a:off x="4533900" y="2088745"/>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111</a:t>
            </a:r>
            <a:endParaRPr lang="en-US" sz="1600" dirty="0">
              <a:solidFill>
                <a:srgbClr val="002060"/>
              </a:solidFill>
              <a:latin typeface="Arial Black" panose="020B0A04020102020204" pitchFamily="34" charset="0"/>
            </a:endParaRPr>
          </a:p>
        </p:txBody>
      </p:sp>
      <p:sp>
        <p:nvSpPr>
          <p:cNvPr id="14" name="TextBox 13"/>
          <p:cNvSpPr txBox="1"/>
          <p:nvPr/>
        </p:nvSpPr>
        <p:spPr>
          <a:xfrm>
            <a:off x="5943600" y="1676400"/>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184</a:t>
            </a:r>
            <a:endParaRPr lang="en-US" sz="1600" dirty="0">
              <a:solidFill>
                <a:srgbClr val="002060"/>
              </a:solidFill>
              <a:latin typeface="Arial Black" panose="020B0A04020102020204" pitchFamily="34" charset="0"/>
            </a:endParaRPr>
          </a:p>
        </p:txBody>
      </p:sp>
      <p:sp>
        <p:nvSpPr>
          <p:cNvPr id="15" name="TextBox 14"/>
          <p:cNvSpPr txBox="1"/>
          <p:nvPr/>
        </p:nvSpPr>
        <p:spPr>
          <a:xfrm>
            <a:off x="7202904" y="1747203"/>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174</a:t>
            </a:r>
            <a:endParaRPr lang="en-US" sz="1600" dirty="0">
              <a:solidFill>
                <a:srgbClr val="002060"/>
              </a:solidFill>
              <a:latin typeface="Arial Black" panose="020B0A04020102020204" pitchFamily="34" charset="0"/>
            </a:endParaRPr>
          </a:p>
        </p:txBody>
      </p:sp>
      <p:sp>
        <p:nvSpPr>
          <p:cNvPr id="16" name="TextBox 15"/>
          <p:cNvSpPr txBox="1"/>
          <p:nvPr/>
        </p:nvSpPr>
        <p:spPr>
          <a:xfrm>
            <a:off x="7812504" y="1533798"/>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211</a:t>
            </a:r>
            <a:endParaRPr lang="en-US" sz="1600" dirty="0">
              <a:solidFill>
                <a:srgbClr val="002060"/>
              </a:solidFill>
              <a:latin typeface="Arial Black" panose="020B0A04020102020204" pitchFamily="34" charset="0"/>
            </a:endParaRPr>
          </a:p>
        </p:txBody>
      </p:sp>
      <p:sp>
        <p:nvSpPr>
          <p:cNvPr id="17" name="TextBox 16"/>
          <p:cNvSpPr txBox="1"/>
          <p:nvPr/>
        </p:nvSpPr>
        <p:spPr>
          <a:xfrm>
            <a:off x="8077200" y="2013565"/>
            <a:ext cx="609600" cy="338554"/>
          </a:xfrm>
          <a:prstGeom prst="rect">
            <a:avLst/>
          </a:prstGeom>
          <a:noFill/>
        </p:spPr>
        <p:txBody>
          <a:bodyPr wrap="square" rtlCol="0">
            <a:spAutoFit/>
          </a:bodyPr>
          <a:lstStyle/>
          <a:p>
            <a:r>
              <a:rPr lang="en-US" sz="1600" dirty="0" smtClean="0">
                <a:solidFill>
                  <a:srgbClr val="002060"/>
                </a:solidFill>
                <a:latin typeface="Arial Black" panose="020B0A04020102020204" pitchFamily="34" charset="0"/>
              </a:rPr>
              <a:t>194</a:t>
            </a:r>
            <a:endParaRPr lang="en-US" sz="16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4748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12</a:t>
            </a:fld>
            <a:endParaRPr lang="en-US" dirty="0"/>
          </a:p>
        </p:txBody>
      </p:sp>
      <p:sp>
        <p:nvSpPr>
          <p:cNvPr id="9" name="Rectangle 8"/>
          <p:cNvSpPr/>
          <p:nvPr/>
        </p:nvSpPr>
        <p:spPr>
          <a:xfrm>
            <a:off x="609600" y="2965269"/>
            <a:ext cx="7543800" cy="1149531"/>
          </a:xfrm>
          <a:prstGeom prst="rect">
            <a:avLst/>
          </a:prstGeom>
        </p:spPr>
        <p:txBody>
          <a:bodyPr wrap="square">
            <a:no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ACLU</a:t>
            </a:r>
            <a:b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b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SETTLEMENTS</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267200"/>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
        <p:nvSpPr>
          <p:cNvPr id="13" name="Rectangle 12"/>
          <p:cNvSpPr/>
          <p:nvPr/>
        </p:nvSpPr>
        <p:spPr>
          <a:xfrm>
            <a:off x="6096000" y="61722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576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13</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ACLU SETTLEMENTS</a:t>
            </a:r>
            <a:endParaRPr lang="en-US" sz="2400" dirty="0">
              <a:latin typeface="Arial Black" panose="020B0A04020102020204" pitchFamily="34" charset="0"/>
            </a:endParaRPr>
          </a:p>
        </p:txBody>
      </p:sp>
      <p:sp>
        <p:nvSpPr>
          <p:cNvPr id="11" name="Rectangle 10"/>
          <p:cNvSpPr/>
          <p:nvPr/>
        </p:nvSpPr>
        <p:spPr>
          <a:xfrm>
            <a:off x="609600" y="1593773"/>
            <a:ext cx="8001000" cy="3875420"/>
          </a:xfrm>
          <a:prstGeom prst="rect">
            <a:avLst/>
          </a:prstGeom>
        </p:spPr>
        <p:txBody>
          <a:bodyPr wrap="square">
            <a:spAutoFit/>
          </a:bodyPr>
          <a:lstStyle/>
          <a:p>
            <a:pPr>
              <a:lnSpc>
                <a:spcPts val="2800"/>
              </a:lnSpc>
              <a:spcBef>
                <a:spcPts val="0"/>
              </a:spcBef>
              <a:spcAft>
                <a:spcPts val="0"/>
              </a:spcAft>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In October 2015, the ACLU filed a class action lawsuit regarding length of wait times for admission to the forensic units at Norristown and Torrance state hospitals.</a:t>
            </a:r>
          </a:p>
          <a:p>
            <a:pPr>
              <a:lnSpc>
                <a:spcPts val="2500"/>
              </a:lnSpc>
              <a:spcBef>
                <a:spcPts val="0"/>
              </a:spcBef>
              <a:spcAft>
                <a:spcPts val="0"/>
              </a:spcAft>
            </a:pPr>
            <a:endParaRPr lang="en-US" sz="22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ts val="2500"/>
              </a:lnSpc>
              <a:spcBef>
                <a:spcPts val="0"/>
              </a:spcBef>
              <a:spcAft>
                <a:spcPts val="1200"/>
              </a:spcAft>
            </a:pPr>
            <a:r>
              <a:rPr lang="en-US"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First settlement: January 16, 2017</a:t>
            </a: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60 new community slots within 120 days.</a:t>
            </a: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60 additional community slots within 180 days.</a:t>
            </a: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$1M reinvestment to Philadelphia for 100 supported housing slots</a:t>
            </a:r>
          </a:p>
          <a:p>
            <a:pPr marL="18288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Psychiatric assessments of individuals on the wait lists.</a:t>
            </a:r>
          </a:p>
          <a:p>
            <a:pPr marL="18288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Psychiatric assessments of individuals already in RFPCs.</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078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14</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ACLU SETTLEMENTS</a:t>
            </a:r>
            <a:endParaRPr lang="en-US" sz="2400" dirty="0">
              <a:latin typeface="Arial Black" panose="020B0A04020102020204" pitchFamily="34" charset="0"/>
            </a:endParaRPr>
          </a:p>
        </p:txBody>
      </p:sp>
      <p:sp>
        <p:nvSpPr>
          <p:cNvPr id="9" name="Rectangle 8"/>
          <p:cNvSpPr/>
          <p:nvPr/>
        </p:nvSpPr>
        <p:spPr>
          <a:xfrm>
            <a:off x="609600" y="1339751"/>
            <a:ext cx="8001000" cy="4875694"/>
          </a:xfrm>
          <a:prstGeom prst="rect">
            <a:avLst/>
          </a:prstGeom>
        </p:spPr>
        <p:txBody>
          <a:bodyPr wrap="square">
            <a:spAutoFit/>
          </a:bodyPr>
          <a:lstStyle/>
          <a:p>
            <a:pPr>
              <a:lnSpc>
                <a:spcPts val="2800"/>
              </a:lnSpc>
              <a:spcBef>
                <a:spcPts val="0"/>
              </a:spcBef>
              <a:spcAft>
                <a:spcPts val="0"/>
              </a:spcAft>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Despite expansion of community treatment slots, the waitlist for Norristown State Hospital continued to grow from 184 individuals in 2016 to 204 in May 2017. The ACLU returned to court, demanding additional forensic beds to decrease these numbers.</a:t>
            </a:r>
          </a:p>
          <a:p>
            <a:pPr>
              <a:lnSpc>
                <a:spcPts val="2500"/>
              </a:lnSpc>
              <a:spcBef>
                <a:spcPts val="0"/>
              </a:spcBef>
              <a:spcAft>
                <a:spcPts val="0"/>
              </a:spcAft>
            </a:pPr>
            <a:endParaRPr lang="en-US" sz="22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ts val="2500"/>
              </a:lnSpc>
              <a:spcBef>
                <a:spcPts val="0"/>
              </a:spcBef>
              <a:spcAft>
                <a:spcPts val="1200"/>
              </a:spcAft>
            </a:pPr>
            <a:r>
              <a:rPr lang="en-US"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Second settlement: June 15, 2017</a:t>
            </a: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50 additional forensic beds by Dec. 15, 2017.</a:t>
            </a: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30 civil beds temporarily converted to forensic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use</a:t>
            </a:r>
            <a:endParaRPr lang="en-US" sz="2200" dirty="0" smtClean="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Develop 29 additional community slots</a:t>
            </a:r>
          </a:p>
          <a:p>
            <a:pPr marL="457200" marR="0" indent="-182880">
              <a:lnSpc>
                <a:spcPts val="2500"/>
              </a:lnSpc>
              <a:spcBef>
                <a:spcPts val="0"/>
              </a:spcBef>
              <a:spcAft>
                <a:spcPts val="600"/>
              </a:spcAft>
              <a:buFont typeface="Wingdings" panose="05000000000000000000" pitchFamily="2" charset="2"/>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10 slots in Philadelphia; 19 slots in Allegheny County</a:t>
            </a:r>
          </a:p>
          <a:p>
            <a:pPr marL="18288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DHS to engage a consultant to assess systems and processes and produce a report by end of year with recommendations on how to reduce wait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times in </a:t>
            </a:r>
            <a:r>
              <a:rPr lang="en-US" sz="2200" dirty="0">
                <a:latin typeface="Calibri Light" panose="020F0302020204030204" pitchFamily="34" charset="0"/>
                <a:ea typeface="Calibri" panose="020F0502020204030204" pitchFamily="34" charset="0"/>
                <a:cs typeface="Times New Roman" panose="02020603050405020304" pitchFamily="18" charset="0"/>
              </a:rPr>
              <a:t>the long term.</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72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15</a:t>
            </a:fld>
            <a:endParaRPr lang="en-US" dirty="0"/>
          </a:p>
        </p:txBody>
      </p:sp>
      <p:sp>
        <p:nvSpPr>
          <p:cNvPr id="9" name="Rectangle 8"/>
          <p:cNvSpPr/>
          <p:nvPr/>
        </p:nvSpPr>
        <p:spPr>
          <a:xfrm>
            <a:off x="609600" y="2286000"/>
            <a:ext cx="7543800" cy="1938992"/>
          </a:xfrm>
          <a:prstGeom prst="rect">
            <a:avLst/>
          </a:prstGeom>
        </p:spPr>
        <p:txBody>
          <a:bodyPr wrap="square">
            <a:sp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ORIGINAL PLAN </a:t>
            </a:r>
            <a:b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b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TO ADDRESS ACLU SETTLEMENTS</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343399"/>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84455"/>
            <a:ext cx="685800" cy="641774"/>
          </a:xfrm>
          <a:prstGeom prst="rect">
            <a:avLst/>
          </a:prstGeom>
        </p:spPr>
      </p:pic>
      <p:sp>
        <p:nvSpPr>
          <p:cNvPr id="13" name="Rectangle 12"/>
          <p:cNvSpPr/>
          <p:nvPr/>
        </p:nvSpPr>
        <p:spPr>
          <a:xfrm>
            <a:off x="6096000" y="61722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77135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ADDRESSING ACLU SETTLEMENTS</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16</a:t>
            </a:fld>
            <a:endParaRPr lang="en-US" dirty="0"/>
          </a:p>
        </p:txBody>
      </p:sp>
      <p:sp>
        <p:nvSpPr>
          <p:cNvPr id="9" name="Rectangle 8"/>
          <p:cNvSpPr/>
          <p:nvPr/>
        </p:nvSpPr>
        <p:spPr>
          <a:xfrm>
            <a:off x="762000" y="1219200"/>
            <a:ext cx="7696200" cy="5068054"/>
          </a:xfrm>
          <a:prstGeom prst="rect">
            <a:avLst/>
          </a:prstGeom>
        </p:spPr>
        <p:txBody>
          <a:bodyPr wrap="square">
            <a:spAutoFit/>
          </a:bodyPr>
          <a:lstStyle/>
          <a:p>
            <a:pPr>
              <a:lnSpc>
                <a:spcPts val="2500"/>
              </a:lnSpc>
              <a:spcBef>
                <a:spcPts val="0"/>
              </a:spcBef>
              <a:spcAft>
                <a:spcPts val="800"/>
              </a:spcAft>
            </a:pPr>
            <a:r>
              <a:rPr lang="en-US" sz="2400" b="1" kern="0" spc="-5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Norristown State Hospital now:</a:t>
            </a:r>
            <a:endParaRPr lang="en-US" sz="2400" b="1" kern="0" spc="-5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182880" marR="0" indent="-182880">
              <a:lnSpc>
                <a:spcPts val="2200"/>
              </a:lnSpc>
              <a:spcBef>
                <a:spcPts val="0"/>
              </a:spcBef>
              <a:spcAft>
                <a:spcPts val="60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Building 1 – civil and step-down beds</a:t>
            </a:r>
          </a:p>
          <a:p>
            <a:pPr marL="182880" marR="0" indent="-182880">
              <a:lnSpc>
                <a:spcPts val="2200"/>
              </a:lnSpc>
              <a:spcBef>
                <a:spcPts val="0"/>
              </a:spcBef>
              <a:spcAft>
                <a:spcPts val="60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Building 10 – civil and step-down beds</a:t>
            </a:r>
          </a:p>
          <a:p>
            <a:pPr marL="182880" marR="0" indent="-182880">
              <a:lnSpc>
                <a:spcPts val="2200"/>
              </a:lnSpc>
              <a:spcBef>
                <a:spcPts val="0"/>
              </a:spcBef>
              <a:spcAft>
                <a:spcPts val="60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Building 51 – forensic beds    </a:t>
            </a:r>
          </a:p>
          <a:p>
            <a:pPr>
              <a:lnSpc>
                <a:spcPts val="2500"/>
              </a:lnSpc>
              <a:spcBef>
                <a:spcPts val="1800"/>
              </a:spcBef>
              <a:spcAft>
                <a:spcPts val="800"/>
              </a:spcAft>
            </a:pPr>
            <a:r>
              <a:rPr lang="en-US" sz="2400" b="1" spc="-1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Plan for Norristown given closure/settlements:</a:t>
            </a:r>
            <a:endParaRPr lang="en-US" sz="2200" spc="-100" dirty="0" smtClean="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200"/>
              </a:lnSpc>
              <a:spcBef>
                <a:spcPts val="0"/>
              </a:spcBef>
              <a:spcAft>
                <a:spcPts val="80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Building 1 – House individuals in civil beds as they transition out; some beds retained as step-down beds</a:t>
            </a:r>
          </a:p>
          <a:p>
            <a:pPr marL="182880" marR="0" indent="-182880">
              <a:lnSpc>
                <a:spcPts val="2200"/>
              </a:lnSpc>
              <a:spcBef>
                <a:spcPts val="0"/>
              </a:spcBef>
              <a:spcAft>
                <a:spcPts val="800"/>
              </a:spcAft>
              <a:buFont typeface="Arial" panose="020B0604020202020204" pitchFamily="34" charset="0"/>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Building 10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 House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some step-down beds, as well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as meet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settlement agreement to add 50 forensic beds by:</a:t>
            </a:r>
          </a:p>
          <a:p>
            <a:pPr marL="640080" marR="0" indent="-342900">
              <a:lnSpc>
                <a:spcPts val="2000"/>
              </a:lnSpc>
              <a:spcBef>
                <a:spcPts val="600"/>
              </a:spcBef>
              <a:spcAft>
                <a:spcPts val="600"/>
              </a:spcAft>
              <a:buFont typeface="Wingdings" panose="05000000000000000000" pitchFamily="2" charset="2"/>
              <a:buChar char="§"/>
            </a:pPr>
            <a:r>
              <a:rPr lang="en-US" dirty="0" smtClean="0">
                <a:latin typeface="Calibri Light" panose="020F0302020204030204" pitchFamily="34" charset="0"/>
                <a:ea typeface="Calibri" panose="020F0502020204030204" pitchFamily="34" charset="0"/>
                <a:cs typeface="Times New Roman" panose="02020603050405020304" pitchFamily="18" charset="0"/>
              </a:rPr>
              <a:t>Opening 28 beds in an unused unit</a:t>
            </a:r>
          </a:p>
          <a:p>
            <a:pPr marL="640080" marR="0" indent="-342900">
              <a:lnSpc>
                <a:spcPts val="2000"/>
              </a:lnSpc>
              <a:spcBef>
                <a:spcPts val="0"/>
              </a:spcBef>
              <a:spcAft>
                <a:spcPts val="600"/>
              </a:spcAft>
              <a:buFont typeface="Wingdings" panose="05000000000000000000" pitchFamily="2" charset="2"/>
              <a:buChar char="§"/>
            </a:pPr>
            <a:r>
              <a:rPr lang="en-US" dirty="0" smtClean="0">
                <a:latin typeface="Calibri Light" panose="020F0302020204030204" pitchFamily="34" charset="0"/>
                <a:ea typeface="Calibri" panose="020F0502020204030204" pitchFamily="34" charset="0"/>
                <a:cs typeface="Times New Roman" panose="02020603050405020304" pitchFamily="18" charset="0"/>
              </a:rPr>
              <a:t>Repurpose 22 current beds</a:t>
            </a:r>
          </a:p>
          <a:p>
            <a:pPr marL="640080" marR="0" indent="-342900">
              <a:lnSpc>
                <a:spcPts val="2000"/>
              </a:lnSpc>
              <a:spcBef>
                <a:spcPts val="0"/>
              </a:spcBef>
              <a:spcAft>
                <a:spcPts val="600"/>
              </a:spcAft>
              <a:buFont typeface="Wingdings" panose="05000000000000000000" pitchFamily="2" charset="2"/>
              <a:buChar char="§"/>
            </a:pPr>
            <a:r>
              <a:rPr lang="en-US" dirty="0" smtClean="0">
                <a:latin typeface="Calibri Light" panose="020F0302020204030204" pitchFamily="34" charset="0"/>
                <a:ea typeface="Calibri" panose="020F0502020204030204" pitchFamily="34" charset="0"/>
                <a:cs typeface="Times New Roman" panose="02020603050405020304" pitchFamily="18" charset="0"/>
              </a:rPr>
              <a:t>Adding security measures that replicate those used in Building 51</a:t>
            </a:r>
          </a:p>
          <a:p>
            <a:pPr indent="-182880">
              <a:lnSpc>
                <a:spcPts val="2000"/>
              </a:lnSpc>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Building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51 </a:t>
            </a:r>
            <a:r>
              <a:rPr lang="en-US" sz="2000" dirty="0">
                <a:latin typeface="Calibri Light" panose="020F0302020204030204" pitchFamily="34" charset="0"/>
                <a:ea typeface="Calibri" panose="020F0502020204030204" pitchFamily="34" charset="0"/>
                <a:cs typeface="Times New Roman" panose="02020603050405020304" pitchFamily="18" charset="0"/>
              </a:rPr>
              <a:t>–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House individuals in forensic beds.</a:t>
            </a:r>
            <a:endParaRPr lang="en-US" sz="20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397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17</a:t>
            </a:fld>
            <a:endParaRPr lang="en-US" dirty="0"/>
          </a:p>
        </p:txBody>
      </p:sp>
      <p:sp>
        <p:nvSpPr>
          <p:cNvPr id="9" name="Rectangle 8"/>
          <p:cNvSpPr/>
          <p:nvPr/>
        </p:nvSpPr>
        <p:spPr>
          <a:xfrm>
            <a:off x="609600" y="2808734"/>
            <a:ext cx="7543800" cy="1331711"/>
          </a:xfrm>
          <a:prstGeom prst="rect">
            <a:avLst/>
          </a:prstGeom>
        </p:spPr>
        <p:txBody>
          <a:bodyPr wrap="square">
            <a:spAutoFit/>
          </a:bodyPr>
          <a:lstStyle/>
          <a:p>
            <a:pPr>
              <a:lnSpc>
                <a:spcPts val="4800"/>
              </a:lnSpc>
              <a:spcBef>
                <a:spcPts val="0"/>
              </a:spcBef>
              <a:spcAft>
                <a:spcPts val="800"/>
              </a:spcAft>
            </a:pPr>
            <a:r>
              <a:rPr lang="en-US" sz="40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FORENSIC BEDS: </a:t>
            </a:r>
            <a:br>
              <a:rPr lang="en-US" sz="40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b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WHY NORRISTOWN?</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267200"/>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Tree>
    <p:extLst>
      <p:ext uri="{BB962C8B-B14F-4D97-AF65-F5344CB8AC3E}">
        <p14:creationId xmlns:p14="http://schemas.microsoft.com/office/powerpoint/2010/main" val="3430624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18</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WHY NORRISTOWN?</a:t>
            </a:r>
            <a:endParaRPr lang="en-US" sz="2400" dirty="0">
              <a:latin typeface="Arial Black" panose="020B0A04020102020204" pitchFamily="34" charset="0"/>
            </a:endParaRPr>
          </a:p>
        </p:txBody>
      </p:sp>
      <p:sp>
        <p:nvSpPr>
          <p:cNvPr id="11" name="Rectangle 10"/>
          <p:cNvSpPr/>
          <p:nvPr/>
        </p:nvSpPr>
        <p:spPr>
          <a:xfrm>
            <a:off x="609600" y="1279217"/>
            <a:ext cx="8001000" cy="5273238"/>
          </a:xfrm>
          <a:prstGeom prst="rect">
            <a:avLst/>
          </a:prstGeom>
        </p:spPr>
        <p:txBody>
          <a:bodyPr wrap="square">
            <a:spAutoFit/>
          </a:bodyPr>
          <a:lstStyle/>
          <a:p>
            <a:pPr marR="0" indent="-274320">
              <a:lnSpc>
                <a:spcPts val="2500"/>
              </a:lnSpc>
              <a:spcBef>
                <a:spcPts val="0"/>
              </a:spcBef>
              <a:spcAft>
                <a:spcPts val="600"/>
              </a:spcAft>
              <a:buFont typeface="Arial" panose="020B0604020202020204" pitchFamily="34" charset="0"/>
              <a:buChar char="•"/>
            </a:pPr>
            <a:r>
              <a:rPr lang="en-US" sz="2200" dirty="0" smtClean="0">
                <a:latin typeface="Arial Black" panose="020B0A04020102020204" pitchFamily="34" charset="0"/>
                <a:ea typeface="Calibri" panose="020F0502020204030204" pitchFamily="34" charset="0"/>
                <a:cs typeface="Times New Roman" panose="02020603050405020304" pitchFamily="18" charset="0"/>
              </a:rPr>
              <a:t>Waitlist</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 </a:t>
            </a:r>
            <a:r>
              <a:rPr lang="en-US" sz="2200" dirty="0" smtClean="0">
                <a:latin typeface="Arial Black" panose="020B0A04020102020204" pitchFamily="34" charset="0"/>
                <a:ea typeface="Calibri" panose="020F0502020204030204" pitchFamily="34" charset="0"/>
                <a:cs typeface="Times New Roman" panose="02020603050405020304" pitchFamily="18" charset="0"/>
              </a:rPr>
              <a:t>–</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 The waitlist was four times that at Torrance.</a:t>
            </a:r>
          </a:p>
          <a:p>
            <a:pPr marR="0" indent="-274320">
              <a:lnSpc>
                <a:spcPts val="2500"/>
              </a:lnSpc>
              <a:spcBef>
                <a:spcPts val="0"/>
              </a:spcBef>
              <a:spcAft>
                <a:spcPts val="600"/>
              </a:spcAft>
              <a:buFont typeface="Arial" panose="020B0604020202020204" pitchFamily="34" charset="0"/>
              <a:buChar char="•"/>
            </a:pPr>
            <a:r>
              <a:rPr lang="en-US" sz="2200" dirty="0" smtClean="0">
                <a:latin typeface="Arial Black" panose="020B0A04020102020204" pitchFamily="34" charset="0"/>
                <a:ea typeface="Calibri" panose="020F0502020204030204" pitchFamily="34" charset="0"/>
                <a:cs typeface="Times New Roman" panose="02020603050405020304" pitchFamily="18" charset="0"/>
              </a:rPr>
              <a:t>Suitability –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Building 10 was selected because:</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Already in use and houses both civil and step-down units.</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Only patient care building up to code, other than Building 1;  also not in use via lease by other parties.</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Required fewest renovations.</a:t>
            </a:r>
          </a:p>
          <a:p>
            <a:pPr indent="-274320">
              <a:lnSpc>
                <a:spcPts val="2500"/>
              </a:lnSpc>
              <a:spcBef>
                <a:spcPts val="0"/>
              </a:spcBef>
              <a:spcAft>
                <a:spcPts val="600"/>
              </a:spcAft>
              <a:buFont typeface="Arial" panose="020B0604020202020204" pitchFamily="34" charset="0"/>
              <a:buChar char="•"/>
            </a:pPr>
            <a:r>
              <a:rPr lang="en-US" sz="2200" dirty="0" smtClean="0">
                <a:latin typeface="Arial Black" panose="020B0A04020102020204" pitchFamily="34" charset="0"/>
                <a:ea typeface="Calibri" panose="020F0502020204030204" pitchFamily="34" charset="0"/>
                <a:cs typeface="Times New Roman" panose="02020603050405020304" pitchFamily="18" charset="0"/>
              </a:rPr>
              <a:t>Unsuitability of alternatives</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Other locations lacked usable buildings and/or staffing.</a:t>
            </a:r>
            <a:endParaRPr lang="en-US" sz="2200" dirty="0" smtClean="0">
              <a:latin typeface="Arial Black" panose="020B0A04020102020204" pitchFamily="34" charset="0"/>
              <a:ea typeface="Calibri" panose="020F0502020204030204" pitchFamily="34" charset="0"/>
              <a:cs typeface="Times New Roman" panose="02020603050405020304" pitchFamily="18" charset="0"/>
            </a:endParaRPr>
          </a:p>
          <a:p>
            <a:pPr indent="-274320">
              <a:lnSpc>
                <a:spcPts val="2500"/>
              </a:lnSpc>
              <a:spcBef>
                <a:spcPts val="0"/>
              </a:spcBef>
              <a:spcAft>
                <a:spcPts val="600"/>
              </a:spcAft>
              <a:buFont typeface="Arial" panose="020B0604020202020204" pitchFamily="34" charset="0"/>
              <a:buChar char="•"/>
            </a:pPr>
            <a:r>
              <a:rPr lang="en-US" sz="2200" dirty="0" smtClean="0">
                <a:latin typeface="Arial Black" panose="020B0A04020102020204" pitchFamily="34" charset="0"/>
                <a:ea typeface="Calibri" panose="020F0502020204030204" pitchFamily="34" charset="0"/>
                <a:cs typeface="Times New Roman" panose="02020603050405020304" pitchFamily="18" charset="0"/>
              </a:rPr>
              <a:t>Staff</a:t>
            </a:r>
            <a:endParaRPr lang="en-US" sz="2200" dirty="0">
              <a:latin typeface="Arial Black" panose="020B0A04020102020204" pitchFamily="34" charset="0"/>
              <a:ea typeface="Calibri" panose="020F0502020204030204" pitchFamily="34" charset="0"/>
              <a:cs typeface="Times New Roman" panose="02020603050405020304" pitchFamily="18" charset="0"/>
            </a:endParaRP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Forensic Security Employees (FSE) are required; </a:t>
            </a:r>
            <a:br>
              <a:rPr lang="en-US" sz="2200" dirty="0" smtClean="0">
                <a:latin typeface="Calibri Light" panose="020F0302020204030204" pitchFamily="34" charset="0"/>
                <a:ea typeface="Calibri" panose="020F0502020204030204" pitchFamily="34" charset="0"/>
                <a:cs typeface="Times New Roman" panose="02020603050405020304" pitchFamily="18" charset="0"/>
              </a:rPr>
            </a:br>
            <a:r>
              <a:rPr lang="en-US" sz="2200" dirty="0" smtClean="0">
                <a:latin typeface="Calibri Light" panose="020F0302020204030204" pitchFamily="34" charset="0"/>
                <a:ea typeface="Calibri" panose="020F0502020204030204" pitchFamily="34" charset="0"/>
                <a:cs typeface="Times New Roman" panose="02020603050405020304" pitchFamily="18" charset="0"/>
              </a:rPr>
              <a:t>only Norristown and Torrance have them. </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Other locations would not be able to stand up staffing/beds within six months, per what the court would find acceptable and per the settlement agreement.</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51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19</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WHY NORRISTOWN?</a:t>
            </a:r>
            <a:endParaRPr lang="en-US" sz="2400" dirty="0">
              <a:latin typeface="Arial Black" panose="020B0A04020102020204" pitchFamily="34" charset="0"/>
            </a:endParaRPr>
          </a:p>
        </p:txBody>
      </p:sp>
      <p:sp>
        <p:nvSpPr>
          <p:cNvPr id="11" name="Rectangle 10"/>
          <p:cNvSpPr/>
          <p:nvPr/>
        </p:nvSpPr>
        <p:spPr>
          <a:xfrm>
            <a:off x="609600" y="1981200"/>
            <a:ext cx="8001000" cy="2567369"/>
          </a:xfrm>
          <a:prstGeom prst="rect">
            <a:avLst/>
          </a:prstGeom>
        </p:spPr>
        <p:txBody>
          <a:bodyPr wrap="square">
            <a:spAutoFit/>
          </a:bodyPr>
          <a:lstStyle/>
          <a:p>
            <a:pPr marR="0" indent="-274320">
              <a:lnSpc>
                <a:spcPts val="2500"/>
              </a:lnSpc>
              <a:spcBef>
                <a:spcPts val="0"/>
              </a:spcBef>
              <a:spcAft>
                <a:spcPts val="600"/>
              </a:spcAft>
              <a:buFont typeface="Arial" panose="020B0604020202020204" pitchFamily="34" charset="0"/>
              <a:buChar char="•"/>
            </a:pPr>
            <a:r>
              <a:rPr lang="en-US" sz="2200" dirty="0" smtClean="0">
                <a:latin typeface="Arial Black" panose="020B0A04020102020204" pitchFamily="34" charset="0"/>
                <a:ea typeface="Calibri" panose="020F0502020204030204" pitchFamily="34" charset="0"/>
                <a:cs typeface="Times New Roman" panose="02020603050405020304" pitchFamily="18" charset="0"/>
              </a:rPr>
              <a:t>Location &amp; transit costs</a:t>
            </a:r>
          </a:p>
          <a:p>
            <a:pPr marL="274320" marR="0">
              <a:lnSpc>
                <a:spcPts val="2500"/>
              </a:lnSpc>
              <a:spcBef>
                <a:spcPts val="0"/>
              </a:spcBef>
              <a:spcAft>
                <a:spcPts val="600"/>
              </a:spcAft>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Norristown offered the most centralized location for the 19-county service area. County sheriff departments must travel to forensic locations to transport individuals for court hearings.</a:t>
            </a: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A centralized location allows families to see their loved ones</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a:p>
            <a:pPr marL="640080" lvl="1"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A centralized location also affords defense counsel the ability to meet and interview their clients.</a:t>
            </a:r>
          </a:p>
        </p:txBody>
      </p:sp>
    </p:spTree>
    <p:extLst>
      <p:ext uri="{BB962C8B-B14F-4D97-AF65-F5344CB8AC3E}">
        <p14:creationId xmlns:p14="http://schemas.microsoft.com/office/powerpoint/2010/main" val="3900287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AGENDA</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a:t>
            </a:fld>
            <a:endParaRPr lang="en-US" dirty="0"/>
          </a:p>
        </p:txBody>
      </p:sp>
      <p:sp>
        <p:nvSpPr>
          <p:cNvPr id="10" name="Rectangle 9"/>
          <p:cNvSpPr/>
          <p:nvPr/>
        </p:nvSpPr>
        <p:spPr>
          <a:xfrm>
            <a:off x="685800" y="1429934"/>
            <a:ext cx="7696200" cy="4593565"/>
          </a:xfrm>
          <a:prstGeom prst="rect">
            <a:avLst/>
          </a:prstGeom>
        </p:spPr>
        <p:txBody>
          <a:bodyPr wrap="square">
            <a:spAutoFit/>
          </a:bodyPr>
          <a:lstStyle/>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Introductions</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Current status and background</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ACLU settlements</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Original plan to address forensic components </a:t>
            </a:r>
            <a:br>
              <a:rPr lang="en-US" sz="2200" dirty="0" smtClean="0">
                <a:latin typeface="Calibri Light" panose="020F0302020204030204" pitchFamily="34" charset="0"/>
                <a:ea typeface="Calibri" panose="020F0502020204030204" pitchFamily="34" charset="0"/>
                <a:cs typeface="Times New Roman" panose="02020603050405020304" pitchFamily="18" charset="0"/>
              </a:rPr>
            </a:br>
            <a:r>
              <a:rPr lang="en-US" sz="2200" dirty="0" smtClean="0">
                <a:latin typeface="Calibri Light" panose="020F0302020204030204" pitchFamily="34" charset="0"/>
                <a:ea typeface="Calibri" panose="020F0502020204030204" pitchFamily="34" charset="0"/>
                <a:cs typeface="Times New Roman" panose="02020603050405020304" pitchFamily="18" charset="0"/>
              </a:rPr>
              <a:t>of ACLU settlements</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Why Norristown was originally selected for forensic beds</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The path forward</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DGS land planning study</a:t>
            </a:r>
          </a:p>
          <a:p>
            <a:pPr marL="457200" marR="0" indent="-457200">
              <a:lnSpc>
                <a:spcPts val="2500"/>
              </a:lnSpc>
              <a:spcBef>
                <a:spcPts val="0"/>
              </a:spcBef>
              <a:spcAft>
                <a:spcPts val="1800"/>
              </a:spcAft>
              <a:buFont typeface="+mj-lt"/>
              <a:buAutoNum type="arabicPeriod"/>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Public comment</a:t>
            </a:r>
            <a:endParaRPr lang="en-US" sz="2000" dirty="0" smtClean="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997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20</a:t>
            </a:fld>
            <a:endParaRPr lang="en-US" dirty="0"/>
          </a:p>
        </p:txBody>
      </p:sp>
      <p:sp>
        <p:nvSpPr>
          <p:cNvPr id="9" name="Rectangle 8"/>
          <p:cNvSpPr/>
          <p:nvPr/>
        </p:nvSpPr>
        <p:spPr>
          <a:xfrm>
            <a:off x="609600" y="2808734"/>
            <a:ext cx="7543800" cy="1434303"/>
          </a:xfrm>
          <a:prstGeom prst="rect">
            <a:avLst/>
          </a:prstGeom>
        </p:spPr>
        <p:txBody>
          <a:bodyPr wrap="square">
            <a:sp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DGS LAND</a:t>
            </a:r>
          </a:p>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PLANNING STUDY</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267200"/>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Tree>
    <p:extLst>
      <p:ext uri="{BB962C8B-B14F-4D97-AF65-F5344CB8AC3E}">
        <p14:creationId xmlns:p14="http://schemas.microsoft.com/office/powerpoint/2010/main" val="2604286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21</a:t>
            </a:fld>
            <a:endParaRPr lang="en-US" dirty="0"/>
          </a:p>
        </p:txBody>
      </p:sp>
      <p:sp>
        <p:nvSpPr>
          <p:cNvPr id="9" name="Rectangle 8"/>
          <p:cNvSpPr/>
          <p:nvPr/>
        </p:nvSpPr>
        <p:spPr>
          <a:xfrm>
            <a:off x="609600" y="2808734"/>
            <a:ext cx="7543800" cy="1434303"/>
          </a:xfrm>
          <a:prstGeom prst="rect">
            <a:avLst/>
          </a:prstGeom>
        </p:spPr>
        <p:txBody>
          <a:bodyPr wrap="square">
            <a:sp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THE PATH</a:t>
            </a:r>
          </a:p>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FORWARD</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267200"/>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Tree>
    <p:extLst>
      <p:ext uri="{BB962C8B-B14F-4D97-AF65-F5344CB8AC3E}">
        <p14:creationId xmlns:p14="http://schemas.microsoft.com/office/powerpoint/2010/main" val="203046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22</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THE PATH FORWARD</a:t>
            </a:r>
            <a:endParaRPr lang="en-US" sz="2400" dirty="0">
              <a:latin typeface="Arial Black" panose="020B0A04020102020204" pitchFamily="34" charset="0"/>
            </a:endParaRPr>
          </a:p>
        </p:txBody>
      </p:sp>
      <p:sp>
        <p:nvSpPr>
          <p:cNvPr id="10" name="Rectangle 9"/>
          <p:cNvSpPr/>
          <p:nvPr/>
        </p:nvSpPr>
        <p:spPr>
          <a:xfrm>
            <a:off x="725010" y="1295018"/>
            <a:ext cx="7924800" cy="4358629"/>
          </a:xfrm>
          <a:prstGeom prst="rect">
            <a:avLst/>
          </a:prstGeom>
        </p:spPr>
        <p:txBody>
          <a:bodyPr wrap="square">
            <a:spAutoFit/>
          </a:bodyPr>
          <a:lstStyle/>
          <a:p>
            <a:pPr>
              <a:lnSpc>
                <a:spcPts val="2500"/>
              </a:lnSpc>
              <a:spcBef>
                <a:spcPts val="0"/>
              </a:spcBef>
              <a:spcAft>
                <a:spcPts val="1200"/>
              </a:spcAft>
            </a:pPr>
            <a:r>
              <a:rPr lang="en-US" sz="2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What are DHS’ next steps?</a:t>
            </a:r>
            <a:endParaRPr lang="en-US" sz="2800" dirty="0">
              <a:latin typeface="Calibri Light" panose="020F0302020204030204" pitchFamily="34" charset="0"/>
              <a:ea typeface="Calibri" panose="020F0502020204030204" pitchFamily="34" charset="0"/>
              <a:cs typeface="Times New Roman" panose="02020603050405020304" pitchFamily="18" charset="0"/>
            </a:endParaRPr>
          </a:p>
          <a:p>
            <a:pPr marR="0">
              <a:lnSpc>
                <a:spcPct val="110000"/>
              </a:lnSpc>
              <a:spcBef>
                <a:spcPts val="0"/>
              </a:spcBef>
              <a:spcAft>
                <a:spcPts val="1200"/>
              </a:spcAft>
            </a:pPr>
            <a:r>
              <a:rPr lang="en-US" sz="3200" dirty="0" smtClean="0">
                <a:latin typeface="Calibri Light" panose="020F0302020204030204" pitchFamily="34" charset="0"/>
                <a:ea typeface="Calibri" panose="020F0502020204030204" pitchFamily="34" charset="0"/>
                <a:cs typeface="Times New Roman" panose="02020603050405020304" pitchFamily="18" charset="0"/>
              </a:rPr>
              <a:t>We </a:t>
            </a:r>
            <a:r>
              <a:rPr lang="en-US" sz="3200" dirty="0">
                <a:latin typeface="Calibri Light" panose="020F0302020204030204" pitchFamily="34" charset="0"/>
                <a:ea typeface="Calibri" panose="020F0502020204030204" pitchFamily="34" charset="0"/>
                <a:cs typeface="Times New Roman" panose="02020603050405020304" pitchFamily="18" charset="0"/>
              </a:rPr>
              <a:t>are committed to finding a solution that addresses the </a:t>
            </a:r>
            <a:r>
              <a:rPr lang="en-US" sz="3200" dirty="0" smtClean="0">
                <a:latin typeface="Calibri Light" panose="020F0302020204030204" pitchFamily="34" charset="0"/>
                <a:ea typeface="Calibri" panose="020F0502020204030204" pitchFamily="34" charset="0"/>
                <a:cs typeface="Times New Roman" panose="02020603050405020304" pitchFamily="18" charset="0"/>
              </a:rPr>
              <a:t>needs </a:t>
            </a:r>
            <a:r>
              <a:rPr lang="en-US" sz="3200" dirty="0">
                <a:latin typeface="Calibri Light" panose="020F0302020204030204" pitchFamily="34" charset="0"/>
                <a:ea typeface="Calibri" panose="020F0502020204030204" pitchFamily="34" charset="0"/>
                <a:cs typeface="Times New Roman" panose="02020603050405020304" pitchFamily="18" charset="0"/>
              </a:rPr>
              <a:t>of the community as well as DHS’s obligation to ensure that all individuals in the criminal justice system who need mental health treatment have access to necessary treatment in the most appropriate setting.</a:t>
            </a:r>
          </a:p>
        </p:txBody>
      </p:sp>
    </p:spTree>
    <p:extLst>
      <p:ext uri="{BB962C8B-B14F-4D97-AF65-F5344CB8AC3E}">
        <p14:creationId xmlns:p14="http://schemas.microsoft.com/office/powerpoint/2010/main" val="3793058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23</a:t>
            </a:fld>
            <a:endParaRPr lang="en-US" dirty="0"/>
          </a:p>
        </p:txBody>
      </p:sp>
      <p:sp>
        <p:nvSpPr>
          <p:cNvPr id="6"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THE PATH FORWARD</a:t>
            </a:r>
            <a:endParaRPr lang="en-US" sz="2400" dirty="0">
              <a:latin typeface="Arial Black" panose="020B0A04020102020204" pitchFamily="34" charset="0"/>
            </a:endParaRPr>
          </a:p>
        </p:txBody>
      </p:sp>
      <p:sp>
        <p:nvSpPr>
          <p:cNvPr id="10" name="Rectangle 9"/>
          <p:cNvSpPr/>
          <p:nvPr/>
        </p:nvSpPr>
        <p:spPr>
          <a:xfrm>
            <a:off x="725010" y="1219200"/>
            <a:ext cx="7924800" cy="5504071"/>
          </a:xfrm>
          <a:prstGeom prst="rect">
            <a:avLst/>
          </a:prstGeom>
        </p:spPr>
        <p:txBody>
          <a:bodyPr wrap="square">
            <a:spAutoFit/>
          </a:bodyPr>
          <a:lstStyle/>
          <a:p>
            <a:pPr>
              <a:lnSpc>
                <a:spcPts val="2500"/>
              </a:lnSpc>
              <a:spcBef>
                <a:spcPts val="0"/>
              </a:spcBef>
              <a:spcAft>
                <a:spcPts val="1200"/>
              </a:spcAft>
            </a:pPr>
            <a:r>
              <a:rPr lang="en-US" sz="2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What are DHS’ next steps?</a:t>
            </a:r>
            <a:endParaRPr lang="en-US" sz="2800" dirty="0">
              <a:latin typeface="Calibri Light" panose="020F0302020204030204" pitchFamily="34" charset="0"/>
              <a:ea typeface="Calibri" panose="020F0502020204030204" pitchFamily="34" charset="0"/>
              <a:cs typeface="Times New Roman" panose="02020603050405020304" pitchFamily="18" charset="0"/>
            </a:endParaRPr>
          </a:p>
          <a:p>
            <a:pPr marL="182880" indent="-182880">
              <a:lnSpc>
                <a:spcPts val="2500"/>
              </a:lnSpc>
              <a:spcBef>
                <a:spcPts val="0"/>
              </a:spcBef>
              <a:spcAft>
                <a:spcPts val="12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The PA Department of General Services will be overseeing a land planning study for the state hospital.</a:t>
            </a:r>
          </a:p>
          <a:p>
            <a:pPr marL="182880" indent="-182880">
              <a:lnSpc>
                <a:spcPts val="2500"/>
              </a:lnSpc>
              <a:spcBef>
                <a:spcPts val="0"/>
              </a:spcBef>
              <a:spcAft>
                <a:spcPts val="12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We are committed to reducing the waitlist by working with stakeholders, gaining feedback, and finding a viable path forward.</a:t>
            </a:r>
          </a:p>
          <a:p>
            <a:pPr marL="182880" indent="-182880">
              <a:lnSpc>
                <a:spcPts val="2500"/>
              </a:lnSpc>
              <a:spcBef>
                <a:spcPts val="0"/>
              </a:spcBef>
              <a:spcAft>
                <a:spcPts val="12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We are looking forward to the consultant’s report at the end of year with recommendations on how to reduce forensic wait times.     </a:t>
            </a:r>
          </a:p>
          <a:p>
            <a:pPr marL="182880" indent="-182880">
              <a:lnSpc>
                <a:spcPts val="2500"/>
              </a:lnSpc>
              <a:spcBef>
                <a:spcPts val="0"/>
              </a:spcBef>
              <a:spcAft>
                <a:spcPts val="12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We are evaluating long-term alternatives to Building 10 to provide forensic beds. In the meantime, construction has been stopped.</a:t>
            </a:r>
          </a:p>
          <a:p>
            <a:pPr marL="182880" indent="-182880">
              <a:lnSpc>
                <a:spcPts val="2500"/>
              </a:lnSpc>
              <a:spcBef>
                <a:spcPts val="0"/>
              </a:spcBef>
              <a:spcAft>
                <a:spcPts val="1200"/>
              </a:spcAft>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In return for our commitment to a solution that gets us out of buildings 1 and 10 in the Norristown municipality by sometime in 2022 at the latest, we hope that the community will accept us resuming construction on building 10 and using it as a temporary solution with a definite end point.</a:t>
            </a:r>
          </a:p>
          <a:p>
            <a:pPr marR="0">
              <a:lnSpc>
                <a:spcPts val="2500"/>
              </a:lnSpc>
              <a:spcBef>
                <a:spcPts val="0"/>
              </a:spcBef>
              <a:spcAft>
                <a:spcPts val="1200"/>
              </a:spcAft>
            </a:pPr>
            <a:r>
              <a:rPr lang="en-US" sz="1900" dirty="0" smtClean="0">
                <a:latin typeface="Calibri Light" panose="020F03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69772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24</a:t>
            </a:fld>
            <a:endParaRPr lang="en-US" dirty="0"/>
          </a:p>
        </p:txBody>
      </p:sp>
      <p:sp>
        <p:nvSpPr>
          <p:cNvPr id="9" name="Rectangle 8"/>
          <p:cNvSpPr/>
          <p:nvPr/>
        </p:nvSpPr>
        <p:spPr>
          <a:xfrm>
            <a:off x="609600" y="2808734"/>
            <a:ext cx="7543800" cy="1331711"/>
          </a:xfrm>
          <a:prstGeom prst="rect">
            <a:avLst/>
          </a:prstGeom>
        </p:spPr>
        <p:txBody>
          <a:bodyPr wrap="square">
            <a:sp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PUBLIC </a:t>
            </a:r>
            <a:b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b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COMMENT</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762000" y="4267200"/>
            <a:ext cx="6934200" cy="76200"/>
            <a:chOff x="762000" y="4267200"/>
            <a:chExt cx="6934200" cy="76200"/>
          </a:xfrm>
        </p:grpSpPr>
        <p:cxnSp>
          <p:nvCxnSpPr>
            <p:cNvPr id="10" name="Straight Connector 9"/>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Tree>
    <p:extLst>
      <p:ext uri="{BB962C8B-B14F-4D97-AF65-F5344CB8AC3E}">
        <p14:creationId xmlns:p14="http://schemas.microsoft.com/office/powerpoint/2010/main" val="161348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3</a:t>
            </a:fld>
            <a:r>
              <a:rPr lang="en-US" dirty="0" smtClean="0"/>
              <a:t> </a:t>
            </a:r>
            <a:endParaRPr lang="en-US" dirty="0"/>
          </a:p>
        </p:txBody>
      </p:sp>
      <p:sp>
        <p:nvSpPr>
          <p:cNvPr id="9" name="Rectangle 8"/>
          <p:cNvSpPr/>
          <p:nvPr/>
        </p:nvSpPr>
        <p:spPr>
          <a:xfrm>
            <a:off x="609600" y="2971800"/>
            <a:ext cx="7543800" cy="1149531"/>
          </a:xfrm>
          <a:prstGeom prst="rect">
            <a:avLst/>
          </a:prstGeom>
        </p:spPr>
        <p:txBody>
          <a:bodyPr wrap="square">
            <a:noAutofit/>
          </a:bodyPr>
          <a:lstStyle/>
          <a:p>
            <a:pPr>
              <a:lnSpc>
                <a:spcPts val="4800"/>
              </a:lnSpc>
              <a:spcBef>
                <a:spcPts val="0"/>
              </a:spcBef>
              <a:spcAft>
                <a:spcPts val="800"/>
              </a:spcAft>
            </a:pP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CURRENT STATUS</a:t>
            </a:r>
            <a:b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br>
            <a:r>
              <a:rPr lang="en-US" sz="4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&amp; BACKGROUND</a:t>
            </a:r>
            <a:endParaRPr lang="en-US" sz="4800" b="1" dirty="0" smtClean="0">
              <a:solidFill>
                <a:schemeClr val="bg1">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762000" y="4267200"/>
            <a:ext cx="6934200" cy="76200"/>
            <a:chOff x="762000" y="4267200"/>
            <a:chExt cx="6934200" cy="76200"/>
          </a:xfrm>
        </p:grpSpPr>
        <p:cxnSp>
          <p:nvCxnSpPr>
            <p:cNvPr id="6" name="Straight Connector 5"/>
            <p:cNvCxnSpPr/>
            <p:nvPr/>
          </p:nvCxnSpPr>
          <p:spPr>
            <a:xfrm>
              <a:off x="762000" y="4267200"/>
              <a:ext cx="6934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762000" y="4343400"/>
              <a:ext cx="6934200" cy="0"/>
            </a:xfrm>
            <a:prstGeom prst="line">
              <a:avLst/>
            </a:prstGeom>
            <a:ln w="12700">
              <a:solidFill>
                <a:srgbClr val="73ADDD"/>
              </a:solidFill>
            </a:ln>
          </p:spPr>
          <p:style>
            <a:lnRef idx="2">
              <a:schemeClr val="accent2"/>
            </a:lnRef>
            <a:fillRef idx="0">
              <a:schemeClr val="accent2"/>
            </a:fillRef>
            <a:effectRef idx="1">
              <a:schemeClr val="accent2"/>
            </a:effectRef>
            <a:fontRef idx="minor">
              <a:schemeClr val="tx1"/>
            </a:fontRef>
          </p:style>
        </p:cxnSp>
      </p:gr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6632" t="30357" r="37297" b="50180"/>
          <a:stretch/>
        </p:blipFill>
        <p:spPr>
          <a:xfrm>
            <a:off x="685800" y="4508256"/>
            <a:ext cx="685800" cy="641774"/>
          </a:xfrm>
          <a:prstGeom prst="rect">
            <a:avLst/>
          </a:prstGeom>
        </p:spPr>
      </p:pic>
    </p:spTree>
    <p:extLst>
      <p:ext uri="{BB962C8B-B14F-4D97-AF65-F5344CB8AC3E}">
        <p14:creationId xmlns:p14="http://schemas.microsoft.com/office/powerpoint/2010/main" val="400339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CURRENT STATUS</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 name="Rectangle 3"/>
          <p:cNvSpPr/>
          <p:nvPr/>
        </p:nvSpPr>
        <p:spPr>
          <a:xfrm>
            <a:off x="691342" y="1909978"/>
            <a:ext cx="7696200" cy="3400931"/>
          </a:xfrm>
          <a:prstGeom prst="rect">
            <a:avLst/>
          </a:prstGeom>
        </p:spPr>
        <p:txBody>
          <a:bodyPr wrap="square">
            <a:spAutoFit/>
          </a:bodyPr>
          <a:lstStyle/>
          <a:p>
            <a:pPr>
              <a:lnSpc>
                <a:spcPts val="2500"/>
              </a:lnSpc>
              <a:spcBef>
                <a:spcPts val="0"/>
              </a:spcBef>
              <a:spcAft>
                <a:spcPts val="800"/>
              </a:spcAft>
            </a:pPr>
            <a:r>
              <a:rPr lang="en-US" sz="2400" b="1" kern="0" spc="-5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The Department of Human Services (DHS) has:</a:t>
            </a:r>
          </a:p>
          <a:p>
            <a:pPr marL="182880" marR="0" indent="-182880">
              <a:lnSpc>
                <a:spcPts val="2500"/>
              </a:lnSpc>
              <a:spcBef>
                <a:spcPts val="0"/>
              </a:spcBef>
              <a:spcAft>
                <a:spcPts val="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Stopped construction</a:t>
            </a:r>
            <a:r>
              <a:rPr lang="en-US" sz="2200" dirty="0">
                <a:latin typeface="Calibri Light" panose="020F0302020204030204" pitchFamily="34" charset="0"/>
                <a:ea typeface="Calibri" panose="020F0502020204030204" pitchFamily="34" charset="0"/>
                <a:cs typeface="Times New Roman" panose="02020603050405020304" pitchFamily="18" charset="0"/>
              </a:rPr>
              <a:t>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at Norristown State Hospital.</a:t>
            </a:r>
          </a:p>
          <a:p>
            <a:pPr marL="182880" indent="-182880">
              <a:lnSpc>
                <a:spcPts val="2500"/>
              </a:lnSpc>
              <a:spcBef>
                <a:spcPts val="0"/>
              </a:spcBef>
              <a:spcAft>
                <a:spcPts val="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Engaged a consultant to </a:t>
            </a:r>
            <a:r>
              <a:rPr lang="en-US" sz="2200" dirty="0">
                <a:latin typeface="Calibri Light" panose="020F0302020204030204" pitchFamily="34" charset="0"/>
                <a:ea typeface="Calibri" panose="020F0502020204030204" pitchFamily="34" charset="0"/>
                <a:cs typeface="Times New Roman" panose="02020603050405020304" pitchFamily="18" charset="0"/>
              </a:rPr>
              <a:t>assess systems and processes and produce a report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by the </a:t>
            </a:r>
            <a:r>
              <a:rPr lang="en-US" sz="2200" dirty="0">
                <a:latin typeface="Calibri Light" panose="020F0302020204030204" pitchFamily="34" charset="0"/>
                <a:ea typeface="Calibri" panose="020F0502020204030204" pitchFamily="34" charset="0"/>
                <a:cs typeface="Times New Roman" panose="02020603050405020304" pitchFamily="18" charset="0"/>
              </a:rPr>
              <a:t>end of year with recommendations on how to reduce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forensic wait </a:t>
            </a:r>
            <a:r>
              <a:rPr lang="en-US" sz="2200" dirty="0">
                <a:latin typeface="Calibri Light" panose="020F0302020204030204" pitchFamily="34" charset="0"/>
                <a:ea typeface="Calibri" panose="020F0502020204030204" pitchFamily="34" charset="0"/>
                <a:cs typeface="Times New Roman" panose="02020603050405020304" pitchFamily="18" charset="0"/>
              </a:rPr>
              <a:t>times in the long term.     </a:t>
            </a:r>
            <a:endParaRPr lang="en-US" sz="22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ts val="2500"/>
              </a:lnSpc>
              <a:spcBef>
                <a:spcPts val="1800"/>
              </a:spcBef>
              <a:spcAft>
                <a:spcPts val="800"/>
              </a:spcAft>
            </a:pPr>
            <a:r>
              <a:rPr lang="en-US" sz="2400" b="1" spc="-1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DHS will:</a:t>
            </a:r>
            <a:endParaRPr lang="en-US" sz="2200" spc="-100" dirty="0" smtClean="0">
              <a:latin typeface="Calibri Light" panose="020F0302020204030204" pitchFamily="34" charset="0"/>
              <a:ea typeface="Calibri" panose="020F0502020204030204" pitchFamily="34" charset="0"/>
              <a:cs typeface="Times New Roman" panose="02020603050405020304" pitchFamily="18" charset="0"/>
            </a:endParaRPr>
          </a:p>
          <a:p>
            <a:pPr marL="182880" marR="0" indent="-182880">
              <a:lnSpc>
                <a:spcPts val="2500"/>
              </a:lnSpc>
              <a:spcBef>
                <a:spcPts val="0"/>
              </a:spcBef>
              <a:spcAft>
                <a:spcPts val="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Explore other options for reducing the waitlist for forensic beds.</a:t>
            </a:r>
          </a:p>
          <a:p>
            <a:pPr marL="182880" marR="0" indent="-182880">
              <a:lnSpc>
                <a:spcPts val="2500"/>
              </a:lnSpc>
              <a:spcBef>
                <a:spcPts val="0"/>
              </a:spcBef>
              <a:spcAft>
                <a:spcPts val="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Make a commitment to solicit public feedback moving forward.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4</a:t>
            </a:fld>
            <a:endParaRPr lang="en-US" dirty="0"/>
          </a:p>
        </p:txBody>
      </p:sp>
    </p:spTree>
    <p:extLst>
      <p:ext uri="{BB962C8B-B14F-4D97-AF65-F5344CB8AC3E}">
        <p14:creationId xmlns:p14="http://schemas.microsoft.com/office/powerpoint/2010/main" val="50156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KEY TERMS</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 name="Rectangle 3"/>
          <p:cNvSpPr/>
          <p:nvPr/>
        </p:nvSpPr>
        <p:spPr>
          <a:xfrm>
            <a:off x="685800" y="1269062"/>
            <a:ext cx="8001000" cy="5157822"/>
          </a:xfrm>
          <a:prstGeom prst="rect">
            <a:avLst/>
          </a:prstGeom>
        </p:spPr>
        <p:txBody>
          <a:bodyPr wrap="square">
            <a:spAutoFit/>
          </a:bodyPr>
          <a:lstStyle/>
          <a:p>
            <a:pPr marL="182880" indent="-182880">
              <a:lnSpc>
                <a:spcPts val="2500"/>
              </a:lnSpc>
              <a:spcBef>
                <a:spcPts val="0"/>
              </a:spcBef>
              <a:spcAft>
                <a:spcPts val="0"/>
              </a:spcAft>
              <a:buFont typeface="Arial" panose="020B0604020202020204" pitchFamily="34" charset="0"/>
              <a:buChar char="•"/>
            </a:pPr>
            <a:r>
              <a:rPr lang="en-US" sz="2400" b="1" kern="0" spc="-5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Civil beds</a:t>
            </a:r>
            <a:endParaRPr lang="en-US" sz="2400" b="1" kern="0" spc="-5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182880" marR="0">
              <a:lnSpc>
                <a:spcPts val="2200"/>
              </a:lnSpc>
              <a:spcBef>
                <a:spcPts val="0"/>
              </a:spcBef>
              <a:spcAft>
                <a:spcPts val="1800"/>
              </a:spcAft>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Beds to serve individuals who were committed by a court for psychiatric treatment.</a:t>
            </a:r>
          </a:p>
          <a:p>
            <a:pPr indent="-182880">
              <a:lnSpc>
                <a:spcPts val="2500"/>
              </a:lnSpc>
              <a:spcBef>
                <a:spcPts val="0"/>
              </a:spcBef>
              <a:spcAft>
                <a:spcPts val="0"/>
              </a:spcAft>
              <a:buFont typeface="Arial" panose="020B0604020202020204" pitchFamily="34" charset="0"/>
              <a:buChar char="•"/>
            </a:pPr>
            <a:r>
              <a:rPr lang="en-US" sz="2400" b="1" kern="0" spc="-5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Forensic </a:t>
            </a:r>
            <a:r>
              <a:rPr lang="en-US" sz="2400" b="1" kern="0" spc="-50"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beds</a:t>
            </a:r>
          </a:p>
          <a:p>
            <a:pPr marL="182880" marR="0">
              <a:lnSpc>
                <a:spcPts val="2200"/>
              </a:lnSpc>
              <a:spcBef>
                <a:spcPts val="0"/>
              </a:spcBef>
              <a:spcAft>
                <a:spcPts val="800"/>
              </a:spcAft>
            </a:pPr>
            <a:r>
              <a:rPr lang="en-US" sz="2200" dirty="0">
                <a:latin typeface="Calibri Light" panose="020F0302020204030204" pitchFamily="34" charset="0"/>
                <a:ea typeface="Calibri" panose="020F0502020204030204" pitchFamily="34" charset="0"/>
                <a:cs typeface="Times New Roman" panose="02020603050405020304" pitchFamily="18" charset="0"/>
              </a:rPr>
              <a:t>Beds to serve individuals who have been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committed by a criminal court for psychiatric treatment. Individuals have been charged with a crime and were either: </a:t>
            </a:r>
          </a:p>
          <a:p>
            <a:pPr marL="640080" marR="0" indent="-182880">
              <a:lnSpc>
                <a:spcPts val="2200"/>
              </a:lnSpc>
              <a:spcBef>
                <a:spcPts val="0"/>
              </a:spcBef>
              <a:spcAft>
                <a:spcPts val="600"/>
              </a:spcAft>
              <a:buFont typeface="Wingdings" panose="05000000000000000000" pitchFamily="2" charset="2"/>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Found incompetent to </a:t>
            </a:r>
            <a:r>
              <a:rPr lang="en-US" sz="2000" dirty="0">
                <a:latin typeface="Calibri Light" panose="020F0302020204030204" pitchFamily="34" charset="0"/>
                <a:ea typeface="Calibri" panose="020F0502020204030204" pitchFamily="34" charset="0"/>
                <a:cs typeface="Times New Roman" panose="02020603050405020304" pitchFamily="18" charset="0"/>
              </a:rPr>
              <a:t>proceed to trial and need treatment in order to be able to proceed to </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trial;</a:t>
            </a:r>
            <a:endParaRPr lang="en-US" sz="2000" dirty="0">
              <a:latin typeface="Calibri Light" panose="020F0302020204030204" pitchFamily="34" charset="0"/>
              <a:ea typeface="Calibri" panose="020F0502020204030204" pitchFamily="34" charset="0"/>
              <a:cs typeface="Times New Roman" panose="02020603050405020304" pitchFamily="18" charset="0"/>
            </a:endParaRPr>
          </a:p>
          <a:p>
            <a:pPr marL="640080" marR="0" indent="-182880">
              <a:lnSpc>
                <a:spcPts val="2200"/>
              </a:lnSpc>
              <a:spcBef>
                <a:spcPts val="0"/>
              </a:spcBef>
              <a:spcAft>
                <a:spcPts val="600"/>
              </a:spcAft>
              <a:buFont typeface="Wingdings" panose="05000000000000000000" pitchFamily="2" charset="2"/>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Detained in a county prison and in need of inpatient care; or</a:t>
            </a:r>
          </a:p>
          <a:p>
            <a:pPr marL="640080" marR="0" indent="-182880">
              <a:lnSpc>
                <a:spcPts val="2200"/>
              </a:lnSpc>
              <a:spcBef>
                <a:spcPts val="0"/>
              </a:spcBef>
              <a:spcAft>
                <a:spcPts val="600"/>
              </a:spcAft>
              <a:buFont typeface="Wingdings" panose="05000000000000000000" pitchFamily="2" charset="2"/>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Found not guilty by reason of insanity.</a:t>
            </a:r>
            <a:endParaRPr lang="en-US" sz="2000" dirty="0">
              <a:latin typeface="Calibri Light" panose="020F0302020204030204" pitchFamily="34" charset="0"/>
              <a:ea typeface="Calibri" panose="020F0502020204030204" pitchFamily="34" charset="0"/>
              <a:cs typeface="Times New Roman" panose="02020603050405020304" pitchFamily="18" charset="0"/>
            </a:endParaRPr>
          </a:p>
          <a:p>
            <a:pPr indent="-182880">
              <a:lnSpc>
                <a:spcPts val="2500"/>
              </a:lnSpc>
              <a:spcBef>
                <a:spcPts val="1200"/>
              </a:spcBef>
              <a:spcAft>
                <a:spcPts val="0"/>
              </a:spcAft>
              <a:buFont typeface="Arial" panose="020B0604020202020204" pitchFamily="34" charset="0"/>
              <a:buChar char="•"/>
            </a:pPr>
            <a:r>
              <a:rPr lang="en-US" sz="2400" b="1" kern="0" spc="-5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Step-down </a:t>
            </a:r>
            <a:r>
              <a:rPr lang="en-US" sz="2400" b="1" kern="0" spc="-50"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beds</a:t>
            </a:r>
          </a:p>
          <a:p>
            <a:pPr marL="182880" marR="0">
              <a:lnSpc>
                <a:spcPts val="2200"/>
              </a:lnSpc>
              <a:spcBef>
                <a:spcPts val="0"/>
              </a:spcBef>
              <a:spcAft>
                <a:spcPts val="800"/>
              </a:spcAft>
            </a:pPr>
            <a:r>
              <a:rPr lang="en-US" sz="2200" dirty="0">
                <a:latin typeface="Calibri Light" panose="020F0302020204030204" pitchFamily="34" charset="0"/>
                <a:ea typeface="Calibri" panose="020F0502020204030204" pitchFamily="34" charset="0"/>
                <a:cs typeface="Times New Roman" panose="02020603050405020304" pitchFamily="18" charset="0"/>
              </a:rPr>
              <a:t>Beds to serve individuals who </a:t>
            </a:r>
            <a:r>
              <a:rPr lang="en-US" sz="2200" dirty="0" smtClean="0">
                <a:latin typeface="Calibri Light" panose="020F0302020204030204" pitchFamily="34" charset="0"/>
                <a:ea typeface="Calibri" panose="020F0502020204030204" pitchFamily="34" charset="0"/>
                <a:cs typeface="Times New Roman" panose="02020603050405020304" pitchFamily="18" charset="0"/>
              </a:rPr>
              <a:t>still have criminal justice oversight but are determined by the supervising criminal court as not needing the level of security of a forensic unit. </a:t>
            </a:r>
            <a:endParaRPr lang="en-US" sz="22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5</a:t>
            </a:fld>
            <a:endParaRPr lang="en-US" dirty="0"/>
          </a:p>
        </p:txBody>
      </p:sp>
    </p:spTree>
    <p:extLst>
      <p:ext uri="{BB962C8B-B14F-4D97-AF65-F5344CB8AC3E}">
        <p14:creationId xmlns:p14="http://schemas.microsoft.com/office/powerpoint/2010/main" val="155355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6</a:t>
            </a:fld>
            <a:endParaRPr lang="en-US" dirty="0"/>
          </a:p>
        </p:txBody>
      </p:sp>
      <p:sp>
        <p:nvSpPr>
          <p:cNvPr id="10"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HISTORY</a:t>
            </a:r>
            <a:endParaRPr lang="en-US" sz="2400" dirty="0">
              <a:latin typeface="Arial Black" panose="020B0A04020102020204" pitchFamily="34" charset="0"/>
            </a:endParaRPr>
          </a:p>
        </p:txBody>
      </p:sp>
      <p:sp>
        <p:nvSpPr>
          <p:cNvPr id="11" name="Rectangle 10"/>
          <p:cNvSpPr/>
          <p:nvPr/>
        </p:nvSpPr>
        <p:spPr>
          <a:xfrm>
            <a:off x="762000" y="1898263"/>
            <a:ext cx="7696200" cy="3529171"/>
          </a:xfrm>
          <a:prstGeom prst="rect">
            <a:avLst/>
          </a:prstGeom>
        </p:spPr>
        <p:txBody>
          <a:bodyPr wrap="square">
            <a:spAutoFit/>
          </a:bodyPr>
          <a:lstStyle/>
          <a:p>
            <a:pPr marL="182880" marR="0" indent="-182880">
              <a:lnSpc>
                <a:spcPts val="2500"/>
              </a:lnSpc>
              <a:spcBef>
                <a:spcPts val="0"/>
              </a:spcBef>
              <a:spcAft>
                <a:spcPts val="1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Norristown State Hospital opened in 1880.    </a:t>
            </a:r>
          </a:p>
          <a:p>
            <a:pPr marL="182880" marR="0" indent="-182880">
              <a:lnSpc>
                <a:spcPts val="2500"/>
              </a:lnSpc>
              <a:spcBef>
                <a:spcPts val="0"/>
              </a:spcBef>
              <a:spcAft>
                <a:spcPts val="1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By 1947, the facility grew to support approximately 5,000 individuals needing mental health services.</a:t>
            </a:r>
          </a:p>
          <a:p>
            <a:pPr marL="182880" marR="0" indent="-182880">
              <a:lnSpc>
                <a:spcPts val="2500"/>
              </a:lnSpc>
              <a:spcBef>
                <a:spcPts val="0"/>
              </a:spcBef>
              <a:spcAft>
                <a:spcPts val="18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Forensic services began in 1937 with the development of Building 51.</a:t>
            </a:r>
          </a:p>
          <a:p>
            <a:pPr marL="182880" marR="0" indent="-182880">
              <a:lnSpc>
                <a:spcPts val="2500"/>
              </a:lnSpc>
              <a:spcBef>
                <a:spcPts val="0"/>
              </a:spcBef>
              <a:spcAft>
                <a:spcPts val="600"/>
              </a:spcAft>
              <a:buFont typeface="Arial" panose="020B0604020202020204" pitchFamily="34" charset="0"/>
              <a:buChar char="•"/>
            </a:pPr>
            <a:r>
              <a:rPr lang="en-US" sz="2200" dirty="0" smtClean="0">
                <a:latin typeface="Calibri Light" panose="020F0302020204030204" pitchFamily="34" charset="0"/>
                <a:ea typeface="Calibri" panose="020F0502020204030204" pitchFamily="34" charset="0"/>
                <a:cs typeface="Times New Roman" panose="02020603050405020304" pitchFamily="18" charset="0"/>
              </a:rPr>
              <a:t>The facility’s census decline can be attributed to two factors:</a:t>
            </a:r>
          </a:p>
          <a:p>
            <a:pPr marL="731520" marR="0" indent="-274320">
              <a:lnSpc>
                <a:spcPts val="2500"/>
              </a:lnSpc>
              <a:spcBef>
                <a:spcPts val="0"/>
              </a:spcBef>
              <a:spcAft>
                <a:spcPts val="800"/>
              </a:spcAft>
              <a:buFont typeface="+mj-lt"/>
              <a:buAutoNum type="arabicPeriod"/>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Advances in treatment</a:t>
            </a:r>
            <a:endParaRPr lang="en-US" sz="2000" dirty="0">
              <a:latin typeface="Calibri Light" panose="020F0302020204030204" pitchFamily="34" charset="0"/>
              <a:ea typeface="Calibri" panose="020F0502020204030204" pitchFamily="34" charset="0"/>
              <a:cs typeface="Times New Roman" panose="02020603050405020304" pitchFamily="18" charset="0"/>
            </a:endParaRPr>
          </a:p>
          <a:p>
            <a:pPr marL="731520" marR="0" indent="-274320">
              <a:lnSpc>
                <a:spcPts val="2500"/>
              </a:lnSpc>
              <a:spcBef>
                <a:spcPts val="0"/>
              </a:spcBef>
              <a:spcAft>
                <a:spcPts val="800"/>
              </a:spcAft>
              <a:buFont typeface="+mj-lt"/>
              <a:buAutoNum type="arabicPeriod"/>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Increased community opportunities</a:t>
            </a:r>
          </a:p>
        </p:txBody>
      </p:sp>
    </p:spTree>
    <p:extLst>
      <p:ext uri="{BB962C8B-B14F-4D97-AF65-F5344CB8AC3E}">
        <p14:creationId xmlns:p14="http://schemas.microsoft.com/office/powerpoint/2010/main" val="37028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CURRENT CAPACITY</a:t>
            </a:r>
            <a:endParaRPr lang="en-US" sz="2400" dirty="0">
              <a:latin typeface="Arial Black" panose="020B0A04020102020204" pitchFamily="34" charset="0"/>
            </a:endParaRPr>
          </a:p>
        </p:txBody>
      </p:sp>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7</a:t>
            </a:fld>
            <a:endParaRPr lang="en-US" dirty="0"/>
          </a:p>
        </p:txBody>
      </p:sp>
      <p:sp>
        <p:nvSpPr>
          <p:cNvPr id="10" name="Title 1"/>
          <p:cNvSpPr txBox="1">
            <a:spLocks/>
          </p:cNvSpPr>
          <p:nvPr/>
        </p:nvSpPr>
        <p:spPr bwMode="white">
          <a:xfrm>
            <a:off x="685800" y="1388702"/>
            <a:ext cx="2286000" cy="936124"/>
          </a:xfrm>
          <a:prstGeom prst="rect">
            <a:avLst/>
          </a:prstGeom>
          <a:effectLst>
            <a:reflection blurRad="6350" stA="50000" endA="300" endPos="55500" dist="127000" dir="5400000" sy="-100000" algn="bl" rotWithShape="0"/>
          </a:effectLst>
        </p:spPr>
        <p:txBody>
          <a:bodyPr/>
          <a:lst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r>
              <a:rPr lang="en-US" sz="8000" kern="0" dirty="0" smtClean="0">
                <a:solidFill>
                  <a:srgbClr val="C00000"/>
                </a:solidFill>
                <a:latin typeface="Arial Black" panose="020B0A04020102020204" pitchFamily="34" charset="0"/>
              </a:rPr>
              <a:t>122</a:t>
            </a:r>
            <a:endParaRPr lang="en-US" sz="8000" kern="0" dirty="0">
              <a:solidFill>
                <a:srgbClr val="C00000"/>
              </a:solidFill>
              <a:latin typeface="Arial Black" panose="020B0A04020102020204" pitchFamily="34" charset="0"/>
            </a:endParaRPr>
          </a:p>
        </p:txBody>
      </p:sp>
      <p:sp>
        <p:nvSpPr>
          <p:cNvPr id="4" name="TextBox 3"/>
          <p:cNvSpPr txBox="1"/>
          <p:nvPr/>
        </p:nvSpPr>
        <p:spPr>
          <a:xfrm>
            <a:off x="2971800" y="1875229"/>
            <a:ext cx="4572000" cy="584775"/>
          </a:xfrm>
          <a:prstGeom prst="rect">
            <a:avLst/>
          </a:prstGeom>
          <a:noFill/>
        </p:spPr>
        <p:txBody>
          <a:bodyPr wrap="square" rtlCol="0">
            <a:spAutoFit/>
          </a:bodyPr>
          <a:lstStyle/>
          <a:p>
            <a:r>
              <a:rPr lang="en-US" sz="1600" dirty="0" smtClean="0">
                <a:latin typeface="Arial Black" panose="020B0A04020102020204" pitchFamily="34" charset="0"/>
              </a:rPr>
              <a:t>BEDS IN THE GENERAL PSYCHIATRY (CIVIL SECTION) UNIT</a:t>
            </a:r>
            <a:endParaRPr lang="en-US" sz="1600" dirty="0">
              <a:latin typeface="Arial Black" panose="020B0A04020102020204" pitchFamily="34" charset="0"/>
            </a:endParaRPr>
          </a:p>
        </p:txBody>
      </p:sp>
      <p:sp>
        <p:nvSpPr>
          <p:cNvPr id="14" name="Title 1"/>
          <p:cNvSpPr txBox="1">
            <a:spLocks/>
          </p:cNvSpPr>
          <p:nvPr/>
        </p:nvSpPr>
        <p:spPr bwMode="white">
          <a:xfrm>
            <a:off x="665085" y="4038600"/>
            <a:ext cx="2286000" cy="936124"/>
          </a:xfrm>
          <a:prstGeom prst="rect">
            <a:avLst/>
          </a:prstGeom>
          <a:effectLst>
            <a:reflection blurRad="6350" stA="50000" endA="300" endPos="55500" dist="127000" dir="5400000" sy="-100000" algn="bl" rotWithShape="0"/>
          </a:effectLst>
        </p:spPr>
        <p:txBody>
          <a:bodyPr/>
          <a:lst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r>
              <a:rPr lang="en-US" sz="8000" kern="0" dirty="0" smtClean="0">
                <a:solidFill>
                  <a:srgbClr val="C00000"/>
                </a:solidFill>
                <a:latin typeface="Arial Black" panose="020B0A04020102020204" pitchFamily="34" charset="0"/>
              </a:rPr>
              <a:t>137</a:t>
            </a:r>
            <a:endParaRPr lang="en-US" sz="8000" kern="0" dirty="0">
              <a:solidFill>
                <a:srgbClr val="C00000"/>
              </a:solidFill>
              <a:latin typeface="Arial Black" panose="020B0A04020102020204" pitchFamily="34" charset="0"/>
            </a:endParaRPr>
          </a:p>
        </p:txBody>
      </p:sp>
      <p:sp>
        <p:nvSpPr>
          <p:cNvPr id="15" name="TextBox 14"/>
          <p:cNvSpPr txBox="1"/>
          <p:nvPr/>
        </p:nvSpPr>
        <p:spPr>
          <a:xfrm>
            <a:off x="2951084" y="4535574"/>
            <a:ext cx="4897515" cy="584775"/>
          </a:xfrm>
          <a:prstGeom prst="rect">
            <a:avLst/>
          </a:prstGeom>
          <a:noFill/>
        </p:spPr>
        <p:txBody>
          <a:bodyPr wrap="square" rtlCol="0">
            <a:spAutoFit/>
          </a:bodyPr>
          <a:lstStyle/>
          <a:p>
            <a:r>
              <a:rPr lang="en-US" sz="1600" dirty="0" smtClean="0">
                <a:latin typeface="Arial Black" panose="020B0A04020102020204" pitchFamily="34" charset="0"/>
              </a:rPr>
              <a:t>BEDS IN THE REGIONAL PSYCHIATRIC FORENSIC CENTER (RFPC)</a:t>
            </a:r>
            <a:endParaRPr lang="en-US" sz="1600" dirty="0">
              <a:latin typeface="Arial Black" panose="020B0A04020102020204" pitchFamily="34" charset="0"/>
            </a:endParaRPr>
          </a:p>
        </p:txBody>
      </p:sp>
      <p:sp>
        <p:nvSpPr>
          <p:cNvPr id="16" name="Rectangle 15"/>
          <p:cNvSpPr/>
          <p:nvPr/>
        </p:nvSpPr>
        <p:spPr>
          <a:xfrm>
            <a:off x="838200" y="2618004"/>
            <a:ext cx="8001000" cy="1015663"/>
          </a:xfrm>
          <a:prstGeom prst="rect">
            <a:avLst/>
          </a:prstGeom>
        </p:spPr>
        <p:txBody>
          <a:bodyPr wrap="square">
            <a:spAutoFit/>
          </a:bodyPr>
          <a:lstStyle/>
          <a:p>
            <a:pPr>
              <a:lnSpc>
                <a:spcPts val="2200"/>
              </a:lnSpc>
              <a:spcBef>
                <a:spcPts val="0"/>
              </a:spcBef>
              <a:spcAft>
                <a:spcPts val="0"/>
              </a:spcAft>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The civil section serves the five counties of the southeast region of Pennsylvania: Bucks, Chester, Delaware, Montgomery, and Philadelphia.</a:t>
            </a:r>
          </a:p>
          <a:p>
            <a:pPr marL="285750" indent="-182880">
              <a:lnSpc>
                <a:spcPts val="2200"/>
              </a:lnSpc>
              <a:spcBef>
                <a:spcPts val="600"/>
              </a:spcBef>
              <a:spcAft>
                <a:spcPts val="0"/>
              </a:spcAft>
              <a:buFont typeface="Arial" panose="020B0604020202020204" pitchFamily="34" charset="0"/>
              <a:buChar char="•"/>
            </a:pPr>
            <a:r>
              <a:rPr lang="en-US" i="1" dirty="0" smtClean="0">
                <a:latin typeface="Calibri Light" panose="020F0302020204030204" pitchFamily="34" charset="0"/>
                <a:ea typeface="Calibri" panose="020F0502020204030204" pitchFamily="34" charset="0"/>
                <a:cs typeface="Times New Roman" panose="02020603050405020304" pitchFamily="18" charset="0"/>
              </a:rPr>
              <a:t>The program is in Building 1 and 10.</a:t>
            </a:r>
          </a:p>
        </p:txBody>
      </p:sp>
      <p:sp>
        <p:nvSpPr>
          <p:cNvPr id="17" name="Rectangle 16"/>
          <p:cNvSpPr/>
          <p:nvPr/>
        </p:nvSpPr>
        <p:spPr>
          <a:xfrm>
            <a:off x="838200" y="5325429"/>
            <a:ext cx="8001000" cy="733534"/>
          </a:xfrm>
          <a:prstGeom prst="rect">
            <a:avLst/>
          </a:prstGeom>
        </p:spPr>
        <p:txBody>
          <a:bodyPr wrap="square">
            <a:spAutoFit/>
          </a:bodyPr>
          <a:lstStyle/>
          <a:p>
            <a:pPr>
              <a:lnSpc>
                <a:spcPts val="2200"/>
              </a:lnSpc>
              <a:spcBef>
                <a:spcPts val="0"/>
              </a:spcBef>
              <a:spcAft>
                <a:spcPts val="0"/>
              </a:spcAft>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The RFPC serves 19 counties.</a:t>
            </a:r>
          </a:p>
          <a:p>
            <a:pPr marL="285750" indent="-182880">
              <a:lnSpc>
                <a:spcPts val="2200"/>
              </a:lnSpc>
              <a:spcBef>
                <a:spcPts val="600"/>
              </a:spcBef>
              <a:spcAft>
                <a:spcPts val="0"/>
              </a:spcAft>
              <a:buFont typeface="Arial" panose="020B0604020202020204" pitchFamily="34" charset="0"/>
              <a:buChar char="•"/>
            </a:pPr>
            <a:r>
              <a:rPr lang="en-US" i="1" dirty="0" smtClean="0">
                <a:latin typeface="Calibri Light" panose="020F0302020204030204" pitchFamily="34" charset="0"/>
                <a:ea typeface="Calibri" panose="020F0502020204030204" pitchFamily="34" charset="0"/>
                <a:cs typeface="Times New Roman" panose="02020603050405020304" pitchFamily="18" charset="0"/>
              </a:rPr>
              <a:t>These services are provided in Building 51.</a:t>
            </a:r>
          </a:p>
        </p:txBody>
      </p:sp>
      <p:cxnSp>
        <p:nvCxnSpPr>
          <p:cNvPr id="6" name="Straight Connector 5"/>
          <p:cNvCxnSpPr/>
          <p:nvPr/>
        </p:nvCxnSpPr>
        <p:spPr>
          <a:xfrm>
            <a:off x="838200" y="3886200"/>
            <a:ext cx="7467600" cy="0"/>
          </a:xfrm>
          <a:prstGeom prst="line">
            <a:avLst/>
          </a:prstGeom>
          <a:ln>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19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8</a:t>
            </a:fld>
            <a:endParaRPr lang="en-US" dirty="0"/>
          </a:p>
        </p:txBody>
      </p:sp>
      <p:sp>
        <p:nvSpPr>
          <p:cNvPr id="10"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CURRENT CAPACITY</a:t>
            </a:r>
            <a:endParaRPr lang="en-US" sz="2400" dirty="0">
              <a:latin typeface="Arial Black" panose="020B0A040201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42" t="3493" r="742" b="3180"/>
          <a:stretch/>
        </p:blipFill>
        <p:spPr>
          <a:xfrm>
            <a:off x="-76200" y="1086197"/>
            <a:ext cx="9220200" cy="5202910"/>
          </a:xfrm>
          <a:prstGeom prst="rect">
            <a:avLst/>
          </a:prstGeom>
        </p:spPr>
      </p:pic>
      <p:sp>
        <p:nvSpPr>
          <p:cNvPr id="5" name="Oval 4"/>
          <p:cNvSpPr/>
          <p:nvPr/>
        </p:nvSpPr>
        <p:spPr>
          <a:xfrm>
            <a:off x="152400" y="3505200"/>
            <a:ext cx="1143000" cy="1143000"/>
          </a:xfrm>
          <a:prstGeom prst="ellipse">
            <a:avLst/>
          </a:prstGeom>
          <a:noFill/>
          <a:ln w="57150">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038600" y="2362201"/>
            <a:ext cx="685799" cy="685799"/>
          </a:xfrm>
          <a:prstGeom prst="ellipse">
            <a:avLst/>
          </a:prstGeom>
          <a:noFill/>
          <a:ln w="57150">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4795058" y="2438401"/>
            <a:ext cx="615142" cy="615142"/>
          </a:xfrm>
          <a:prstGeom prst="ellipse">
            <a:avLst/>
          </a:prstGeom>
          <a:noFill/>
          <a:ln w="57150">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ular Callout 5"/>
          <p:cNvSpPr/>
          <p:nvPr/>
        </p:nvSpPr>
        <p:spPr>
          <a:xfrm>
            <a:off x="223058" y="2057400"/>
            <a:ext cx="2128746" cy="1452605"/>
          </a:xfrm>
          <a:custGeom>
            <a:avLst/>
            <a:gdLst>
              <a:gd name="connsiteX0" fmla="*/ 0 w 1986742"/>
              <a:gd name="connsiteY0" fmla="*/ 0 h 838200"/>
              <a:gd name="connsiteX1" fmla="*/ 331124 w 1986742"/>
              <a:gd name="connsiteY1" fmla="*/ 0 h 838200"/>
              <a:gd name="connsiteX2" fmla="*/ 331124 w 1986742"/>
              <a:gd name="connsiteY2" fmla="*/ 0 h 838200"/>
              <a:gd name="connsiteX3" fmla="*/ 827809 w 1986742"/>
              <a:gd name="connsiteY3" fmla="*/ 0 h 838200"/>
              <a:gd name="connsiteX4" fmla="*/ 1986742 w 1986742"/>
              <a:gd name="connsiteY4" fmla="*/ 0 h 838200"/>
              <a:gd name="connsiteX5" fmla="*/ 1986742 w 1986742"/>
              <a:gd name="connsiteY5" fmla="*/ 488950 h 838200"/>
              <a:gd name="connsiteX6" fmla="*/ 1986742 w 1986742"/>
              <a:gd name="connsiteY6" fmla="*/ 488950 h 838200"/>
              <a:gd name="connsiteX7" fmla="*/ 1986742 w 1986742"/>
              <a:gd name="connsiteY7" fmla="*/ 698500 h 838200"/>
              <a:gd name="connsiteX8" fmla="*/ 1986742 w 1986742"/>
              <a:gd name="connsiteY8" fmla="*/ 838200 h 838200"/>
              <a:gd name="connsiteX9" fmla="*/ 827809 w 1986742"/>
              <a:gd name="connsiteY9" fmla="*/ 838200 h 838200"/>
              <a:gd name="connsiteX10" fmla="*/ 579473 w 1986742"/>
              <a:gd name="connsiteY10" fmla="*/ 942975 h 838200"/>
              <a:gd name="connsiteX11" fmla="*/ 331124 w 1986742"/>
              <a:gd name="connsiteY11" fmla="*/ 838200 h 838200"/>
              <a:gd name="connsiteX12" fmla="*/ 0 w 1986742"/>
              <a:gd name="connsiteY12" fmla="*/ 838200 h 838200"/>
              <a:gd name="connsiteX13" fmla="*/ 0 w 1986742"/>
              <a:gd name="connsiteY13" fmla="*/ 698500 h 838200"/>
              <a:gd name="connsiteX14" fmla="*/ 0 w 1986742"/>
              <a:gd name="connsiteY14" fmla="*/ 488950 h 838200"/>
              <a:gd name="connsiteX15" fmla="*/ 0 w 1986742"/>
              <a:gd name="connsiteY15" fmla="*/ 488950 h 838200"/>
              <a:gd name="connsiteX16" fmla="*/ 0 w 1986742"/>
              <a:gd name="connsiteY16" fmla="*/ 0 h 838200"/>
              <a:gd name="connsiteX0" fmla="*/ 0 w 1986742"/>
              <a:gd name="connsiteY0" fmla="*/ 0 h 954698"/>
              <a:gd name="connsiteX1" fmla="*/ 331124 w 1986742"/>
              <a:gd name="connsiteY1" fmla="*/ 0 h 954698"/>
              <a:gd name="connsiteX2" fmla="*/ 331124 w 1986742"/>
              <a:gd name="connsiteY2" fmla="*/ 0 h 954698"/>
              <a:gd name="connsiteX3" fmla="*/ 827809 w 1986742"/>
              <a:gd name="connsiteY3" fmla="*/ 0 h 954698"/>
              <a:gd name="connsiteX4" fmla="*/ 1986742 w 1986742"/>
              <a:gd name="connsiteY4" fmla="*/ 0 h 954698"/>
              <a:gd name="connsiteX5" fmla="*/ 1986742 w 1986742"/>
              <a:gd name="connsiteY5" fmla="*/ 488950 h 954698"/>
              <a:gd name="connsiteX6" fmla="*/ 1986742 w 1986742"/>
              <a:gd name="connsiteY6" fmla="*/ 488950 h 954698"/>
              <a:gd name="connsiteX7" fmla="*/ 1986742 w 1986742"/>
              <a:gd name="connsiteY7" fmla="*/ 698500 h 954698"/>
              <a:gd name="connsiteX8" fmla="*/ 1986742 w 1986742"/>
              <a:gd name="connsiteY8" fmla="*/ 838200 h 954698"/>
              <a:gd name="connsiteX9" fmla="*/ 827809 w 1986742"/>
              <a:gd name="connsiteY9" fmla="*/ 838200 h 954698"/>
              <a:gd name="connsiteX10" fmla="*/ 438796 w 1986742"/>
              <a:gd name="connsiteY10" fmla="*/ 954698 h 954698"/>
              <a:gd name="connsiteX11" fmla="*/ 331124 w 1986742"/>
              <a:gd name="connsiteY11" fmla="*/ 838200 h 954698"/>
              <a:gd name="connsiteX12" fmla="*/ 0 w 1986742"/>
              <a:gd name="connsiteY12" fmla="*/ 838200 h 954698"/>
              <a:gd name="connsiteX13" fmla="*/ 0 w 1986742"/>
              <a:gd name="connsiteY13" fmla="*/ 698500 h 954698"/>
              <a:gd name="connsiteX14" fmla="*/ 0 w 1986742"/>
              <a:gd name="connsiteY14" fmla="*/ 488950 h 954698"/>
              <a:gd name="connsiteX15" fmla="*/ 0 w 1986742"/>
              <a:gd name="connsiteY15" fmla="*/ 488950 h 954698"/>
              <a:gd name="connsiteX16" fmla="*/ 0 w 1986742"/>
              <a:gd name="connsiteY16" fmla="*/ 0 h 954698"/>
              <a:gd name="connsiteX0" fmla="*/ 0 w 1986742"/>
              <a:gd name="connsiteY0" fmla="*/ 0 h 954698"/>
              <a:gd name="connsiteX1" fmla="*/ 331124 w 1986742"/>
              <a:gd name="connsiteY1" fmla="*/ 0 h 954698"/>
              <a:gd name="connsiteX2" fmla="*/ 331124 w 1986742"/>
              <a:gd name="connsiteY2" fmla="*/ 0 h 954698"/>
              <a:gd name="connsiteX3" fmla="*/ 827809 w 1986742"/>
              <a:gd name="connsiteY3" fmla="*/ 0 h 954698"/>
              <a:gd name="connsiteX4" fmla="*/ 1986742 w 1986742"/>
              <a:gd name="connsiteY4" fmla="*/ 0 h 954698"/>
              <a:gd name="connsiteX5" fmla="*/ 1986742 w 1986742"/>
              <a:gd name="connsiteY5" fmla="*/ 488950 h 954698"/>
              <a:gd name="connsiteX6" fmla="*/ 1986742 w 1986742"/>
              <a:gd name="connsiteY6" fmla="*/ 488950 h 954698"/>
              <a:gd name="connsiteX7" fmla="*/ 1986742 w 1986742"/>
              <a:gd name="connsiteY7" fmla="*/ 698500 h 954698"/>
              <a:gd name="connsiteX8" fmla="*/ 1986742 w 1986742"/>
              <a:gd name="connsiteY8" fmla="*/ 838200 h 954698"/>
              <a:gd name="connsiteX9" fmla="*/ 530824 w 1986742"/>
              <a:gd name="connsiteY9" fmla="*/ 838200 h 954698"/>
              <a:gd name="connsiteX10" fmla="*/ 438796 w 1986742"/>
              <a:gd name="connsiteY10" fmla="*/ 954698 h 954698"/>
              <a:gd name="connsiteX11" fmla="*/ 331124 w 1986742"/>
              <a:gd name="connsiteY11" fmla="*/ 838200 h 954698"/>
              <a:gd name="connsiteX12" fmla="*/ 0 w 1986742"/>
              <a:gd name="connsiteY12" fmla="*/ 838200 h 954698"/>
              <a:gd name="connsiteX13" fmla="*/ 0 w 1986742"/>
              <a:gd name="connsiteY13" fmla="*/ 698500 h 954698"/>
              <a:gd name="connsiteX14" fmla="*/ 0 w 1986742"/>
              <a:gd name="connsiteY14" fmla="*/ 488950 h 954698"/>
              <a:gd name="connsiteX15" fmla="*/ 0 w 1986742"/>
              <a:gd name="connsiteY15" fmla="*/ 488950 h 954698"/>
              <a:gd name="connsiteX16" fmla="*/ 0 w 1986742"/>
              <a:gd name="connsiteY16" fmla="*/ 0 h 9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6742" h="954698">
                <a:moveTo>
                  <a:pt x="0" y="0"/>
                </a:moveTo>
                <a:lnTo>
                  <a:pt x="331124" y="0"/>
                </a:lnTo>
                <a:lnTo>
                  <a:pt x="331124" y="0"/>
                </a:lnTo>
                <a:lnTo>
                  <a:pt x="827809" y="0"/>
                </a:lnTo>
                <a:lnTo>
                  <a:pt x="1986742" y="0"/>
                </a:lnTo>
                <a:lnTo>
                  <a:pt x="1986742" y="488950"/>
                </a:lnTo>
                <a:lnTo>
                  <a:pt x="1986742" y="488950"/>
                </a:lnTo>
                <a:lnTo>
                  <a:pt x="1986742" y="698500"/>
                </a:lnTo>
                <a:lnTo>
                  <a:pt x="1986742" y="838200"/>
                </a:lnTo>
                <a:lnTo>
                  <a:pt x="530824" y="838200"/>
                </a:lnTo>
                <a:lnTo>
                  <a:pt x="438796" y="954698"/>
                </a:lnTo>
                <a:lnTo>
                  <a:pt x="331124" y="838200"/>
                </a:lnTo>
                <a:lnTo>
                  <a:pt x="0" y="838200"/>
                </a:lnTo>
                <a:lnTo>
                  <a:pt x="0" y="698500"/>
                </a:lnTo>
                <a:lnTo>
                  <a:pt x="0" y="488950"/>
                </a:lnTo>
                <a:lnTo>
                  <a:pt x="0" y="488950"/>
                </a:lnTo>
                <a:lnTo>
                  <a:pt x="0" y="0"/>
                </a:lnTo>
                <a:close/>
              </a:path>
            </a:pathLst>
          </a:cu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506191" y="1215368"/>
            <a:ext cx="1752601" cy="1216104"/>
          </a:xfrm>
          <a:custGeom>
            <a:avLst/>
            <a:gdLst>
              <a:gd name="connsiteX0" fmla="*/ 0 w 1752601"/>
              <a:gd name="connsiteY0" fmla="*/ 0 h 838200"/>
              <a:gd name="connsiteX1" fmla="*/ 292100 w 1752601"/>
              <a:gd name="connsiteY1" fmla="*/ 0 h 838200"/>
              <a:gd name="connsiteX2" fmla="*/ 292100 w 1752601"/>
              <a:gd name="connsiteY2" fmla="*/ 0 h 838200"/>
              <a:gd name="connsiteX3" fmla="*/ 730250 w 1752601"/>
              <a:gd name="connsiteY3" fmla="*/ 0 h 838200"/>
              <a:gd name="connsiteX4" fmla="*/ 1752601 w 1752601"/>
              <a:gd name="connsiteY4" fmla="*/ 0 h 838200"/>
              <a:gd name="connsiteX5" fmla="*/ 1752601 w 1752601"/>
              <a:gd name="connsiteY5" fmla="*/ 488950 h 838200"/>
              <a:gd name="connsiteX6" fmla="*/ 1752601 w 1752601"/>
              <a:gd name="connsiteY6" fmla="*/ 488950 h 838200"/>
              <a:gd name="connsiteX7" fmla="*/ 1752601 w 1752601"/>
              <a:gd name="connsiteY7" fmla="*/ 698500 h 838200"/>
              <a:gd name="connsiteX8" fmla="*/ 1752601 w 1752601"/>
              <a:gd name="connsiteY8" fmla="*/ 838200 h 838200"/>
              <a:gd name="connsiteX9" fmla="*/ 730250 w 1752601"/>
              <a:gd name="connsiteY9" fmla="*/ 838200 h 838200"/>
              <a:gd name="connsiteX10" fmla="*/ 511181 w 1752601"/>
              <a:gd name="connsiteY10" fmla="*/ 1150790 h 838200"/>
              <a:gd name="connsiteX11" fmla="*/ 292100 w 1752601"/>
              <a:gd name="connsiteY11" fmla="*/ 838200 h 838200"/>
              <a:gd name="connsiteX12" fmla="*/ 0 w 1752601"/>
              <a:gd name="connsiteY12" fmla="*/ 838200 h 838200"/>
              <a:gd name="connsiteX13" fmla="*/ 0 w 1752601"/>
              <a:gd name="connsiteY13" fmla="*/ 698500 h 838200"/>
              <a:gd name="connsiteX14" fmla="*/ 0 w 1752601"/>
              <a:gd name="connsiteY14" fmla="*/ 488950 h 838200"/>
              <a:gd name="connsiteX15" fmla="*/ 0 w 1752601"/>
              <a:gd name="connsiteY15" fmla="*/ 488950 h 838200"/>
              <a:gd name="connsiteX16" fmla="*/ 0 w 1752601"/>
              <a:gd name="connsiteY16" fmla="*/ 0 h 838200"/>
              <a:gd name="connsiteX0" fmla="*/ 0 w 1752601"/>
              <a:gd name="connsiteY0" fmla="*/ 0 h 1216104"/>
              <a:gd name="connsiteX1" fmla="*/ 292100 w 1752601"/>
              <a:gd name="connsiteY1" fmla="*/ 0 h 1216104"/>
              <a:gd name="connsiteX2" fmla="*/ 292100 w 1752601"/>
              <a:gd name="connsiteY2" fmla="*/ 0 h 1216104"/>
              <a:gd name="connsiteX3" fmla="*/ 730250 w 1752601"/>
              <a:gd name="connsiteY3" fmla="*/ 0 h 1216104"/>
              <a:gd name="connsiteX4" fmla="*/ 1752601 w 1752601"/>
              <a:gd name="connsiteY4" fmla="*/ 0 h 1216104"/>
              <a:gd name="connsiteX5" fmla="*/ 1752601 w 1752601"/>
              <a:gd name="connsiteY5" fmla="*/ 488950 h 1216104"/>
              <a:gd name="connsiteX6" fmla="*/ 1752601 w 1752601"/>
              <a:gd name="connsiteY6" fmla="*/ 488950 h 1216104"/>
              <a:gd name="connsiteX7" fmla="*/ 1752601 w 1752601"/>
              <a:gd name="connsiteY7" fmla="*/ 698500 h 1216104"/>
              <a:gd name="connsiteX8" fmla="*/ 1752601 w 1752601"/>
              <a:gd name="connsiteY8" fmla="*/ 838200 h 1216104"/>
              <a:gd name="connsiteX9" fmla="*/ 730250 w 1752601"/>
              <a:gd name="connsiteY9" fmla="*/ 838200 h 1216104"/>
              <a:gd name="connsiteX10" fmla="*/ 631761 w 1752601"/>
              <a:gd name="connsiteY10" fmla="*/ 1216104 h 1216104"/>
              <a:gd name="connsiteX11" fmla="*/ 292100 w 1752601"/>
              <a:gd name="connsiteY11" fmla="*/ 838200 h 1216104"/>
              <a:gd name="connsiteX12" fmla="*/ 0 w 1752601"/>
              <a:gd name="connsiteY12" fmla="*/ 838200 h 1216104"/>
              <a:gd name="connsiteX13" fmla="*/ 0 w 1752601"/>
              <a:gd name="connsiteY13" fmla="*/ 698500 h 1216104"/>
              <a:gd name="connsiteX14" fmla="*/ 0 w 1752601"/>
              <a:gd name="connsiteY14" fmla="*/ 488950 h 1216104"/>
              <a:gd name="connsiteX15" fmla="*/ 0 w 1752601"/>
              <a:gd name="connsiteY15" fmla="*/ 488950 h 1216104"/>
              <a:gd name="connsiteX16" fmla="*/ 0 w 1752601"/>
              <a:gd name="connsiteY16" fmla="*/ 0 h 121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1" h="1216104">
                <a:moveTo>
                  <a:pt x="0" y="0"/>
                </a:moveTo>
                <a:lnTo>
                  <a:pt x="292100" y="0"/>
                </a:lnTo>
                <a:lnTo>
                  <a:pt x="292100" y="0"/>
                </a:lnTo>
                <a:lnTo>
                  <a:pt x="730250" y="0"/>
                </a:lnTo>
                <a:lnTo>
                  <a:pt x="1752601" y="0"/>
                </a:lnTo>
                <a:lnTo>
                  <a:pt x="1752601" y="488950"/>
                </a:lnTo>
                <a:lnTo>
                  <a:pt x="1752601" y="488950"/>
                </a:lnTo>
                <a:lnTo>
                  <a:pt x="1752601" y="698500"/>
                </a:lnTo>
                <a:lnTo>
                  <a:pt x="1752601" y="838200"/>
                </a:lnTo>
                <a:lnTo>
                  <a:pt x="730250" y="838200"/>
                </a:lnTo>
                <a:lnTo>
                  <a:pt x="631761" y="1216104"/>
                </a:lnTo>
                <a:lnTo>
                  <a:pt x="292100" y="838200"/>
                </a:lnTo>
                <a:lnTo>
                  <a:pt x="0" y="838200"/>
                </a:lnTo>
                <a:lnTo>
                  <a:pt x="0" y="698500"/>
                </a:lnTo>
                <a:lnTo>
                  <a:pt x="0" y="488950"/>
                </a:lnTo>
                <a:lnTo>
                  <a:pt x="0" y="488950"/>
                </a:lnTo>
                <a:lnTo>
                  <a:pt x="0" y="0"/>
                </a:lnTo>
                <a:close/>
              </a:path>
            </a:pathLst>
          </a:cu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3886197" y="1020062"/>
            <a:ext cx="2514603" cy="1348781"/>
          </a:xfrm>
          <a:custGeom>
            <a:avLst/>
            <a:gdLst>
              <a:gd name="connsiteX0" fmla="*/ 0 w 2372594"/>
              <a:gd name="connsiteY0" fmla="*/ 0 h 838200"/>
              <a:gd name="connsiteX1" fmla="*/ 395432 w 2372594"/>
              <a:gd name="connsiteY1" fmla="*/ 0 h 838200"/>
              <a:gd name="connsiteX2" fmla="*/ 395432 w 2372594"/>
              <a:gd name="connsiteY2" fmla="*/ 0 h 838200"/>
              <a:gd name="connsiteX3" fmla="*/ 988581 w 2372594"/>
              <a:gd name="connsiteY3" fmla="*/ 0 h 838200"/>
              <a:gd name="connsiteX4" fmla="*/ 2372594 w 2372594"/>
              <a:gd name="connsiteY4" fmla="*/ 0 h 838200"/>
              <a:gd name="connsiteX5" fmla="*/ 2372594 w 2372594"/>
              <a:gd name="connsiteY5" fmla="*/ 488950 h 838200"/>
              <a:gd name="connsiteX6" fmla="*/ 2372594 w 2372594"/>
              <a:gd name="connsiteY6" fmla="*/ 488950 h 838200"/>
              <a:gd name="connsiteX7" fmla="*/ 2372594 w 2372594"/>
              <a:gd name="connsiteY7" fmla="*/ 698500 h 838200"/>
              <a:gd name="connsiteX8" fmla="*/ 2372594 w 2372594"/>
              <a:gd name="connsiteY8" fmla="*/ 838200 h 838200"/>
              <a:gd name="connsiteX9" fmla="*/ 988581 w 2372594"/>
              <a:gd name="connsiteY9" fmla="*/ 838200 h 838200"/>
              <a:gd name="connsiteX10" fmla="*/ 692014 w 2372594"/>
              <a:gd name="connsiteY10" fmla="*/ 1150790 h 838200"/>
              <a:gd name="connsiteX11" fmla="*/ 395432 w 2372594"/>
              <a:gd name="connsiteY11" fmla="*/ 838200 h 838200"/>
              <a:gd name="connsiteX12" fmla="*/ 0 w 2372594"/>
              <a:gd name="connsiteY12" fmla="*/ 838200 h 838200"/>
              <a:gd name="connsiteX13" fmla="*/ 0 w 2372594"/>
              <a:gd name="connsiteY13" fmla="*/ 698500 h 838200"/>
              <a:gd name="connsiteX14" fmla="*/ 0 w 2372594"/>
              <a:gd name="connsiteY14" fmla="*/ 488950 h 838200"/>
              <a:gd name="connsiteX15" fmla="*/ 0 w 2372594"/>
              <a:gd name="connsiteY15" fmla="*/ 488950 h 838200"/>
              <a:gd name="connsiteX16" fmla="*/ 0 w 2372594"/>
              <a:gd name="connsiteY16" fmla="*/ 0 h 838200"/>
              <a:gd name="connsiteX0" fmla="*/ 0 w 2372594"/>
              <a:gd name="connsiteY0" fmla="*/ 0 h 1150790"/>
              <a:gd name="connsiteX1" fmla="*/ 395432 w 2372594"/>
              <a:gd name="connsiteY1" fmla="*/ 0 h 1150790"/>
              <a:gd name="connsiteX2" fmla="*/ 395432 w 2372594"/>
              <a:gd name="connsiteY2" fmla="*/ 0 h 1150790"/>
              <a:gd name="connsiteX3" fmla="*/ 988581 w 2372594"/>
              <a:gd name="connsiteY3" fmla="*/ 0 h 1150790"/>
              <a:gd name="connsiteX4" fmla="*/ 2372594 w 2372594"/>
              <a:gd name="connsiteY4" fmla="*/ 0 h 1150790"/>
              <a:gd name="connsiteX5" fmla="*/ 2372594 w 2372594"/>
              <a:gd name="connsiteY5" fmla="*/ 488950 h 1150790"/>
              <a:gd name="connsiteX6" fmla="*/ 2372594 w 2372594"/>
              <a:gd name="connsiteY6" fmla="*/ 488950 h 1150790"/>
              <a:gd name="connsiteX7" fmla="*/ 2372594 w 2372594"/>
              <a:gd name="connsiteY7" fmla="*/ 698500 h 1150790"/>
              <a:gd name="connsiteX8" fmla="*/ 2372594 w 2372594"/>
              <a:gd name="connsiteY8" fmla="*/ 838200 h 1150790"/>
              <a:gd name="connsiteX9" fmla="*/ 988581 w 2372594"/>
              <a:gd name="connsiteY9" fmla="*/ 838200 h 1150790"/>
              <a:gd name="connsiteX10" fmla="*/ 692014 w 2372594"/>
              <a:gd name="connsiteY10" fmla="*/ 1150790 h 1150790"/>
              <a:gd name="connsiteX11" fmla="*/ 269827 w 2372594"/>
              <a:gd name="connsiteY11" fmla="*/ 838200 h 1150790"/>
              <a:gd name="connsiteX12" fmla="*/ 0 w 2372594"/>
              <a:gd name="connsiteY12" fmla="*/ 838200 h 1150790"/>
              <a:gd name="connsiteX13" fmla="*/ 0 w 2372594"/>
              <a:gd name="connsiteY13" fmla="*/ 698500 h 1150790"/>
              <a:gd name="connsiteX14" fmla="*/ 0 w 2372594"/>
              <a:gd name="connsiteY14" fmla="*/ 488950 h 1150790"/>
              <a:gd name="connsiteX15" fmla="*/ 0 w 2372594"/>
              <a:gd name="connsiteY15" fmla="*/ 488950 h 1150790"/>
              <a:gd name="connsiteX16" fmla="*/ 0 w 2372594"/>
              <a:gd name="connsiteY16" fmla="*/ 0 h 1150790"/>
              <a:gd name="connsiteX0" fmla="*/ 0 w 2372594"/>
              <a:gd name="connsiteY0" fmla="*/ 0 h 1135717"/>
              <a:gd name="connsiteX1" fmla="*/ 395432 w 2372594"/>
              <a:gd name="connsiteY1" fmla="*/ 0 h 1135717"/>
              <a:gd name="connsiteX2" fmla="*/ 395432 w 2372594"/>
              <a:gd name="connsiteY2" fmla="*/ 0 h 1135717"/>
              <a:gd name="connsiteX3" fmla="*/ 988581 w 2372594"/>
              <a:gd name="connsiteY3" fmla="*/ 0 h 1135717"/>
              <a:gd name="connsiteX4" fmla="*/ 2372594 w 2372594"/>
              <a:gd name="connsiteY4" fmla="*/ 0 h 1135717"/>
              <a:gd name="connsiteX5" fmla="*/ 2372594 w 2372594"/>
              <a:gd name="connsiteY5" fmla="*/ 488950 h 1135717"/>
              <a:gd name="connsiteX6" fmla="*/ 2372594 w 2372594"/>
              <a:gd name="connsiteY6" fmla="*/ 488950 h 1135717"/>
              <a:gd name="connsiteX7" fmla="*/ 2372594 w 2372594"/>
              <a:gd name="connsiteY7" fmla="*/ 698500 h 1135717"/>
              <a:gd name="connsiteX8" fmla="*/ 2372594 w 2372594"/>
              <a:gd name="connsiteY8" fmla="*/ 838200 h 1135717"/>
              <a:gd name="connsiteX9" fmla="*/ 988581 w 2372594"/>
              <a:gd name="connsiteY9" fmla="*/ 838200 h 1135717"/>
              <a:gd name="connsiteX10" fmla="*/ 475975 w 2372594"/>
              <a:gd name="connsiteY10" fmla="*/ 1135717 h 1135717"/>
              <a:gd name="connsiteX11" fmla="*/ 269827 w 2372594"/>
              <a:gd name="connsiteY11" fmla="*/ 838200 h 1135717"/>
              <a:gd name="connsiteX12" fmla="*/ 0 w 2372594"/>
              <a:gd name="connsiteY12" fmla="*/ 838200 h 1135717"/>
              <a:gd name="connsiteX13" fmla="*/ 0 w 2372594"/>
              <a:gd name="connsiteY13" fmla="*/ 698500 h 1135717"/>
              <a:gd name="connsiteX14" fmla="*/ 0 w 2372594"/>
              <a:gd name="connsiteY14" fmla="*/ 488950 h 1135717"/>
              <a:gd name="connsiteX15" fmla="*/ 0 w 2372594"/>
              <a:gd name="connsiteY15" fmla="*/ 488950 h 1135717"/>
              <a:gd name="connsiteX16" fmla="*/ 0 w 2372594"/>
              <a:gd name="connsiteY16" fmla="*/ 0 h 1135717"/>
              <a:gd name="connsiteX0" fmla="*/ 0 w 2372594"/>
              <a:gd name="connsiteY0" fmla="*/ 0 h 1135717"/>
              <a:gd name="connsiteX1" fmla="*/ 395432 w 2372594"/>
              <a:gd name="connsiteY1" fmla="*/ 0 h 1135717"/>
              <a:gd name="connsiteX2" fmla="*/ 395432 w 2372594"/>
              <a:gd name="connsiteY2" fmla="*/ 0 h 1135717"/>
              <a:gd name="connsiteX3" fmla="*/ 988581 w 2372594"/>
              <a:gd name="connsiteY3" fmla="*/ 0 h 1135717"/>
              <a:gd name="connsiteX4" fmla="*/ 2372594 w 2372594"/>
              <a:gd name="connsiteY4" fmla="*/ 0 h 1135717"/>
              <a:gd name="connsiteX5" fmla="*/ 2372594 w 2372594"/>
              <a:gd name="connsiteY5" fmla="*/ 488950 h 1135717"/>
              <a:gd name="connsiteX6" fmla="*/ 2372594 w 2372594"/>
              <a:gd name="connsiteY6" fmla="*/ 488950 h 1135717"/>
              <a:gd name="connsiteX7" fmla="*/ 2372594 w 2372594"/>
              <a:gd name="connsiteY7" fmla="*/ 698500 h 1135717"/>
              <a:gd name="connsiteX8" fmla="*/ 2372594 w 2372594"/>
              <a:gd name="connsiteY8" fmla="*/ 838200 h 1135717"/>
              <a:gd name="connsiteX9" fmla="*/ 561526 w 2372594"/>
              <a:gd name="connsiteY9" fmla="*/ 838200 h 1135717"/>
              <a:gd name="connsiteX10" fmla="*/ 475975 w 2372594"/>
              <a:gd name="connsiteY10" fmla="*/ 1135717 h 1135717"/>
              <a:gd name="connsiteX11" fmla="*/ 269827 w 2372594"/>
              <a:gd name="connsiteY11" fmla="*/ 838200 h 1135717"/>
              <a:gd name="connsiteX12" fmla="*/ 0 w 2372594"/>
              <a:gd name="connsiteY12" fmla="*/ 838200 h 1135717"/>
              <a:gd name="connsiteX13" fmla="*/ 0 w 2372594"/>
              <a:gd name="connsiteY13" fmla="*/ 698500 h 1135717"/>
              <a:gd name="connsiteX14" fmla="*/ 0 w 2372594"/>
              <a:gd name="connsiteY14" fmla="*/ 488950 h 1135717"/>
              <a:gd name="connsiteX15" fmla="*/ 0 w 2372594"/>
              <a:gd name="connsiteY15" fmla="*/ 488950 h 1135717"/>
              <a:gd name="connsiteX16" fmla="*/ 0 w 2372594"/>
              <a:gd name="connsiteY16" fmla="*/ 0 h 1135717"/>
              <a:gd name="connsiteX0" fmla="*/ 0 w 2372594"/>
              <a:gd name="connsiteY0" fmla="*/ 0 h 1135717"/>
              <a:gd name="connsiteX1" fmla="*/ 395432 w 2372594"/>
              <a:gd name="connsiteY1" fmla="*/ 0 h 1135717"/>
              <a:gd name="connsiteX2" fmla="*/ 395432 w 2372594"/>
              <a:gd name="connsiteY2" fmla="*/ 0 h 1135717"/>
              <a:gd name="connsiteX3" fmla="*/ 988581 w 2372594"/>
              <a:gd name="connsiteY3" fmla="*/ 0 h 1135717"/>
              <a:gd name="connsiteX4" fmla="*/ 2372594 w 2372594"/>
              <a:gd name="connsiteY4" fmla="*/ 0 h 1135717"/>
              <a:gd name="connsiteX5" fmla="*/ 2372594 w 2372594"/>
              <a:gd name="connsiteY5" fmla="*/ 488950 h 1135717"/>
              <a:gd name="connsiteX6" fmla="*/ 2372594 w 2372594"/>
              <a:gd name="connsiteY6" fmla="*/ 488950 h 1135717"/>
              <a:gd name="connsiteX7" fmla="*/ 2372594 w 2372594"/>
              <a:gd name="connsiteY7" fmla="*/ 698500 h 1135717"/>
              <a:gd name="connsiteX8" fmla="*/ 2372594 w 2372594"/>
              <a:gd name="connsiteY8" fmla="*/ 838200 h 1135717"/>
              <a:gd name="connsiteX9" fmla="*/ 561526 w 2372594"/>
              <a:gd name="connsiteY9" fmla="*/ 838200 h 1135717"/>
              <a:gd name="connsiteX10" fmla="*/ 475975 w 2372594"/>
              <a:gd name="connsiteY10" fmla="*/ 1135717 h 1135717"/>
              <a:gd name="connsiteX11" fmla="*/ 269827 w 2372594"/>
              <a:gd name="connsiteY11" fmla="*/ 838200 h 1135717"/>
              <a:gd name="connsiteX12" fmla="*/ 0 w 2372594"/>
              <a:gd name="connsiteY12" fmla="*/ 838200 h 1135717"/>
              <a:gd name="connsiteX13" fmla="*/ 0 w 2372594"/>
              <a:gd name="connsiteY13" fmla="*/ 698500 h 1135717"/>
              <a:gd name="connsiteX14" fmla="*/ 0 w 2372594"/>
              <a:gd name="connsiteY14" fmla="*/ 488950 h 1135717"/>
              <a:gd name="connsiteX15" fmla="*/ 0 w 2372594"/>
              <a:gd name="connsiteY15" fmla="*/ 488950 h 1135717"/>
              <a:gd name="connsiteX16" fmla="*/ 0 w 2372594"/>
              <a:gd name="connsiteY16" fmla="*/ 0 h 1135717"/>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72594 w 2372594"/>
              <a:gd name="connsiteY8" fmla="*/ 838200 h 1348781"/>
              <a:gd name="connsiteX9" fmla="*/ 561526 w 2372594"/>
              <a:gd name="connsiteY9" fmla="*/ 838200 h 1348781"/>
              <a:gd name="connsiteX10" fmla="*/ 526233 w 2372594"/>
              <a:gd name="connsiteY10" fmla="*/ 1348781 h 1348781"/>
              <a:gd name="connsiteX11" fmla="*/ 269827 w 2372594"/>
              <a:gd name="connsiteY11" fmla="*/ 838200 h 1348781"/>
              <a:gd name="connsiteX12" fmla="*/ 0 w 2372594"/>
              <a:gd name="connsiteY12" fmla="*/ 838200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72594 w 2372594"/>
              <a:gd name="connsiteY8" fmla="*/ 838200 h 1348781"/>
              <a:gd name="connsiteX9" fmla="*/ 553151 w 2372594"/>
              <a:gd name="connsiteY9" fmla="*/ 1051264 h 1348781"/>
              <a:gd name="connsiteX10" fmla="*/ 526233 w 2372594"/>
              <a:gd name="connsiteY10" fmla="*/ 1348781 h 1348781"/>
              <a:gd name="connsiteX11" fmla="*/ 269827 w 2372594"/>
              <a:gd name="connsiteY11" fmla="*/ 838200 h 1348781"/>
              <a:gd name="connsiteX12" fmla="*/ 0 w 2372594"/>
              <a:gd name="connsiteY12" fmla="*/ 838200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64218 w 2372594"/>
              <a:gd name="connsiteY8" fmla="*/ 1033509 h 1348781"/>
              <a:gd name="connsiteX9" fmla="*/ 553151 w 2372594"/>
              <a:gd name="connsiteY9" fmla="*/ 1051264 h 1348781"/>
              <a:gd name="connsiteX10" fmla="*/ 526233 w 2372594"/>
              <a:gd name="connsiteY10" fmla="*/ 1348781 h 1348781"/>
              <a:gd name="connsiteX11" fmla="*/ 269827 w 2372594"/>
              <a:gd name="connsiteY11" fmla="*/ 838200 h 1348781"/>
              <a:gd name="connsiteX12" fmla="*/ 0 w 2372594"/>
              <a:gd name="connsiteY12" fmla="*/ 838200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64218 w 2372594"/>
              <a:gd name="connsiteY8" fmla="*/ 1033509 h 1348781"/>
              <a:gd name="connsiteX9" fmla="*/ 553151 w 2372594"/>
              <a:gd name="connsiteY9" fmla="*/ 1051264 h 1348781"/>
              <a:gd name="connsiteX10" fmla="*/ 526233 w 2372594"/>
              <a:gd name="connsiteY10" fmla="*/ 1348781 h 1348781"/>
              <a:gd name="connsiteX11" fmla="*/ 286579 w 2372594"/>
              <a:gd name="connsiteY11" fmla="*/ 1024631 h 1348781"/>
              <a:gd name="connsiteX12" fmla="*/ 0 w 2372594"/>
              <a:gd name="connsiteY12" fmla="*/ 838200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64218 w 2372594"/>
              <a:gd name="connsiteY8" fmla="*/ 1033509 h 1348781"/>
              <a:gd name="connsiteX9" fmla="*/ 553151 w 2372594"/>
              <a:gd name="connsiteY9" fmla="*/ 1051264 h 1348781"/>
              <a:gd name="connsiteX10" fmla="*/ 526233 w 2372594"/>
              <a:gd name="connsiteY10" fmla="*/ 1348781 h 1348781"/>
              <a:gd name="connsiteX11" fmla="*/ 286579 w 2372594"/>
              <a:gd name="connsiteY11" fmla="*/ 1024631 h 1348781"/>
              <a:gd name="connsiteX12" fmla="*/ 0 w 2372594"/>
              <a:gd name="connsiteY12" fmla="*/ 1033509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64218 w 2372594"/>
              <a:gd name="connsiteY8" fmla="*/ 1033509 h 1348781"/>
              <a:gd name="connsiteX9" fmla="*/ 553151 w 2372594"/>
              <a:gd name="connsiteY9" fmla="*/ 1051264 h 1348781"/>
              <a:gd name="connsiteX10" fmla="*/ 526233 w 2372594"/>
              <a:gd name="connsiteY10" fmla="*/ 1348781 h 1348781"/>
              <a:gd name="connsiteX11" fmla="*/ 303332 w 2372594"/>
              <a:gd name="connsiteY11" fmla="*/ 1060141 h 1348781"/>
              <a:gd name="connsiteX12" fmla="*/ 0 w 2372594"/>
              <a:gd name="connsiteY12" fmla="*/ 1033509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 name="connsiteX0" fmla="*/ 0 w 2372594"/>
              <a:gd name="connsiteY0" fmla="*/ 0 h 1348781"/>
              <a:gd name="connsiteX1" fmla="*/ 395432 w 2372594"/>
              <a:gd name="connsiteY1" fmla="*/ 0 h 1348781"/>
              <a:gd name="connsiteX2" fmla="*/ 395432 w 2372594"/>
              <a:gd name="connsiteY2" fmla="*/ 0 h 1348781"/>
              <a:gd name="connsiteX3" fmla="*/ 988581 w 2372594"/>
              <a:gd name="connsiteY3" fmla="*/ 0 h 1348781"/>
              <a:gd name="connsiteX4" fmla="*/ 2372594 w 2372594"/>
              <a:gd name="connsiteY4" fmla="*/ 0 h 1348781"/>
              <a:gd name="connsiteX5" fmla="*/ 2372594 w 2372594"/>
              <a:gd name="connsiteY5" fmla="*/ 488950 h 1348781"/>
              <a:gd name="connsiteX6" fmla="*/ 2372594 w 2372594"/>
              <a:gd name="connsiteY6" fmla="*/ 488950 h 1348781"/>
              <a:gd name="connsiteX7" fmla="*/ 2372594 w 2372594"/>
              <a:gd name="connsiteY7" fmla="*/ 698500 h 1348781"/>
              <a:gd name="connsiteX8" fmla="*/ 2364218 w 2372594"/>
              <a:gd name="connsiteY8" fmla="*/ 1033509 h 1348781"/>
              <a:gd name="connsiteX9" fmla="*/ 553151 w 2372594"/>
              <a:gd name="connsiteY9" fmla="*/ 1051264 h 1348781"/>
              <a:gd name="connsiteX10" fmla="*/ 526233 w 2372594"/>
              <a:gd name="connsiteY10" fmla="*/ 1348781 h 1348781"/>
              <a:gd name="connsiteX11" fmla="*/ 303332 w 2372594"/>
              <a:gd name="connsiteY11" fmla="*/ 1060141 h 1348781"/>
              <a:gd name="connsiteX12" fmla="*/ 8377 w 2372594"/>
              <a:gd name="connsiteY12" fmla="*/ 1060142 h 1348781"/>
              <a:gd name="connsiteX13" fmla="*/ 0 w 2372594"/>
              <a:gd name="connsiteY13" fmla="*/ 698500 h 1348781"/>
              <a:gd name="connsiteX14" fmla="*/ 0 w 2372594"/>
              <a:gd name="connsiteY14" fmla="*/ 488950 h 1348781"/>
              <a:gd name="connsiteX15" fmla="*/ 0 w 2372594"/>
              <a:gd name="connsiteY15" fmla="*/ 488950 h 1348781"/>
              <a:gd name="connsiteX16" fmla="*/ 0 w 2372594"/>
              <a:gd name="connsiteY16" fmla="*/ 0 h 13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2594" h="1348781">
                <a:moveTo>
                  <a:pt x="0" y="0"/>
                </a:moveTo>
                <a:lnTo>
                  <a:pt x="395432" y="0"/>
                </a:lnTo>
                <a:lnTo>
                  <a:pt x="395432" y="0"/>
                </a:lnTo>
                <a:lnTo>
                  <a:pt x="988581" y="0"/>
                </a:lnTo>
                <a:lnTo>
                  <a:pt x="2372594" y="0"/>
                </a:lnTo>
                <a:lnTo>
                  <a:pt x="2372594" y="488950"/>
                </a:lnTo>
                <a:lnTo>
                  <a:pt x="2372594" y="488950"/>
                </a:lnTo>
                <a:lnTo>
                  <a:pt x="2372594" y="698500"/>
                </a:lnTo>
                <a:lnTo>
                  <a:pt x="2364218" y="1033509"/>
                </a:lnTo>
                <a:lnTo>
                  <a:pt x="553151" y="1051264"/>
                </a:lnTo>
                <a:lnTo>
                  <a:pt x="526233" y="1348781"/>
                </a:lnTo>
                <a:lnTo>
                  <a:pt x="303332" y="1060141"/>
                </a:lnTo>
                <a:lnTo>
                  <a:pt x="8377" y="1060142"/>
                </a:lnTo>
                <a:lnTo>
                  <a:pt x="0" y="698500"/>
                </a:lnTo>
                <a:lnTo>
                  <a:pt x="0" y="488950"/>
                </a:lnTo>
                <a:lnTo>
                  <a:pt x="0" y="488950"/>
                </a:lnTo>
                <a:lnTo>
                  <a:pt x="0" y="0"/>
                </a:lnTo>
                <a:close/>
              </a:path>
            </a:pathLst>
          </a:cu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886200" y="1058049"/>
            <a:ext cx="2509738" cy="954107"/>
          </a:xfrm>
          <a:prstGeom prst="rect">
            <a:avLst/>
          </a:prstGeom>
          <a:noFill/>
        </p:spPr>
        <p:txBody>
          <a:bodyPr wrap="square" rtlCol="0">
            <a:spAutoFit/>
          </a:bodyPr>
          <a:lstStyle/>
          <a:p>
            <a:r>
              <a:rPr lang="en-US" sz="1400" dirty="0" smtClean="0">
                <a:solidFill>
                  <a:schemeClr val="bg1"/>
                </a:solidFill>
                <a:latin typeface="Arial Black" panose="020B0A04020102020204" pitchFamily="34" charset="0"/>
              </a:rPr>
              <a:t>GENERAL PSYCHIATRY</a:t>
            </a:r>
            <a:br>
              <a:rPr lang="en-US" sz="1400" dirty="0" smtClean="0">
                <a:solidFill>
                  <a:schemeClr val="bg1"/>
                </a:solidFill>
                <a:latin typeface="Arial Black" panose="020B0A04020102020204" pitchFamily="34" charset="0"/>
              </a:rPr>
            </a:br>
            <a:r>
              <a:rPr lang="en-US" sz="1400" dirty="0" smtClean="0">
                <a:solidFill>
                  <a:schemeClr val="bg1"/>
                </a:solidFill>
                <a:latin typeface="Arial Black" panose="020B0A04020102020204" pitchFamily="34" charset="0"/>
              </a:rPr>
              <a:t>(CIVIL SECTION) UNIT </a:t>
            </a:r>
            <a:br>
              <a:rPr lang="en-US" sz="1400" dirty="0" smtClean="0">
                <a:solidFill>
                  <a:schemeClr val="bg1"/>
                </a:solidFill>
                <a:latin typeface="Arial Black" panose="020B0A04020102020204" pitchFamily="34" charset="0"/>
              </a:rPr>
            </a:br>
            <a:r>
              <a:rPr lang="en-US" sz="1400" dirty="0" smtClean="0">
                <a:solidFill>
                  <a:schemeClr val="bg1"/>
                </a:solidFill>
                <a:latin typeface="Arial Black" panose="020B0A04020102020204" pitchFamily="34" charset="0"/>
              </a:rPr>
              <a:t>HOUSING 122 CIVIL AND STEP-DOWN BEDS</a:t>
            </a:r>
            <a:endParaRPr lang="en-US" sz="1400" dirty="0">
              <a:solidFill>
                <a:schemeClr val="bg1"/>
              </a:solidFill>
              <a:latin typeface="Arial Black" panose="020B0A04020102020204" pitchFamily="34" charset="0"/>
            </a:endParaRPr>
          </a:p>
        </p:txBody>
      </p:sp>
      <p:sp>
        <p:nvSpPr>
          <p:cNvPr id="17" name="TextBox 16"/>
          <p:cNvSpPr txBox="1"/>
          <p:nvPr/>
        </p:nvSpPr>
        <p:spPr>
          <a:xfrm>
            <a:off x="267169" y="2109540"/>
            <a:ext cx="2084635" cy="1169551"/>
          </a:xfrm>
          <a:prstGeom prst="rect">
            <a:avLst/>
          </a:prstGeom>
          <a:noFill/>
        </p:spPr>
        <p:txBody>
          <a:bodyPr wrap="square" rtlCol="0">
            <a:spAutoFit/>
          </a:bodyPr>
          <a:lstStyle/>
          <a:p>
            <a:r>
              <a:rPr lang="en-US" sz="1400" dirty="0" smtClean="0">
                <a:solidFill>
                  <a:schemeClr val="bg1"/>
                </a:solidFill>
                <a:latin typeface="Arial Black" panose="020B0A04020102020204" pitchFamily="34" charset="0"/>
              </a:rPr>
              <a:t>REGIONAL PSYCHIATRIC FORENSIC CENTER (RFPC) HOUSING </a:t>
            </a:r>
          </a:p>
          <a:p>
            <a:r>
              <a:rPr lang="en-US" sz="1400" dirty="0" smtClean="0">
                <a:solidFill>
                  <a:schemeClr val="bg1"/>
                </a:solidFill>
                <a:latin typeface="Arial Black" panose="020B0A04020102020204" pitchFamily="34" charset="0"/>
              </a:rPr>
              <a:t>137 BEDS</a:t>
            </a:r>
            <a:endParaRPr lang="en-US"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4256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6019800"/>
            <a:ext cx="28194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6269711"/>
            <a:ext cx="1756611" cy="35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4"/>
          </p:nvPr>
        </p:nvSpPr>
        <p:spPr>
          <a:xfrm>
            <a:off x="533400" y="6400800"/>
            <a:ext cx="2133600" cy="244475"/>
          </a:xfrm>
          <a:prstGeom prst="rect">
            <a:avLst/>
          </a:prstGeom>
        </p:spPr>
        <p:txBody>
          <a:bodyPr vert="horz" wrap="square" lIns="91440" tIns="45720" rIns="91440" bIns="45720" numCol="1" anchor="t" anchorCtr="0" compatLnSpc="1">
            <a:prstTxWarp prst="textNoShape">
              <a:avLst/>
            </a:prstTxWarp>
          </a:bodyPr>
          <a:lstStyle>
            <a:lvl1pPr algn="l">
              <a:defRPr sz="1100">
                <a:ea typeface="ＭＳ Ｐゴシック" pitchFamily="-111" charset="-128"/>
                <a:cs typeface="+mn-cs"/>
              </a:defRPr>
            </a:lvl1pPr>
          </a:lstStyle>
          <a:p>
            <a:pPr>
              <a:defRPr/>
            </a:pPr>
            <a:fld id="{0A7AA66B-947C-43B3-B1E5-2858C43156DF}" type="slidenum">
              <a:rPr lang="en-US" smtClean="0"/>
              <a:t>9</a:t>
            </a:fld>
            <a:endParaRPr lang="en-US" dirty="0"/>
          </a:p>
        </p:txBody>
      </p:sp>
      <p:sp>
        <p:nvSpPr>
          <p:cNvPr id="10" name="Title 1"/>
          <p:cNvSpPr>
            <a:spLocks noGrp="1"/>
          </p:cNvSpPr>
          <p:nvPr>
            <p:ph type="title"/>
          </p:nvPr>
        </p:nvSpPr>
        <p:spPr bwMode="white">
          <a:xfrm>
            <a:off x="685800" y="352008"/>
            <a:ext cx="8001000" cy="515185"/>
          </a:xfrm>
        </p:spPr>
        <p:txBody>
          <a:bodyPr/>
          <a:lstStyle/>
          <a:p>
            <a:r>
              <a:rPr lang="en-US" sz="2400" dirty="0" smtClean="0">
                <a:latin typeface="Arial Black" panose="020B0A04020102020204" pitchFamily="34" charset="0"/>
              </a:rPr>
              <a:t>RFPC SERVICE AREAS</a:t>
            </a:r>
            <a:endParaRPr lang="en-US" sz="2400"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1058"/>
            <a:ext cx="7620000" cy="4502942"/>
          </a:xfrm>
          <a:prstGeom prst="rect">
            <a:avLst/>
          </a:prstGeom>
        </p:spPr>
      </p:pic>
      <p:sp>
        <p:nvSpPr>
          <p:cNvPr id="4" name="5-Point Star 3"/>
          <p:cNvSpPr/>
          <p:nvPr/>
        </p:nvSpPr>
        <p:spPr>
          <a:xfrm>
            <a:off x="2133600" y="3879058"/>
            <a:ext cx="304800" cy="304800"/>
          </a:xfrm>
          <a:prstGeom prst="star5">
            <a:avLst/>
          </a:prstGeom>
          <a:solidFill>
            <a:srgbClr val="FFFF00"/>
          </a:solidFill>
          <a:ln>
            <a:solidFill>
              <a:srgbClr val="002060"/>
            </a:soli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5-Point Star 8"/>
          <p:cNvSpPr/>
          <p:nvPr/>
        </p:nvSpPr>
        <p:spPr>
          <a:xfrm>
            <a:off x="7391400" y="4336258"/>
            <a:ext cx="304800" cy="304800"/>
          </a:xfrm>
          <a:prstGeom prst="star5">
            <a:avLst/>
          </a:prstGeom>
          <a:solidFill>
            <a:srgbClr val="FF0000"/>
          </a:solidFill>
          <a:ln>
            <a:solidFill>
              <a:srgbClr val="002060"/>
            </a:soli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5-Point Star 12"/>
          <p:cNvSpPr/>
          <p:nvPr/>
        </p:nvSpPr>
        <p:spPr>
          <a:xfrm>
            <a:off x="685800" y="5796646"/>
            <a:ext cx="304800" cy="304800"/>
          </a:xfrm>
          <a:prstGeom prst="star5">
            <a:avLst/>
          </a:prstGeom>
          <a:solidFill>
            <a:srgbClr val="FFFF00"/>
          </a:solidFill>
          <a:ln>
            <a:solidFill>
              <a:srgbClr val="002060"/>
            </a:soli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66800" y="5869275"/>
            <a:ext cx="304800" cy="232171"/>
          </a:xfrm>
          <a:prstGeom prst="rect">
            <a:avLst/>
          </a:prstGeom>
          <a:solidFill>
            <a:srgbClr val="0F75B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5-Point Star 13"/>
          <p:cNvSpPr/>
          <p:nvPr/>
        </p:nvSpPr>
        <p:spPr>
          <a:xfrm>
            <a:off x="4419602" y="5796646"/>
            <a:ext cx="304800" cy="304800"/>
          </a:xfrm>
          <a:prstGeom prst="star5">
            <a:avLst/>
          </a:prstGeom>
          <a:solidFill>
            <a:srgbClr val="FF0000"/>
          </a:solidFill>
          <a:ln>
            <a:solidFill>
              <a:srgbClr val="002060"/>
            </a:solidFill>
          </a:ln>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800602" y="5869275"/>
            <a:ext cx="304800" cy="232171"/>
          </a:xfrm>
          <a:prstGeom prst="rect">
            <a:avLst/>
          </a:prstGeom>
          <a:solidFill>
            <a:srgbClr val="D1D2D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5414458"/>
            <a:ext cx="6477000" cy="338554"/>
          </a:xfrm>
          <a:prstGeom prst="rect">
            <a:avLst/>
          </a:prstGeom>
          <a:noFill/>
        </p:spPr>
        <p:txBody>
          <a:bodyPr wrap="square" rtlCol="0">
            <a:spAutoFit/>
          </a:bodyPr>
          <a:lstStyle/>
          <a:p>
            <a:r>
              <a:rPr lang="en-US" sz="1600" dirty="0" smtClean="0">
                <a:latin typeface="Arial Black" panose="020B0A04020102020204" pitchFamily="34" charset="0"/>
              </a:rPr>
              <a:t>DESIGNATION OF SERVICE AREAS FOR RFPCs</a:t>
            </a:r>
            <a:endParaRPr lang="en-US" sz="1600" dirty="0">
              <a:latin typeface="Arial Black" panose="020B0A04020102020204" pitchFamily="34" charset="0"/>
            </a:endParaRPr>
          </a:p>
        </p:txBody>
      </p:sp>
      <p:sp>
        <p:nvSpPr>
          <p:cNvPr id="17" name="TextBox 16"/>
          <p:cNvSpPr txBox="1"/>
          <p:nvPr/>
        </p:nvSpPr>
        <p:spPr>
          <a:xfrm>
            <a:off x="5153025" y="5833646"/>
            <a:ext cx="3152775" cy="338554"/>
          </a:xfrm>
          <a:prstGeom prst="rect">
            <a:avLst/>
          </a:prstGeom>
          <a:noFill/>
        </p:spPr>
        <p:txBody>
          <a:bodyPr wrap="square" rtlCol="0">
            <a:spAutoFit/>
          </a:bodyPr>
          <a:lstStyle/>
          <a:p>
            <a:r>
              <a:rPr lang="en-US" sz="1600" dirty="0" smtClean="0">
                <a:latin typeface="Calibri Light" panose="020F0302020204030204" pitchFamily="34" charset="0"/>
              </a:rPr>
              <a:t>NORRISTOWN STATE HOSPITAL RFPC</a:t>
            </a:r>
            <a:endParaRPr lang="en-US" sz="1600" dirty="0">
              <a:latin typeface="Calibri Light" panose="020F0302020204030204" pitchFamily="34" charset="0"/>
            </a:endParaRPr>
          </a:p>
        </p:txBody>
      </p:sp>
      <p:sp>
        <p:nvSpPr>
          <p:cNvPr id="18" name="TextBox 17"/>
          <p:cNvSpPr txBox="1"/>
          <p:nvPr/>
        </p:nvSpPr>
        <p:spPr>
          <a:xfrm>
            <a:off x="1371600" y="5833646"/>
            <a:ext cx="2895600" cy="338554"/>
          </a:xfrm>
          <a:prstGeom prst="rect">
            <a:avLst/>
          </a:prstGeom>
          <a:noFill/>
        </p:spPr>
        <p:txBody>
          <a:bodyPr wrap="square" rtlCol="0">
            <a:spAutoFit/>
          </a:bodyPr>
          <a:lstStyle/>
          <a:p>
            <a:r>
              <a:rPr lang="en-US" sz="1600" dirty="0" smtClean="0">
                <a:latin typeface="Calibri Light" panose="020F0302020204030204" pitchFamily="34" charset="0"/>
              </a:rPr>
              <a:t>TORRANCE STATE HOSPITAL RFPC</a:t>
            </a:r>
            <a:endParaRPr lang="en-US" sz="1600" dirty="0">
              <a:latin typeface="Calibri Light" panose="020F0302020204030204" pitchFamily="34" charset="0"/>
            </a:endParaRPr>
          </a:p>
        </p:txBody>
      </p:sp>
    </p:spTree>
    <p:extLst>
      <p:ext uri="{BB962C8B-B14F-4D97-AF65-F5344CB8AC3E}">
        <p14:creationId xmlns:p14="http://schemas.microsoft.com/office/powerpoint/2010/main" val="150714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8607BF2131048A1418DFC590193E9" ma:contentTypeVersion="1" ma:contentTypeDescription="Create a new document." ma:contentTypeScope="" ma:versionID="e165d548c7aae9b72e63a3cf4bf38de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EDD689-4550-49CE-BE6F-A8E54D981837}"/>
</file>

<file path=customXml/itemProps2.xml><?xml version="1.0" encoding="utf-8"?>
<ds:datastoreItem xmlns:ds="http://schemas.openxmlformats.org/officeDocument/2006/customXml" ds:itemID="{298D1BA9-7CCE-4D71-895F-88E22BC5A09E}"/>
</file>

<file path=customXml/itemProps3.xml><?xml version="1.0" encoding="utf-8"?>
<ds:datastoreItem xmlns:ds="http://schemas.openxmlformats.org/officeDocument/2006/customXml" ds:itemID="{496BED83-AB61-43B2-BCB8-A024799872DB}"/>
</file>

<file path=docProps/app.xml><?xml version="1.0" encoding="utf-8"?>
<Properties xmlns="http://schemas.openxmlformats.org/officeDocument/2006/extended-properties" xmlns:vt="http://schemas.openxmlformats.org/officeDocument/2006/docPropsVTypes">
  <Template/>
  <TotalTime>1447</TotalTime>
  <Words>1203</Words>
  <Application>Microsoft Office PowerPoint</Application>
  <PresentationFormat>On-screen Show (4:3)</PresentationFormat>
  <Paragraphs>165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Black</vt:lpstr>
      <vt:lpstr>Calibri</vt:lpstr>
      <vt:lpstr>Calibri Light</vt:lpstr>
      <vt:lpstr>Times New Roman</vt:lpstr>
      <vt:lpstr>Wingdings</vt:lpstr>
      <vt:lpstr>DHS Presentations Template 1v3</vt:lpstr>
      <vt:lpstr>PowerPoint Presentation</vt:lpstr>
      <vt:lpstr>AGENDA</vt:lpstr>
      <vt:lpstr>PowerPoint Presentation</vt:lpstr>
      <vt:lpstr>CURRENT STATUS</vt:lpstr>
      <vt:lpstr>KEY TERMS</vt:lpstr>
      <vt:lpstr>HISTORY</vt:lpstr>
      <vt:lpstr>CURRENT CAPACITY</vt:lpstr>
      <vt:lpstr>CURRENT CAPACITY</vt:lpstr>
      <vt:lpstr>RFPC SERVICE AREAS</vt:lpstr>
      <vt:lpstr>NORRISTOWN CIVIL CLOSURE</vt:lpstr>
      <vt:lpstr>HISTORY OF THE WAITING LIST</vt:lpstr>
      <vt:lpstr>PowerPoint Presentation</vt:lpstr>
      <vt:lpstr>ACLU SETTLEMENTS</vt:lpstr>
      <vt:lpstr>ACLU SETTLEMENTS</vt:lpstr>
      <vt:lpstr>PowerPoint Presentation</vt:lpstr>
      <vt:lpstr>ADDRESSING ACLU SETTLEMENTS</vt:lpstr>
      <vt:lpstr>PowerPoint Presentation</vt:lpstr>
      <vt:lpstr>WHY NORRISTOWN?</vt:lpstr>
      <vt:lpstr>WHY NORRISTOWN?</vt:lpstr>
      <vt:lpstr>PowerPoint Presentation</vt:lpstr>
      <vt:lpstr>PowerPoint Presentation</vt:lpstr>
      <vt:lpstr>THE PATH FORWARD</vt:lpstr>
      <vt:lpstr>THE PATH FORWARD</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Fabian-Marks, Johanna</cp:lastModifiedBy>
  <cp:revision>118</cp:revision>
  <cp:lastPrinted>2017-11-22T15:00:32Z</cp:lastPrinted>
  <dcterms:created xsi:type="dcterms:W3CDTF">2017-03-23T13:59:58Z</dcterms:created>
  <dcterms:modified xsi:type="dcterms:W3CDTF">2017-11-29T14:54:11Z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0x0101008148607BF2131048A1418DFC590193E9</vt:lpwstr>
  </property>
  <property fmtid="{D5CDD505-2E9C-101B-9397-08002B2CF9AE}" pid="3" name="Order">
    <vt:r8>41500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