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notesMasterIdLst>
    <p:notesMasterId r:id="rId24"/>
  </p:notesMasterIdLst>
  <p:sldIdLst>
    <p:sldId id="874" r:id="rId5"/>
    <p:sldId id="932" r:id="rId6"/>
    <p:sldId id="1014" r:id="rId7"/>
    <p:sldId id="931" r:id="rId8"/>
    <p:sldId id="989" r:id="rId9"/>
    <p:sldId id="991" r:id="rId10"/>
    <p:sldId id="933" r:id="rId11"/>
    <p:sldId id="1011" r:id="rId12"/>
    <p:sldId id="1015" r:id="rId13"/>
    <p:sldId id="1021" r:id="rId14"/>
    <p:sldId id="1019" r:id="rId15"/>
    <p:sldId id="1016" r:id="rId16"/>
    <p:sldId id="1022" r:id="rId17"/>
    <p:sldId id="1020" r:id="rId18"/>
    <p:sldId id="298" r:id="rId19"/>
    <p:sldId id="1026" r:id="rId20"/>
    <p:sldId id="1024" r:id="rId21"/>
    <p:sldId id="1023" r:id="rId22"/>
    <p:sldId id="99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Stuard" initials="SS" lastIdx="15" clrIdx="0">
    <p:extLst>
      <p:ext uri="{19B8F6BF-5375-455C-9EA6-DF929625EA0E}">
        <p15:presenceInfo xmlns:p15="http://schemas.microsoft.com/office/powerpoint/2012/main" userId="2b783f8ccd74f8fa" providerId="Windows Live"/>
      </p:ext>
    </p:extLst>
  </p:cmAuthor>
  <p:cmAuthor id="2" name="Jacobs, Douglas" initials="JD" lastIdx="2" clrIdx="1">
    <p:extLst>
      <p:ext uri="{19B8F6BF-5375-455C-9EA6-DF929625EA0E}">
        <p15:presenceInfo xmlns:p15="http://schemas.microsoft.com/office/powerpoint/2012/main" userId="Jacobs, Dougl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7FF"/>
    <a:srgbClr val="9966FF"/>
    <a:srgbClr val="FFCC00"/>
    <a:srgbClr val="758358"/>
    <a:srgbClr val="6D9F59"/>
    <a:srgbClr val="00CCFF"/>
    <a:srgbClr val="85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1363" autoAdjust="0"/>
  </p:normalViewPr>
  <p:slideViewPr>
    <p:cSldViewPr snapToGrid="0" snapToObjects="1">
      <p:cViewPr varScale="1">
        <p:scale>
          <a:sx n="72" d="100"/>
          <a:sy n="72" d="100"/>
        </p:scale>
        <p:origin x="5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hyperlink" Target="https://www.dhs.pa.gov/HealthInnovation/Pages/Health-Innovations-Resources.aspx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pa.gov/HealthInnovation/Pages/Health-Innovations-Resources.aspx" TargetMode="External"/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2FBD8-3CA2-4168-B6DD-E0CC6749C584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167282B-FDB5-43D0-BE15-EB0260628C2D}">
      <dgm:prSet/>
      <dgm:spPr/>
      <dgm:t>
        <a:bodyPr/>
        <a:lstStyle/>
        <a:p>
          <a:pPr rtl="0"/>
          <a:r>
            <a:rPr lang="en-US"/>
            <a:t>Welcome and Introductions</a:t>
          </a:r>
        </a:p>
      </dgm:t>
    </dgm:pt>
    <dgm:pt modelId="{28D2AD97-2E2D-4A55-BE89-E51DBD5678FC}" type="parTrans" cxnId="{A5E52FAB-35BC-4D98-A586-BA659119CB75}">
      <dgm:prSet/>
      <dgm:spPr/>
      <dgm:t>
        <a:bodyPr/>
        <a:lstStyle/>
        <a:p>
          <a:endParaRPr lang="en-US"/>
        </a:p>
      </dgm:t>
    </dgm:pt>
    <dgm:pt modelId="{C1F06695-490B-4334-802F-12634C12A30C}" type="sibTrans" cxnId="{A5E52FAB-35BC-4D98-A586-BA659119CB75}">
      <dgm:prSet/>
      <dgm:spPr/>
      <dgm:t>
        <a:bodyPr/>
        <a:lstStyle/>
        <a:p>
          <a:endParaRPr lang="en-US"/>
        </a:p>
      </dgm:t>
    </dgm:pt>
    <dgm:pt modelId="{1A55D873-F348-44D5-A4AB-19C470398FFB}">
      <dgm:prSet/>
      <dgm:spPr/>
      <dgm:t>
        <a:bodyPr/>
        <a:lstStyle/>
        <a:p>
          <a:pPr rtl="0"/>
          <a:r>
            <a:rPr lang="en-US" dirty="0"/>
            <a:t>Housing Smart</a:t>
          </a:r>
        </a:p>
      </dgm:t>
    </dgm:pt>
    <dgm:pt modelId="{4183B42C-C7EE-4E40-8A95-4D399C4E329F}" type="parTrans" cxnId="{945B11E4-C3E7-4956-A009-6BC00DF28220}">
      <dgm:prSet/>
      <dgm:spPr/>
      <dgm:t>
        <a:bodyPr/>
        <a:lstStyle/>
        <a:p>
          <a:endParaRPr lang="en-US"/>
        </a:p>
      </dgm:t>
    </dgm:pt>
    <dgm:pt modelId="{33E8CDDB-6A47-4964-AD8F-58BA3FFBB3DA}" type="sibTrans" cxnId="{945B11E4-C3E7-4956-A009-6BC00DF28220}">
      <dgm:prSet/>
      <dgm:spPr/>
      <dgm:t>
        <a:bodyPr/>
        <a:lstStyle/>
        <a:p>
          <a:endParaRPr lang="en-US"/>
        </a:p>
      </dgm:t>
    </dgm:pt>
    <dgm:pt modelId="{E1BF6FFB-AC1C-4CD9-9E01-8A684A3640DC}">
      <dgm:prSet/>
      <dgm:spPr/>
      <dgm:t>
        <a:bodyPr/>
        <a:lstStyle/>
        <a:p>
          <a:pPr rtl="0"/>
          <a:r>
            <a:rPr lang="en-US" dirty="0"/>
            <a:t>Food Delivery for Vulnerable Families</a:t>
          </a:r>
        </a:p>
      </dgm:t>
    </dgm:pt>
    <dgm:pt modelId="{2856F322-AA56-4A80-B554-A1DB6186E4F1}" type="parTrans" cxnId="{409B3175-2BEB-4BC2-BAC7-439093B65302}">
      <dgm:prSet/>
      <dgm:spPr/>
      <dgm:t>
        <a:bodyPr/>
        <a:lstStyle/>
        <a:p>
          <a:endParaRPr lang="en-US"/>
        </a:p>
      </dgm:t>
    </dgm:pt>
    <dgm:pt modelId="{388C8465-A3D5-4916-9A09-5EB65818A18A}" type="sibTrans" cxnId="{409B3175-2BEB-4BC2-BAC7-439093B65302}">
      <dgm:prSet/>
      <dgm:spPr/>
      <dgm:t>
        <a:bodyPr/>
        <a:lstStyle/>
        <a:p>
          <a:endParaRPr lang="en-US"/>
        </a:p>
      </dgm:t>
    </dgm:pt>
    <dgm:pt modelId="{4235233E-CD90-4607-80DF-13A6EDFEDFAA}">
      <dgm:prSet/>
      <dgm:spPr/>
      <dgm:t>
        <a:bodyPr/>
        <a:lstStyle/>
        <a:p>
          <a:pPr rtl="0"/>
          <a:r>
            <a:rPr lang="en-US" dirty="0"/>
            <a:t>Q&amp;A</a:t>
          </a:r>
        </a:p>
      </dgm:t>
    </dgm:pt>
    <dgm:pt modelId="{AEF7676A-1484-47DC-A2C2-5B557A9F0399}" type="parTrans" cxnId="{526F69F8-9F54-434A-A34F-0C7956401797}">
      <dgm:prSet/>
      <dgm:spPr/>
      <dgm:t>
        <a:bodyPr/>
        <a:lstStyle/>
        <a:p>
          <a:endParaRPr lang="en-US"/>
        </a:p>
      </dgm:t>
    </dgm:pt>
    <dgm:pt modelId="{003B38B0-4F58-4863-85DD-59FF9199CC1F}" type="sibTrans" cxnId="{526F69F8-9F54-434A-A34F-0C7956401797}">
      <dgm:prSet/>
      <dgm:spPr/>
      <dgm:t>
        <a:bodyPr/>
        <a:lstStyle/>
        <a:p>
          <a:endParaRPr lang="en-US"/>
        </a:p>
      </dgm:t>
    </dgm:pt>
    <dgm:pt modelId="{084A1B7D-87F1-48E4-99B1-5D348BA8B0FB}" type="pres">
      <dgm:prSet presAssocID="{E602FBD8-3CA2-4168-B6DD-E0CC6749C584}" presName="CompostProcess" presStyleCnt="0">
        <dgm:presLayoutVars>
          <dgm:dir/>
          <dgm:resizeHandles val="exact"/>
        </dgm:presLayoutVars>
      </dgm:prSet>
      <dgm:spPr/>
    </dgm:pt>
    <dgm:pt modelId="{85052915-5D13-496B-9C19-8059DD42C137}" type="pres">
      <dgm:prSet presAssocID="{E602FBD8-3CA2-4168-B6DD-E0CC6749C584}" presName="arrow" presStyleLbl="bgShp" presStyleIdx="0" presStyleCnt="1"/>
      <dgm:spPr/>
    </dgm:pt>
    <dgm:pt modelId="{C0393C6A-EB66-4256-A883-6CB6E65BF949}" type="pres">
      <dgm:prSet presAssocID="{E602FBD8-3CA2-4168-B6DD-E0CC6749C584}" presName="linearProcess" presStyleCnt="0"/>
      <dgm:spPr/>
    </dgm:pt>
    <dgm:pt modelId="{9A86EAED-23B5-423F-AF5F-D73C45FCDCAA}" type="pres">
      <dgm:prSet presAssocID="{5167282B-FDB5-43D0-BE15-EB0260628C2D}" presName="textNode" presStyleLbl="node1" presStyleIdx="0" presStyleCnt="4">
        <dgm:presLayoutVars>
          <dgm:bulletEnabled val="1"/>
        </dgm:presLayoutVars>
      </dgm:prSet>
      <dgm:spPr/>
    </dgm:pt>
    <dgm:pt modelId="{026B69A8-7022-4DB0-A045-B7C68F8FF0DE}" type="pres">
      <dgm:prSet presAssocID="{C1F06695-490B-4334-802F-12634C12A30C}" presName="sibTrans" presStyleCnt="0"/>
      <dgm:spPr/>
    </dgm:pt>
    <dgm:pt modelId="{E220B239-AC7C-46F0-BA1C-6B8C4E4515E0}" type="pres">
      <dgm:prSet presAssocID="{1A55D873-F348-44D5-A4AB-19C470398FFB}" presName="textNode" presStyleLbl="node1" presStyleIdx="1" presStyleCnt="4">
        <dgm:presLayoutVars>
          <dgm:bulletEnabled val="1"/>
        </dgm:presLayoutVars>
      </dgm:prSet>
      <dgm:spPr/>
    </dgm:pt>
    <dgm:pt modelId="{94A646A3-1452-4926-8613-61D5DB6268CC}" type="pres">
      <dgm:prSet presAssocID="{33E8CDDB-6A47-4964-AD8F-58BA3FFBB3DA}" presName="sibTrans" presStyleCnt="0"/>
      <dgm:spPr/>
    </dgm:pt>
    <dgm:pt modelId="{44335DBF-28FB-4EEE-AE63-049C784413FE}" type="pres">
      <dgm:prSet presAssocID="{E1BF6FFB-AC1C-4CD9-9E01-8A684A3640DC}" presName="textNode" presStyleLbl="node1" presStyleIdx="2" presStyleCnt="4">
        <dgm:presLayoutVars>
          <dgm:bulletEnabled val="1"/>
        </dgm:presLayoutVars>
      </dgm:prSet>
      <dgm:spPr/>
    </dgm:pt>
    <dgm:pt modelId="{EF74D758-A085-443E-8F2E-F413F728946F}" type="pres">
      <dgm:prSet presAssocID="{388C8465-A3D5-4916-9A09-5EB65818A18A}" presName="sibTrans" presStyleCnt="0"/>
      <dgm:spPr/>
    </dgm:pt>
    <dgm:pt modelId="{0CDD7409-D9DD-49FA-99B4-B1C5A041F156}" type="pres">
      <dgm:prSet presAssocID="{4235233E-CD90-4607-80DF-13A6EDFEDFAA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B1867C0E-BB3B-4EC0-B27A-CDE2E17487F5}" type="presOf" srcId="{E602FBD8-3CA2-4168-B6DD-E0CC6749C584}" destId="{084A1B7D-87F1-48E4-99B1-5D348BA8B0FB}" srcOrd="0" destOrd="0" presId="urn:microsoft.com/office/officeart/2005/8/layout/hProcess9"/>
    <dgm:cxn modelId="{E9F35E66-236E-41CE-BBC6-3CA710947585}" type="presOf" srcId="{1A55D873-F348-44D5-A4AB-19C470398FFB}" destId="{E220B239-AC7C-46F0-BA1C-6B8C4E4515E0}" srcOrd="0" destOrd="0" presId="urn:microsoft.com/office/officeart/2005/8/layout/hProcess9"/>
    <dgm:cxn modelId="{409B3175-2BEB-4BC2-BAC7-439093B65302}" srcId="{E602FBD8-3CA2-4168-B6DD-E0CC6749C584}" destId="{E1BF6FFB-AC1C-4CD9-9E01-8A684A3640DC}" srcOrd="2" destOrd="0" parTransId="{2856F322-AA56-4A80-B554-A1DB6186E4F1}" sibTransId="{388C8465-A3D5-4916-9A09-5EB65818A18A}"/>
    <dgm:cxn modelId="{7AD49C7A-658D-49AA-89C3-EB4E23F47689}" type="presOf" srcId="{E1BF6FFB-AC1C-4CD9-9E01-8A684A3640DC}" destId="{44335DBF-28FB-4EEE-AE63-049C784413FE}" srcOrd="0" destOrd="0" presId="urn:microsoft.com/office/officeart/2005/8/layout/hProcess9"/>
    <dgm:cxn modelId="{A5E52FAB-35BC-4D98-A586-BA659119CB75}" srcId="{E602FBD8-3CA2-4168-B6DD-E0CC6749C584}" destId="{5167282B-FDB5-43D0-BE15-EB0260628C2D}" srcOrd="0" destOrd="0" parTransId="{28D2AD97-2E2D-4A55-BE89-E51DBD5678FC}" sibTransId="{C1F06695-490B-4334-802F-12634C12A30C}"/>
    <dgm:cxn modelId="{945B11E4-C3E7-4956-A009-6BC00DF28220}" srcId="{E602FBD8-3CA2-4168-B6DD-E0CC6749C584}" destId="{1A55D873-F348-44D5-A4AB-19C470398FFB}" srcOrd="1" destOrd="0" parTransId="{4183B42C-C7EE-4E40-8A95-4D399C4E329F}" sibTransId="{33E8CDDB-6A47-4964-AD8F-58BA3FFBB3DA}"/>
    <dgm:cxn modelId="{0BEE0AE6-5377-463A-A8C0-E5E09BFC53F8}" type="presOf" srcId="{4235233E-CD90-4607-80DF-13A6EDFEDFAA}" destId="{0CDD7409-D9DD-49FA-99B4-B1C5A041F156}" srcOrd="0" destOrd="0" presId="urn:microsoft.com/office/officeart/2005/8/layout/hProcess9"/>
    <dgm:cxn modelId="{B79D94EF-DEFD-4BDB-9D62-40BF9B9EC19F}" type="presOf" srcId="{5167282B-FDB5-43D0-BE15-EB0260628C2D}" destId="{9A86EAED-23B5-423F-AF5F-D73C45FCDCAA}" srcOrd="0" destOrd="0" presId="urn:microsoft.com/office/officeart/2005/8/layout/hProcess9"/>
    <dgm:cxn modelId="{526F69F8-9F54-434A-A34F-0C7956401797}" srcId="{E602FBD8-3CA2-4168-B6DD-E0CC6749C584}" destId="{4235233E-CD90-4607-80DF-13A6EDFEDFAA}" srcOrd="3" destOrd="0" parTransId="{AEF7676A-1484-47DC-A2C2-5B557A9F0399}" sibTransId="{003B38B0-4F58-4863-85DD-59FF9199CC1F}"/>
    <dgm:cxn modelId="{F93FDB12-712A-4692-8572-0A41D349C0B5}" type="presParOf" srcId="{084A1B7D-87F1-48E4-99B1-5D348BA8B0FB}" destId="{85052915-5D13-496B-9C19-8059DD42C137}" srcOrd="0" destOrd="0" presId="urn:microsoft.com/office/officeart/2005/8/layout/hProcess9"/>
    <dgm:cxn modelId="{0594500C-433A-476C-9C77-981751175AFB}" type="presParOf" srcId="{084A1B7D-87F1-48E4-99B1-5D348BA8B0FB}" destId="{C0393C6A-EB66-4256-A883-6CB6E65BF949}" srcOrd="1" destOrd="0" presId="urn:microsoft.com/office/officeart/2005/8/layout/hProcess9"/>
    <dgm:cxn modelId="{004648E1-89D2-43C2-BD49-2275CFD16373}" type="presParOf" srcId="{C0393C6A-EB66-4256-A883-6CB6E65BF949}" destId="{9A86EAED-23B5-423F-AF5F-D73C45FCDCAA}" srcOrd="0" destOrd="0" presId="urn:microsoft.com/office/officeart/2005/8/layout/hProcess9"/>
    <dgm:cxn modelId="{FAE1750F-7DB6-4DB3-BF89-6D07AB845D1D}" type="presParOf" srcId="{C0393C6A-EB66-4256-A883-6CB6E65BF949}" destId="{026B69A8-7022-4DB0-A045-B7C68F8FF0DE}" srcOrd="1" destOrd="0" presId="urn:microsoft.com/office/officeart/2005/8/layout/hProcess9"/>
    <dgm:cxn modelId="{C427A029-0816-41E0-BCF4-8C614EB19765}" type="presParOf" srcId="{C0393C6A-EB66-4256-A883-6CB6E65BF949}" destId="{E220B239-AC7C-46F0-BA1C-6B8C4E4515E0}" srcOrd="2" destOrd="0" presId="urn:microsoft.com/office/officeart/2005/8/layout/hProcess9"/>
    <dgm:cxn modelId="{C4547B2D-4565-4E41-A380-9F4382D2E747}" type="presParOf" srcId="{C0393C6A-EB66-4256-A883-6CB6E65BF949}" destId="{94A646A3-1452-4926-8613-61D5DB6268CC}" srcOrd="3" destOrd="0" presId="urn:microsoft.com/office/officeart/2005/8/layout/hProcess9"/>
    <dgm:cxn modelId="{8D7E8F7B-E9FE-4C42-8AD4-AEBFC02D270E}" type="presParOf" srcId="{C0393C6A-EB66-4256-A883-6CB6E65BF949}" destId="{44335DBF-28FB-4EEE-AE63-049C784413FE}" srcOrd="4" destOrd="0" presId="urn:microsoft.com/office/officeart/2005/8/layout/hProcess9"/>
    <dgm:cxn modelId="{788DCE9E-420B-447D-A20F-2B172B4879DC}" type="presParOf" srcId="{C0393C6A-EB66-4256-A883-6CB6E65BF949}" destId="{EF74D758-A085-443E-8F2E-F413F728946F}" srcOrd="5" destOrd="0" presId="urn:microsoft.com/office/officeart/2005/8/layout/hProcess9"/>
    <dgm:cxn modelId="{6BFA175F-93BC-41F4-AAA6-B583367E067C}" type="presParOf" srcId="{C0393C6A-EB66-4256-A883-6CB6E65BF949}" destId="{0CDD7409-D9DD-49FA-99B4-B1C5A041F15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C0438-6855-4127-BEC1-F2C189F612F4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AB801D2-6DBC-4626-9A97-1B2882AAF7B8}">
      <dgm:prSet custT="1"/>
      <dgm:spPr/>
      <dgm:t>
        <a:bodyPr/>
        <a:lstStyle/>
        <a:p>
          <a:pPr rtl="0"/>
          <a:r>
            <a:rPr lang="en-US" sz="2000" b="0" i="0" dirty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rPr>
            <a:t>All training sessions are being recorded. These recordings, the slides, and tools will be posted on the DHS website at </a:t>
          </a:r>
          <a:r>
            <a:rPr lang="en-US" sz="2000" b="0" i="0" dirty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  <a:hlinkClick xmlns:r="http://schemas.openxmlformats.org/officeDocument/2006/relationships" r:id="rId1"/>
            </a:rPr>
            <a:t>https://www.dhs.pa.gov/HealthInnovation/Pages/Health-Innovations-Resources.aspx</a:t>
          </a:r>
          <a:r>
            <a:rPr lang="en-US" sz="2000" b="0" i="0" dirty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rPr>
            <a:t> </a:t>
          </a:r>
          <a:endParaRPr lang="en-US" sz="2000" b="0" dirty="0">
            <a:latin typeface="Open Sans Light" panose="020B0604020202020204" charset="0"/>
            <a:ea typeface="Open Sans Light" panose="020B0604020202020204" charset="0"/>
            <a:cs typeface="Open Sans Light" panose="020B0604020202020204" charset="0"/>
          </a:endParaRPr>
        </a:p>
      </dgm:t>
    </dgm:pt>
    <dgm:pt modelId="{0A71AC22-2490-4AB5-AC15-40C920CC4062}" type="parTrans" cxnId="{67E77431-07B9-4C3E-B400-4FC97FC1DD40}">
      <dgm:prSet/>
      <dgm:spPr/>
      <dgm:t>
        <a:bodyPr/>
        <a:lstStyle/>
        <a:p>
          <a:endParaRPr lang="en-US"/>
        </a:p>
      </dgm:t>
    </dgm:pt>
    <dgm:pt modelId="{E6F98F4E-3367-4856-9216-283A243B519C}" type="sibTrans" cxnId="{67E77431-07B9-4C3E-B400-4FC97FC1DD40}">
      <dgm:prSet/>
      <dgm:spPr/>
      <dgm:t>
        <a:bodyPr/>
        <a:lstStyle/>
        <a:p>
          <a:endParaRPr lang="en-US"/>
        </a:p>
      </dgm:t>
    </dgm:pt>
    <dgm:pt modelId="{1BE21E0D-5977-402F-BA92-44527A475A23}" type="pres">
      <dgm:prSet presAssocID="{7C9C0438-6855-4127-BEC1-F2C189F612F4}" presName="Name0" presStyleCnt="0">
        <dgm:presLayoutVars>
          <dgm:chMax/>
          <dgm:chPref/>
          <dgm:dir/>
        </dgm:presLayoutVars>
      </dgm:prSet>
      <dgm:spPr/>
    </dgm:pt>
    <dgm:pt modelId="{1BF4A367-0C75-430A-BE01-67FDCB49A3D9}" type="pres">
      <dgm:prSet presAssocID="{8AB801D2-6DBC-4626-9A97-1B2882AAF7B8}" presName="composite" presStyleCnt="0">
        <dgm:presLayoutVars>
          <dgm:chMax/>
          <dgm:chPref/>
        </dgm:presLayoutVars>
      </dgm:prSet>
      <dgm:spPr/>
    </dgm:pt>
    <dgm:pt modelId="{847BE8B2-F54C-4743-BE30-EE1676F941F2}" type="pres">
      <dgm:prSet presAssocID="{8AB801D2-6DBC-4626-9A97-1B2882AAF7B8}" presName="Image" presStyleLbl="bgImgPlace1" presStyleIdx="0" presStyleCnt="1" custScaleX="79055" custScaleY="9843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0A4549E-EFC3-4ACE-8C8D-39204F0D1EC7}" type="pres">
      <dgm:prSet presAssocID="{8AB801D2-6DBC-4626-9A97-1B2882AAF7B8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89D2EE07-95FD-402F-AFB1-C8943D45ACC3}" type="pres">
      <dgm:prSet presAssocID="{8AB801D2-6DBC-4626-9A97-1B2882AAF7B8}" presName="tlFrame" presStyleLbl="node1" presStyleIdx="0" presStyleCnt="4"/>
      <dgm:spPr/>
    </dgm:pt>
    <dgm:pt modelId="{A7B0412C-388B-4F7B-8A66-B0669044B42E}" type="pres">
      <dgm:prSet presAssocID="{8AB801D2-6DBC-4626-9A97-1B2882AAF7B8}" presName="trFrame" presStyleLbl="node1" presStyleIdx="1" presStyleCnt="4"/>
      <dgm:spPr/>
    </dgm:pt>
    <dgm:pt modelId="{C44116DB-EF73-4B4B-8F14-2FC1BF6DE6B6}" type="pres">
      <dgm:prSet presAssocID="{8AB801D2-6DBC-4626-9A97-1B2882AAF7B8}" presName="blFrame" presStyleLbl="node1" presStyleIdx="2" presStyleCnt="4"/>
      <dgm:spPr/>
    </dgm:pt>
    <dgm:pt modelId="{58C25162-6CF7-44FF-BBE9-2389CE377510}" type="pres">
      <dgm:prSet presAssocID="{8AB801D2-6DBC-4626-9A97-1B2882AAF7B8}" presName="brFrame" presStyleLbl="node1" presStyleIdx="3" presStyleCnt="4"/>
      <dgm:spPr/>
    </dgm:pt>
  </dgm:ptLst>
  <dgm:cxnLst>
    <dgm:cxn modelId="{67E77431-07B9-4C3E-B400-4FC97FC1DD40}" srcId="{7C9C0438-6855-4127-BEC1-F2C189F612F4}" destId="{8AB801D2-6DBC-4626-9A97-1B2882AAF7B8}" srcOrd="0" destOrd="0" parTransId="{0A71AC22-2490-4AB5-AC15-40C920CC4062}" sibTransId="{E6F98F4E-3367-4856-9216-283A243B519C}"/>
    <dgm:cxn modelId="{C8705F3A-B00C-4B43-B0A8-7D1E78427A99}" type="presOf" srcId="{7C9C0438-6855-4127-BEC1-F2C189F612F4}" destId="{1BE21E0D-5977-402F-BA92-44527A475A23}" srcOrd="0" destOrd="0" presId="urn:microsoft.com/office/officeart/2009/3/layout/FramedTextPicture"/>
    <dgm:cxn modelId="{C1FE0B40-31EA-430D-B2F8-F8401747B434}" type="presOf" srcId="{8AB801D2-6DBC-4626-9A97-1B2882AAF7B8}" destId="{60A4549E-EFC3-4ACE-8C8D-39204F0D1EC7}" srcOrd="0" destOrd="0" presId="urn:microsoft.com/office/officeart/2009/3/layout/FramedTextPicture"/>
    <dgm:cxn modelId="{553876FB-FDCB-43BE-8DA9-DA0F6B705017}" type="presParOf" srcId="{1BE21E0D-5977-402F-BA92-44527A475A23}" destId="{1BF4A367-0C75-430A-BE01-67FDCB49A3D9}" srcOrd="0" destOrd="0" presId="urn:microsoft.com/office/officeart/2009/3/layout/FramedTextPicture"/>
    <dgm:cxn modelId="{D3443B0C-F905-48A7-8B54-7B7F88D7F4C2}" type="presParOf" srcId="{1BF4A367-0C75-430A-BE01-67FDCB49A3D9}" destId="{847BE8B2-F54C-4743-BE30-EE1676F941F2}" srcOrd="0" destOrd="0" presId="urn:microsoft.com/office/officeart/2009/3/layout/FramedTextPicture"/>
    <dgm:cxn modelId="{453BC824-40DF-420E-ADA8-C8DFE39AE0C7}" type="presParOf" srcId="{1BF4A367-0C75-430A-BE01-67FDCB49A3D9}" destId="{60A4549E-EFC3-4ACE-8C8D-39204F0D1EC7}" srcOrd="1" destOrd="0" presId="urn:microsoft.com/office/officeart/2009/3/layout/FramedTextPicture"/>
    <dgm:cxn modelId="{78527451-DAB1-4528-B1B2-99D5AA4A57CD}" type="presParOf" srcId="{1BF4A367-0C75-430A-BE01-67FDCB49A3D9}" destId="{89D2EE07-95FD-402F-AFB1-C8943D45ACC3}" srcOrd="2" destOrd="0" presId="urn:microsoft.com/office/officeart/2009/3/layout/FramedTextPicture"/>
    <dgm:cxn modelId="{308B23E7-7F38-41E4-AA98-28ED9996F19A}" type="presParOf" srcId="{1BF4A367-0C75-430A-BE01-67FDCB49A3D9}" destId="{A7B0412C-388B-4F7B-8A66-B0669044B42E}" srcOrd="3" destOrd="0" presId="urn:microsoft.com/office/officeart/2009/3/layout/FramedTextPicture"/>
    <dgm:cxn modelId="{34270544-8331-49FE-8DD3-FCFAB7A99889}" type="presParOf" srcId="{1BF4A367-0C75-430A-BE01-67FDCB49A3D9}" destId="{C44116DB-EF73-4B4B-8F14-2FC1BF6DE6B6}" srcOrd="4" destOrd="0" presId="urn:microsoft.com/office/officeart/2009/3/layout/FramedTextPicture"/>
    <dgm:cxn modelId="{A972C621-EC22-4342-BD1C-24C9171C2A2F}" type="presParOf" srcId="{1BF4A367-0C75-430A-BE01-67FDCB49A3D9}" destId="{58C25162-6CF7-44FF-BBE9-2389CE377510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52915-5D13-496B-9C19-8059DD42C137}">
      <dsp:nvSpPr>
        <dsp:cNvPr id="0" name=""/>
        <dsp:cNvSpPr/>
      </dsp:nvSpPr>
      <dsp:spPr>
        <a:xfrm>
          <a:off x="815339" y="0"/>
          <a:ext cx="9240520" cy="4306229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6EAED-23B5-423F-AF5F-D73C45FCDCAA}">
      <dsp:nvSpPr>
        <dsp:cNvPr id="0" name=""/>
        <dsp:cNvSpPr/>
      </dsp:nvSpPr>
      <dsp:spPr>
        <a:xfrm>
          <a:off x="5440" y="1291868"/>
          <a:ext cx="2616944" cy="17224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Welcome and Introductions</a:t>
          </a:r>
        </a:p>
      </dsp:txBody>
      <dsp:txXfrm>
        <a:off x="89525" y="1375953"/>
        <a:ext cx="2448774" cy="1554321"/>
      </dsp:txXfrm>
    </dsp:sp>
    <dsp:sp modelId="{E220B239-AC7C-46F0-BA1C-6B8C4E4515E0}">
      <dsp:nvSpPr>
        <dsp:cNvPr id="0" name=""/>
        <dsp:cNvSpPr/>
      </dsp:nvSpPr>
      <dsp:spPr>
        <a:xfrm>
          <a:off x="2753232" y="1291868"/>
          <a:ext cx="2616944" cy="1722491"/>
        </a:xfrm>
        <a:prstGeom prst="roundRect">
          <a:avLst/>
        </a:prstGeom>
        <a:solidFill>
          <a:schemeClr val="accent3">
            <a:hueOff val="390957"/>
            <a:satOff val="8850"/>
            <a:lumOff val="-144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Housing Smart</a:t>
          </a:r>
        </a:p>
      </dsp:txBody>
      <dsp:txXfrm>
        <a:off x="2837317" y="1375953"/>
        <a:ext cx="2448774" cy="1554321"/>
      </dsp:txXfrm>
    </dsp:sp>
    <dsp:sp modelId="{44335DBF-28FB-4EEE-AE63-049C784413FE}">
      <dsp:nvSpPr>
        <dsp:cNvPr id="0" name=""/>
        <dsp:cNvSpPr/>
      </dsp:nvSpPr>
      <dsp:spPr>
        <a:xfrm>
          <a:off x="5501023" y="1291868"/>
          <a:ext cx="2616944" cy="1722491"/>
        </a:xfrm>
        <a:prstGeom prst="roundRect">
          <a:avLst/>
        </a:prstGeom>
        <a:solidFill>
          <a:schemeClr val="accent3">
            <a:hueOff val="781914"/>
            <a:satOff val="17700"/>
            <a:lumOff val="-288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Food Delivery for Vulnerable Families</a:t>
          </a:r>
        </a:p>
      </dsp:txBody>
      <dsp:txXfrm>
        <a:off x="5585108" y="1375953"/>
        <a:ext cx="2448774" cy="1554321"/>
      </dsp:txXfrm>
    </dsp:sp>
    <dsp:sp modelId="{0CDD7409-D9DD-49FA-99B4-B1C5A041F156}">
      <dsp:nvSpPr>
        <dsp:cNvPr id="0" name=""/>
        <dsp:cNvSpPr/>
      </dsp:nvSpPr>
      <dsp:spPr>
        <a:xfrm>
          <a:off x="8248814" y="1291868"/>
          <a:ext cx="2616944" cy="1722491"/>
        </a:xfrm>
        <a:prstGeom prst="roundRect">
          <a:avLst/>
        </a:prstGeom>
        <a:solidFill>
          <a:schemeClr val="accent3">
            <a:hueOff val="1172871"/>
            <a:satOff val="26550"/>
            <a:lumOff val="-433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Q&amp;A</a:t>
          </a:r>
        </a:p>
      </dsp:txBody>
      <dsp:txXfrm>
        <a:off x="8332899" y="1375953"/>
        <a:ext cx="2448774" cy="1554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BE8B2-F54C-4743-BE30-EE1676F941F2}">
      <dsp:nvSpPr>
        <dsp:cNvPr id="0" name=""/>
        <dsp:cNvSpPr/>
      </dsp:nvSpPr>
      <dsp:spPr>
        <a:xfrm>
          <a:off x="1062940" y="9752"/>
          <a:ext cx="2243487" cy="18623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4549E-EFC3-4ACE-8C8D-39204F0D1EC7}">
      <dsp:nvSpPr>
        <dsp:cNvPr id="0" name=""/>
        <dsp:cNvSpPr/>
      </dsp:nvSpPr>
      <dsp:spPr>
        <a:xfrm>
          <a:off x="3722116" y="2005205"/>
          <a:ext cx="4020578" cy="248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rPr>
            <a:t>All training sessions are being recorded. These recordings, the slides, and tools will be posted on the DHS website at </a:t>
          </a:r>
          <a:r>
            <a:rPr lang="en-US" sz="2000" b="0" i="0" kern="1200" dirty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  <a:hlinkClick xmlns:r="http://schemas.openxmlformats.org/officeDocument/2006/relationships" r:id="rId3"/>
            </a:rPr>
            <a:t>https://www.dhs.pa.gov/HealthInnovation/Pages/Health-Innovations-Resources.aspx</a:t>
          </a:r>
          <a:r>
            <a:rPr lang="en-US" sz="2000" b="0" i="0" kern="1200" dirty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rPr>
            <a:t> </a:t>
          </a:r>
          <a:endParaRPr lang="en-US" sz="2000" b="0" kern="1200" dirty="0">
            <a:latin typeface="Open Sans Light" panose="020B0604020202020204" charset="0"/>
            <a:ea typeface="Open Sans Light" panose="020B0604020202020204" charset="0"/>
            <a:cs typeface="Open Sans Light" panose="020B0604020202020204" charset="0"/>
          </a:endParaRPr>
        </a:p>
      </dsp:txBody>
      <dsp:txXfrm>
        <a:off x="3722116" y="2005205"/>
        <a:ext cx="4020578" cy="2483440"/>
      </dsp:txXfrm>
    </dsp:sp>
    <dsp:sp modelId="{89D2EE07-95FD-402F-AFB1-C8943D45ACC3}">
      <dsp:nvSpPr>
        <dsp:cNvPr id="0" name=""/>
        <dsp:cNvSpPr/>
      </dsp:nvSpPr>
      <dsp:spPr>
        <a:xfrm>
          <a:off x="3367380" y="1650775"/>
          <a:ext cx="965586" cy="965836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0412C-388B-4F7B-8A66-B0669044B42E}">
      <dsp:nvSpPr>
        <dsp:cNvPr id="0" name=""/>
        <dsp:cNvSpPr/>
      </dsp:nvSpPr>
      <dsp:spPr>
        <a:xfrm rot="5400000">
          <a:off x="7159684" y="1650899"/>
          <a:ext cx="965836" cy="965586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116DB-EF73-4B4B-8F14-2FC1BF6DE6B6}">
      <dsp:nvSpPr>
        <dsp:cNvPr id="0" name=""/>
        <dsp:cNvSpPr/>
      </dsp:nvSpPr>
      <dsp:spPr>
        <a:xfrm rot="16200000">
          <a:off x="3367255" y="3877850"/>
          <a:ext cx="965836" cy="965586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25162-6CF7-44FF-BBE9-2389CE377510}">
      <dsp:nvSpPr>
        <dsp:cNvPr id="0" name=""/>
        <dsp:cNvSpPr/>
      </dsp:nvSpPr>
      <dsp:spPr>
        <a:xfrm rot="10800000">
          <a:off x="7159809" y="3877725"/>
          <a:ext cx="965586" cy="965836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04C32-A531-FF4A-9AF6-58E66113EC00}" type="datetimeFigureOut">
              <a:rPr lang="en-US" smtClean="0"/>
              <a:t>6/15/2021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46C34-7283-5C4C-B9DF-D0A6B92E9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2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BAF86-73DB-4285-A14C-43F68616A3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345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Picture charades! Guess the movie.
https://www.polleverywhere.com/free_text_polls/NyTXzCMzeyaQGD2MVfkh5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6C34-7283-5C4C-B9DF-D0A6B92E9FC8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96A5E-2BB5-4557-A698-3F7A7C27F234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03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How would you rate this training session overall?
https://www.polleverywhere.com/multiple_choice_polls/6lK0jK4DVtEoGFNunHtxR?flow=Default&amp;onscreen=persist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6C34-7283-5C4C-B9DF-D0A6B92E9FC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3FF108-C14E-45AC-90AB-EF67C8C75255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04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As this session completes the training series, do you have any comments or suggestions to share with DHS?
https://www.polleverywhere.com/free_text_polls/nCPfDB2jnlJwcYZWmJcfs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46C34-7283-5C4C-B9DF-D0A6B92E9FC8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A48535-3957-4FC8-8E3A-718CD3702688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6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2" name="Google Shape;512;p3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13" name="Google Shape;513;p3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964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3" name="Google Shape;15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830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4" name="Google Shape;144;p2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1607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900"/>
              </a:spcBef>
              <a:buClr>
                <a:schemeClr val="accent4"/>
              </a:buClr>
              <a:buFont typeface="Arial" panose="020B0604020202020204" pitchFamily="34" charset="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BAF86-73DB-4285-A14C-43F68616A31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8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Doug</a:t>
            </a:r>
            <a:r>
              <a:rPr lang="en-US" baseline="0" dirty="0"/>
              <a:t> will hand off to Susan to lead introductions of Center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4-7283-5C4C-B9DF-D0A6B92E9F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02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3" name="Google Shape;15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8670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2" name="Google Shape;512;p3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13" name="Google Shape;513;p3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975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2" name="Google Shape;512;p3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13" name="Google Shape;513;p3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6921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15</a:t>
            </a:fld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6096000"/>
            <a:ext cx="1422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0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0160000" y="6096000"/>
            <a:ext cx="142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108712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09600" y="384175"/>
            <a:ext cx="7213600" cy="45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246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6096000"/>
            <a:ext cx="1422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10871200" cy="47244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84175"/>
            <a:ext cx="7213600" cy="45402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3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3"/>
            <a:ext cx="5384800" cy="4800601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3"/>
            <a:ext cx="5384800" cy="4800601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6096000"/>
            <a:ext cx="1422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84175"/>
            <a:ext cx="7213600" cy="45402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7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58962"/>
            <a:ext cx="5386917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21920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58962"/>
            <a:ext cx="5389033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6096000"/>
            <a:ext cx="1422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84175"/>
            <a:ext cx="7213600" cy="45402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1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6096000"/>
            <a:ext cx="1422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84175"/>
            <a:ext cx="7213600" cy="45402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8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6096000"/>
            <a:ext cx="1422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9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4" y="1705672"/>
            <a:ext cx="10418233" cy="159240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541000" cy="15665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880325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s">
  <p:cSld name="1_Conten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501652" y="1665289"/>
            <a:ext cx="9277349" cy="471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E42D1A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42D1A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42D1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2D1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501652" y="317504"/>
            <a:ext cx="11180232" cy="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64840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89"/>
            <a:ext cx="9277349" cy="4716463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85295" algn="r"/>
              </a:tabLst>
              <a:defRPr/>
            </a:lvl1pPr>
            <a:lvl2pPr marL="71438" indent="-71438">
              <a:tabLst>
                <a:tab pos="3785295" algn="r"/>
              </a:tabLst>
              <a:defRPr/>
            </a:lvl2pPr>
            <a:lvl3pPr marL="157163" indent="-71438">
              <a:tabLst>
                <a:tab pos="3785295" algn="r"/>
              </a:tabLst>
              <a:defRPr/>
            </a:lvl3pPr>
            <a:lvl4pPr marL="242888" indent="-71438">
              <a:tabLst>
                <a:tab pos="3785295" algn="r"/>
              </a:tabLst>
              <a:defRPr/>
            </a:lvl4pPr>
            <a:lvl5pPr marL="328613" indent="-71438">
              <a:tabLst>
                <a:tab pos="2828925" algn="r"/>
              </a:tabLst>
              <a:defRPr baseline="0"/>
            </a:lvl5pPr>
            <a:lvl6pPr>
              <a:tabLst>
                <a:tab pos="3785295" algn="r"/>
              </a:tabLst>
              <a:defRPr/>
            </a:lvl6pPr>
            <a:lvl7pPr>
              <a:tabLst>
                <a:tab pos="3785295" algn="r"/>
              </a:tabLst>
              <a:defRPr/>
            </a:lvl7pPr>
            <a:lvl8pPr>
              <a:tabLst>
                <a:tab pos="3785295" algn="r"/>
              </a:tabLst>
              <a:defRPr/>
            </a:lvl8pPr>
            <a:lvl9pPr>
              <a:tabLst>
                <a:tab pos="3785295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6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0535709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0" y="76200"/>
            <a:ext cx="61976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588000" y="6096000"/>
            <a:ext cx="447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FFFF"/>
                </a:solidFill>
                <a:latin typeface="Verdana" pitchFamily="-106" charset="0"/>
              </a:rPr>
              <a:t>www.dpw.state.pa.us </a:t>
            </a:r>
          </a:p>
        </p:txBody>
      </p:sp>
      <p:sp>
        <p:nvSpPr>
          <p:cNvPr id="1036" name="Rectangle 20"/>
          <p:cNvSpPr>
            <a:spLocks noChangeArrowheads="1"/>
          </p:cNvSpPr>
          <p:nvPr/>
        </p:nvSpPr>
        <p:spPr bwMode="auto">
          <a:xfrm>
            <a:off x="5588000" y="6096000"/>
            <a:ext cx="447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FFFFFF"/>
              </a:solidFill>
              <a:latin typeface="Verdana" pitchFamily="-106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096003"/>
            <a:ext cx="2844800" cy="384175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097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6172203"/>
            <a:ext cx="1097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  <a:ea typeface="ＭＳ Ｐゴシック" pitchFamily="-106" charset="-128"/>
              </a:rPr>
              <a:t>www.dhs.pa.gov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9602" y="457200"/>
            <a:ext cx="11246289" cy="685800"/>
            <a:chOff x="457200" y="304800"/>
            <a:chExt cx="8434717" cy="685800"/>
          </a:xfrm>
        </p:grpSpPr>
        <p:pic>
          <p:nvPicPr>
            <p:cNvPr id="26" name="Picture 3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2483" y="350851"/>
              <a:ext cx="2899434" cy="59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"/>
              <a:ext cx="541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10160000" y="6105525"/>
            <a:ext cx="1422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C10EB89-1475-4332-AC66-2657F847E4F2}" type="slidenum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616861" y="6109615"/>
            <a:ext cx="2844800" cy="38417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1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9" r:id="rId7"/>
    <p:sldLayoutId id="2147483690" r:id="rId8"/>
    <p:sldLayoutId id="2147483691" r:id="rId9"/>
    <p:sldLayoutId id="2147483692" r:id="rId10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file://ohsum01.ohsu.edu/ohsu/SOM/CEBP/Program%20Files/Pennsylvania%20TA/Housing%20Smart%20Training%204%20Presentation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file://ohsum01.ohsu.edu/ohsu/SOM/CEBP/Program%20Files/Pennsylvania%20TA/Food%20Delivery%20Training%204%20Presentation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ttendee.gotowebinar.com/register/279397161063934183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ttendee.gotowebinar.com/register/3714480547338020111" TargetMode="External"/><Relationship Id="rId4" Type="http://schemas.openxmlformats.org/officeDocument/2006/relationships/hyperlink" Target="https://www.dhs.pa.gov/HealthInnovation/Documents/PA-PFHP%20CBO%20Financial%20Planning%20Model%20(v2.2)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ellicom.com/blogue/pedagogy/optimizing-collaboration-with-content-experts/?lang=en%23.YIBgouhKiU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0464"/>
            <a:ext cx="9144000" cy="4115662"/>
          </a:xfrm>
          <a:noFill/>
        </p:spPr>
        <p:txBody>
          <a:bodyPr/>
          <a:lstStyle/>
          <a:p>
            <a:r>
              <a:rPr lang="en-US" sz="38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CBO Training Module 4:</a:t>
            </a:r>
            <a:br>
              <a:rPr lang="en-US" sz="38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38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Examples of CBO-MCO-Provider Partnerships</a:t>
            </a:r>
            <a:br>
              <a:rPr lang="en-US" sz="38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US" sz="3200" b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US" sz="3200" b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US" sz="3200" b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US" sz="1100" b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800" b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</a:t>
            </a:r>
            <a:br>
              <a:rPr lang="en-US" sz="2400" b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US" sz="2000" b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000" b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June 17, 2021</a:t>
            </a:r>
            <a:endParaRPr lang="en-US" b="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DFFEAC-1A5A-4592-BD6D-5264E694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>
                <a:solidFill>
                  <a:srgbClr val="FFFFFF"/>
                </a:solidFill>
                <a:latin typeface="Arial"/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28" name="Picture 4" descr="Image result for food icon">
            <a:extLst>
              <a:ext uri="{FF2B5EF4-FFF2-40B4-BE49-F238E27FC236}">
                <a16:creationId xmlns:a16="http://schemas.microsoft.com/office/drawing/2014/main" id="{C28ABC08-8648-4009-BDAB-4775DAA0B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138" y="3562701"/>
            <a:ext cx="969425" cy="1354437"/>
          </a:xfrm>
          <a:prstGeom prst="rect">
            <a:avLst/>
          </a:prstGeom>
          <a:noFill/>
        </p:spPr>
      </p:pic>
      <p:pic>
        <p:nvPicPr>
          <p:cNvPr id="1036" name="Picture 12" descr="Image result for job icon">
            <a:extLst>
              <a:ext uri="{FF2B5EF4-FFF2-40B4-BE49-F238E27FC236}">
                <a16:creationId xmlns:a16="http://schemas.microsoft.com/office/drawing/2014/main" id="{4A6B51FF-62A9-465F-A961-4D0466AED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18" y="3562701"/>
            <a:ext cx="1174459" cy="11744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health icon">
            <a:extLst>
              <a:ext uri="{FF2B5EF4-FFF2-40B4-BE49-F238E27FC236}">
                <a16:creationId xmlns:a16="http://schemas.microsoft.com/office/drawing/2014/main" id="{56362495-A790-4F10-971F-CC39EABEC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474" y="3642014"/>
            <a:ext cx="1028732" cy="10287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home icon">
            <a:extLst>
              <a:ext uri="{FF2B5EF4-FFF2-40B4-BE49-F238E27FC236}">
                <a16:creationId xmlns:a16="http://schemas.microsoft.com/office/drawing/2014/main" id="{99119DB0-2F77-42BD-B552-9017563C7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353" y="3569151"/>
            <a:ext cx="1028731" cy="10287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transportation icon">
            <a:extLst>
              <a:ext uri="{FF2B5EF4-FFF2-40B4-BE49-F238E27FC236}">
                <a16:creationId xmlns:a16="http://schemas.microsoft.com/office/drawing/2014/main" id="{FB6E3226-619C-45A8-B682-76B79DEA1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332" y="3569151"/>
            <a:ext cx="1101595" cy="11015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childcare icon">
            <a:extLst>
              <a:ext uri="{FF2B5EF4-FFF2-40B4-BE49-F238E27FC236}">
                <a16:creationId xmlns:a16="http://schemas.microsoft.com/office/drawing/2014/main" id="{9C9F62DA-7B00-4C34-86FF-60BE9B966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722" y="3532720"/>
            <a:ext cx="1174459" cy="11744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191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91F0FB-850F-4FB9-A682-74850B1D4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Presentation: Housing Smart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4C0D3E-B7AF-41F9-89FB-C045F252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Graphic 3" descr="Suburban scene">
            <a:hlinkClick r:id="rId2" action="ppaction://hlinkfile"/>
            <a:extLst>
              <a:ext uri="{FF2B5EF4-FFF2-40B4-BE49-F238E27FC236}">
                <a16:creationId xmlns:a16="http://schemas.microsoft.com/office/drawing/2014/main" id="{B6E2824D-FC82-4896-903E-D06DDA910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4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1"/>
          <p:cNvSpPr txBox="1">
            <a:spLocks noGrp="1"/>
          </p:cNvSpPr>
          <p:nvPr>
            <p:ph type="body" idx="1"/>
          </p:nvPr>
        </p:nvSpPr>
        <p:spPr>
          <a:xfrm>
            <a:off x="1956669" y="2534377"/>
            <a:ext cx="8278663" cy="1789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600"/>
            </a:pPr>
            <a:r>
              <a:rPr lang="en-US" sz="6000" b="1" dirty="0">
                <a:latin typeface="Open Sans Light"/>
                <a:ea typeface="Open Sans Light"/>
                <a:cs typeface="Open Sans Light"/>
                <a:sym typeface="Open Sans Light"/>
              </a:rPr>
              <a:t>Q&amp;A:</a:t>
            </a:r>
          </a:p>
          <a:p>
            <a:pPr marL="0" indent="0" algn="ctr">
              <a:spcBef>
                <a:spcPts val="0"/>
              </a:spcBef>
              <a:buSzPts val="6600"/>
            </a:pPr>
            <a:r>
              <a:rPr lang="en-US" sz="6000" b="1" dirty="0">
                <a:latin typeface="Open Sans Light"/>
                <a:ea typeface="Open Sans Light"/>
                <a:cs typeface="Open Sans Light"/>
                <a:sym typeface="Open Sans Light"/>
              </a:rPr>
              <a:t>Housing Smart</a:t>
            </a:r>
            <a:endParaRPr sz="60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973897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94B1B9-379E-4766-B58D-9879FC2A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99ECB-1DA5-416D-8B98-4249CF74160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Presenters and Participants:</a:t>
            </a:r>
          </a:p>
          <a:p>
            <a:r>
              <a:rPr lang="en-US" sz="2000" dirty="0"/>
              <a:t>Elizabeth (Liz) Scime, LCSW, Manager, Community Health Programs, Health Partners Plans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Jamiliyah (Jay) Foster, Director, Ending Hunger for Good, Philabundance</a:t>
            </a:r>
          </a:p>
          <a:p>
            <a:r>
              <a:rPr lang="en-US" sz="2000" dirty="0">
                <a:latin typeface="+mj-lt"/>
              </a:rPr>
              <a:t>Melanie Cataldi, MPH, Chief Impact Officer, Philabundance</a:t>
            </a:r>
          </a:p>
          <a:p>
            <a:r>
              <a:rPr lang="en-US" sz="2000" dirty="0">
                <a:latin typeface="+mj-lt"/>
              </a:rPr>
              <a:t>Aurica Donovan, MBA, Community Relations and Program Director, Food Connect</a:t>
            </a:r>
          </a:p>
          <a:p>
            <a:r>
              <a:rPr lang="en-US" sz="2000" dirty="0">
                <a:latin typeface="+mj-lt"/>
              </a:rPr>
              <a:t>Megha Kulshreshtha, MA, Founder &amp; Executive Director, Food Connect</a:t>
            </a:r>
          </a:p>
          <a:p>
            <a:r>
              <a:rPr lang="en-US" sz="2000" dirty="0">
                <a:latin typeface="+mj-lt"/>
              </a:rPr>
              <a:t>Kristin Beck, Director of Community Health Programs, Health Partners Plans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9CD659D-AC74-4C31-8BA4-B26A001C5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6215"/>
            <a:ext cx="7213600" cy="454026"/>
          </a:xfrm>
        </p:spPr>
        <p:txBody>
          <a:bodyPr/>
          <a:lstStyle/>
          <a:p>
            <a:r>
              <a:rPr lang="en-US" dirty="0">
                <a:ea typeface="Open Sans Light"/>
                <a:cs typeface="Open Sans Light"/>
                <a:sym typeface="Open Sans Light"/>
              </a:rPr>
              <a:t>Food Delivery for Vulnerable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9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91F0FB-850F-4FB9-A682-74850B1D4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Presentation: </a:t>
            </a:r>
            <a:br>
              <a:rPr lang="en-US" dirty="0"/>
            </a:br>
            <a:r>
              <a:rPr lang="en-US" dirty="0"/>
              <a:t>Food Delivery for Vulnerable Families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4C0D3E-B7AF-41F9-89FB-C045F252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Graphic 7" descr="Fruit bowl">
            <a:hlinkClick r:id="rId2" action="ppaction://hlinkfile"/>
            <a:extLst>
              <a:ext uri="{FF2B5EF4-FFF2-40B4-BE49-F238E27FC236}">
                <a16:creationId xmlns:a16="http://schemas.microsoft.com/office/drawing/2014/main" id="{55E61E31-2F31-4BD6-B967-A6C9A16C7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2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1"/>
          <p:cNvSpPr txBox="1">
            <a:spLocks noGrp="1"/>
          </p:cNvSpPr>
          <p:nvPr>
            <p:ph type="body" idx="1"/>
          </p:nvPr>
        </p:nvSpPr>
        <p:spPr>
          <a:xfrm>
            <a:off x="1956669" y="2534377"/>
            <a:ext cx="8278663" cy="1789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600"/>
            </a:pPr>
            <a:r>
              <a:rPr lang="en-US" sz="6000" b="1" dirty="0">
                <a:latin typeface="Open Sans Light"/>
                <a:ea typeface="Open Sans Light"/>
                <a:cs typeface="Open Sans Light"/>
                <a:sym typeface="Open Sans Light"/>
              </a:rPr>
              <a:t>Q&amp;A:</a:t>
            </a:r>
          </a:p>
          <a:p>
            <a:pPr marL="0" indent="0" algn="ctr">
              <a:spcBef>
                <a:spcPts val="0"/>
              </a:spcBef>
              <a:buSzPts val="6600"/>
            </a:pPr>
            <a:r>
              <a:rPr lang="en-US" sz="6000" b="1" dirty="0">
                <a:latin typeface="Open Sans Light"/>
                <a:ea typeface="Open Sans Light"/>
                <a:cs typeface="Open Sans Light"/>
                <a:sym typeface="Open Sans Light"/>
              </a:rPr>
              <a:t>Food Delivery for Vulnerable Families</a:t>
            </a:r>
          </a:p>
        </p:txBody>
      </p:sp>
    </p:spTree>
    <p:extLst>
      <p:ext uri="{BB962C8B-B14F-4D97-AF65-F5344CB8AC3E}">
        <p14:creationId xmlns:p14="http://schemas.microsoft.com/office/powerpoint/2010/main" val="324298302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2152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dirty="0">
                <a:latin typeface="Lato"/>
                <a:ea typeface="Lato"/>
                <a:cs typeface="Lato"/>
                <a:sym typeface="Lato"/>
              </a:rPr>
              <a:t>Electronic Voting Instructions</a:t>
            </a:r>
            <a:endParaRPr dirty="0"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7981950" y="56245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15</a:t>
            </a:fld>
            <a:endParaRPr dirty="0"/>
          </a:p>
        </p:txBody>
      </p:sp>
      <p:sp>
        <p:nvSpPr>
          <p:cNvPr id="98" name="Google Shape;98;p14"/>
          <p:cNvSpPr txBox="1"/>
          <p:nvPr/>
        </p:nvSpPr>
        <p:spPr>
          <a:xfrm>
            <a:off x="3105150" y="1200152"/>
            <a:ext cx="6172200" cy="548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buClr>
                <a:srgbClr val="00ADEE"/>
              </a:buClr>
              <a:buSzPts val="3600"/>
            </a:pPr>
            <a:endParaRPr sz="2700" dirty="0">
              <a:solidFill>
                <a:srgbClr val="00ADEE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l="-1686" t="27292" r="1687" b="21087"/>
          <a:stretch/>
        </p:blipFill>
        <p:spPr>
          <a:xfrm>
            <a:off x="6917532" y="1942709"/>
            <a:ext cx="2900363" cy="354726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/>
          <p:nvPr/>
        </p:nvSpPr>
        <p:spPr>
          <a:xfrm>
            <a:off x="6860383" y="3716340"/>
            <a:ext cx="1335881" cy="25777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508;p50"/>
          <p:cNvSpPr txBox="1">
            <a:spLocks/>
          </p:cNvSpPr>
          <p:nvPr/>
        </p:nvSpPr>
        <p:spPr>
          <a:xfrm>
            <a:off x="2055494" y="476967"/>
            <a:ext cx="8303896" cy="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Open Sans Light"/>
                <a:ea typeface="Open Sans Light"/>
                <a:cs typeface="Open Sans Light"/>
                <a:sym typeface="Open Sans Light"/>
              </a:rPr>
              <a:t>Poll Everywhere</a:t>
            </a:r>
            <a:endParaRPr lang="en-US" sz="2400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494" y="1175468"/>
            <a:ext cx="4391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Navigate to the link </a:t>
            </a:r>
            <a:r>
              <a:rPr lang="en-US" b="1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PollEv.com/cebpohsu300</a:t>
            </a:r>
            <a:r>
              <a:rPr lang="en-US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 and wait for the question prompts on your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You should be able to click on link inserted into the chat feature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If you wish to be anonymous, select the skip option when prompted to enter your name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Your device will automatically advance you to the active poll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Results will appear on the screen upon entry submission; you are allowed to change your responses if you wish</a:t>
            </a:r>
          </a:p>
        </p:txBody>
      </p:sp>
    </p:spTree>
    <p:extLst>
      <p:ext uri="{BB962C8B-B14F-4D97-AF65-F5344CB8AC3E}">
        <p14:creationId xmlns:p14="http://schemas.microsoft.com/office/powerpoint/2010/main" val="360681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C8C3F6-39D9-4A33-904F-2CA830D3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0D5747-3EBE-450A-AD8B-EABAB9AEC57A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18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CAAC27-42ED-4155-8FE8-B18F9D8E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3833BE-D4CA-4EB3-B5A5-47034D81CC6E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32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6E76D0-EE6E-4E39-9320-EA9E12682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95BFA-5721-4853-99B6-AAE796638A31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65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1"/>
          <p:cNvSpPr txBox="1">
            <a:spLocks noGrp="1"/>
          </p:cNvSpPr>
          <p:nvPr>
            <p:ph type="body" idx="1"/>
          </p:nvPr>
        </p:nvSpPr>
        <p:spPr>
          <a:xfrm>
            <a:off x="1900239" y="2307266"/>
            <a:ext cx="8278663" cy="290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560"/>
              </a:spcBef>
              <a:buSzPts val="2800"/>
            </a:pPr>
            <a:endParaRPr sz="28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indent="0" algn="ctr">
              <a:spcBef>
                <a:spcPts val="560"/>
              </a:spcBef>
              <a:buSzPts val="2800"/>
            </a:pPr>
            <a:r>
              <a:rPr lang="en-US" sz="4000" b="1" dirty="0">
                <a:latin typeface="Open Sans Light"/>
                <a:ea typeface="Open Sans Light"/>
                <a:cs typeface="Open Sans Light"/>
                <a:sym typeface="Open Sans Light"/>
              </a:rPr>
              <a:t>Thank you for your participation!</a:t>
            </a:r>
            <a:endParaRPr sz="4000" b="1"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7900813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D1D3B9-DC04-447F-9C97-858BCBB4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EC975F-DAA9-4F8C-AEB4-CBD38800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DHS Presenters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EC0971-A344-4A0C-B9FF-4AE2663ECC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599" y="1143000"/>
            <a:ext cx="11217965" cy="4724400"/>
          </a:xfrm>
        </p:spPr>
        <p:txBody>
          <a:bodyPr/>
          <a:lstStyle/>
          <a:p>
            <a:pPr marL="0" indent="0">
              <a:buNone/>
            </a:pPr>
            <a:endParaRPr lang="en-US" sz="2800" b="1" u="sng" dirty="0"/>
          </a:p>
          <a:p>
            <a:r>
              <a:rPr lang="en-US" sz="3200" dirty="0"/>
              <a:t>Douglas Jacobs, MD, MPH, Chief Medical Officer &amp; Chief Innovation Officer, DHS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720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sldNum" sz="quarter" idx="12"/>
          </p:nvPr>
        </p:nvSpPr>
        <p:spPr>
          <a:xfrm>
            <a:off x="10160000" y="6096000"/>
            <a:ext cx="1422400" cy="381000"/>
          </a:xfrm>
          <a:noFill/>
          <a:ln>
            <a:noFill/>
          </a:ln>
        </p:spPr>
        <p:txBody>
          <a:bodyPr spcFirstLastPara="1" vert="horz" wrap="square" lIns="68550" tIns="34275" rIns="68550" bIns="34275" numCol="1" anchor="ctr" anchorCtr="0" compatLnSpc="1">
            <a:prstTxWarp prst="textNoShape">
              <a:avLst/>
            </a:prstTxWarp>
            <a:noAutofit/>
          </a:bodyPr>
          <a:lstStyle/>
          <a:p>
            <a:fld id="{00000000-1234-1234-1234-12341234123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05FCA-78E9-4D21-BABC-CF703D7CF6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9187" y="1376736"/>
            <a:ext cx="10871200" cy="4490663"/>
          </a:xfrm>
        </p:spPr>
        <p:txBody>
          <a:bodyPr/>
          <a:lstStyle/>
          <a:p>
            <a:pPr marL="400050" lvl="1" indent="0">
              <a:spcBef>
                <a:spcPts val="1200"/>
              </a:spcBef>
              <a:buNone/>
            </a:pPr>
            <a:r>
              <a:rPr lang="en-US" sz="2400" dirty="0"/>
              <a:t>Two concurrent options today:</a:t>
            </a:r>
          </a:p>
          <a:p>
            <a:pPr lvl="1">
              <a:spcBef>
                <a:spcPts val="1200"/>
              </a:spcBef>
            </a:pPr>
            <a:r>
              <a:rPr lang="en-US" b="1" dirty="0"/>
              <a:t>Plenary Session </a:t>
            </a:r>
            <a:r>
              <a:rPr lang="en-US" dirty="0"/>
              <a:t>will feature CBO, MCO, and provider organization representatives talking about their own experiences developing these partnerships, featuring examples in the area of food security and housing. Register at: </a:t>
            </a:r>
            <a:r>
              <a:rPr lang="en-US" dirty="0">
                <a:hlinkClick r:id="rId3"/>
              </a:rPr>
              <a:t>https://attendee.gotowebinar.com/register/2793971610639341836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b="1" dirty="0"/>
              <a:t>CBO Financial Planning Model Breakout Session</a:t>
            </a:r>
            <a:r>
              <a:rPr lang="en-US" b="1" i="1" dirty="0">
                <a:solidFill>
                  <a:schemeClr val="accent3"/>
                </a:solidFill>
              </a:rPr>
              <a:t> </a:t>
            </a:r>
            <a:r>
              <a:rPr lang="en-US" dirty="0"/>
              <a:t>where interested representatives of CBOs’ budget and finance departments can spend time reviewing the </a:t>
            </a:r>
            <a:r>
              <a:rPr lang="en-US" dirty="0">
                <a:hlinkClick r:id="rId4"/>
              </a:rPr>
              <a:t>CBO Financial Planning Model</a:t>
            </a:r>
            <a:r>
              <a:rPr lang="en-US" dirty="0"/>
              <a:t> and participating in a discussion about the financial implications of a CBO contract with an MCO or provider organizations.  Register at: </a:t>
            </a:r>
            <a:r>
              <a:rPr lang="en-US" u="sng" dirty="0">
                <a:hlinkClick r:id="rId5"/>
              </a:rPr>
              <a:t>https://attendee.gotowebinar.com/register/3714480547338020111</a:t>
            </a:r>
            <a:endParaRPr lang="en-US" dirty="0"/>
          </a:p>
        </p:txBody>
      </p:sp>
      <p:sp>
        <p:nvSpPr>
          <p:cNvPr id="157" name="Google Shape;157;p24"/>
          <p:cNvSpPr txBox="1"/>
          <p:nvPr/>
        </p:nvSpPr>
        <p:spPr>
          <a:xfrm>
            <a:off x="2055494" y="476967"/>
            <a:ext cx="8385174" cy="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Training Session #4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3040E2E2-B6DE-4FD8-B723-0E9E52A205A4}"/>
              </a:ext>
            </a:extLst>
          </p:cNvPr>
          <p:cNvSpPr/>
          <p:nvPr/>
        </p:nvSpPr>
        <p:spPr>
          <a:xfrm>
            <a:off x="8604467" y="4171861"/>
            <a:ext cx="3373821" cy="1148376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Use this link for financial planning session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246735F-590F-4D88-BC0F-615A6CBF0CEF}"/>
              </a:ext>
            </a:extLst>
          </p:cNvPr>
          <p:cNvSpPr/>
          <p:nvPr/>
        </p:nvSpPr>
        <p:spPr>
          <a:xfrm>
            <a:off x="8604468" y="2634535"/>
            <a:ext cx="3373821" cy="761563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You are in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369938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13F8E3-061E-41B8-A08B-5AE48035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225470"/>
              </p:ext>
            </p:extLst>
          </p:nvPr>
        </p:nvGraphicFramePr>
        <p:xfrm>
          <a:off x="609600" y="1561170"/>
          <a:ext cx="10871200" cy="430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21927D0-7FFB-43DA-8157-748076674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7291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2055494" y="476967"/>
            <a:ext cx="8385174" cy="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l"/>
            <a:r>
              <a:rPr lang="en-US" sz="2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Virtual Training Etiquette</a:t>
            </a:r>
            <a:endParaRPr dirty="0"/>
          </a:p>
        </p:txBody>
      </p:sp>
      <p:sp>
        <p:nvSpPr>
          <p:cNvPr id="147" name="Google Shape;147;p23"/>
          <p:cNvSpPr/>
          <p:nvPr/>
        </p:nvSpPr>
        <p:spPr>
          <a:xfrm>
            <a:off x="688730" y="1477451"/>
            <a:ext cx="7279255" cy="3903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fontAlgn="base">
              <a:spcBef>
                <a:spcPts val="900"/>
              </a:spcBef>
            </a:pPr>
            <a:r>
              <a:rPr lang="en-US" sz="2800" b="1" dirty="0">
                <a:latin typeface="+mj-lt"/>
                <a:ea typeface="Open Sans Light" panose="020B0604020202020204" charset="0"/>
                <a:cs typeface="Open Sans Light" panose="020B0604020202020204" charset="0"/>
              </a:rPr>
              <a:t>Due to the large number of attendees</a:t>
            </a:r>
            <a:r>
              <a:rPr lang="en-US" sz="2800" dirty="0">
                <a:latin typeface="+mj-lt"/>
                <a:ea typeface="Open Sans Light" panose="020B0604020202020204" charset="0"/>
                <a:cs typeface="Open Sans Light" panose="020B0604020202020204" charset="0"/>
              </a:rPr>
              <a:t>:</a:t>
            </a:r>
            <a:r>
              <a:rPr lang="en-US" sz="2400" dirty="0">
                <a:latin typeface="+mj-lt"/>
                <a:ea typeface="Open Sans Light" panose="020B0604020202020204" charset="0"/>
                <a:cs typeface="Open Sans Light" panose="020B0604020202020204" charset="0"/>
              </a:rPr>
              <a:t> </a:t>
            </a:r>
          </a:p>
          <a:p>
            <a:pPr marL="385763" indent="-385763" fontAlgn="base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Open Sans Light" panose="020B0604020202020204" charset="0"/>
                <a:cs typeface="Open Sans Light" panose="020B0604020202020204" charset="0"/>
              </a:rPr>
              <a:t>We will mute all lines during the presentation</a:t>
            </a:r>
          </a:p>
          <a:p>
            <a:pPr marL="385763" indent="-385763" fontAlgn="base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Open Sans Light" panose="020B0604020202020204" charset="0"/>
                <a:cs typeface="Open Sans Light" panose="020B0604020202020204" charset="0"/>
              </a:rPr>
              <a:t>Please use the question feature to ask questions  </a:t>
            </a:r>
          </a:p>
          <a:p>
            <a:pPr marL="385763" indent="-385763" fontAlgn="base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Open Sans Light" panose="020B0604020202020204" charset="0"/>
                <a:cs typeface="Open Sans Light" panose="020B0604020202020204" charset="0"/>
              </a:rPr>
              <a:t>Be sure to ask for clarification when needed</a:t>
            </a:r>
            <a:r>
              <a:rPr lang="en-US" sz="2400" dirty="0"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 </a:t>
            </a:r>
            <a:endParaRPr lang="en-US" sz="2400" dirty="0"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  <a:sym typeface="Open Sans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3764" y="1960259"/>
            <a:ext cx="2746466" cy="2136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50179" y="5914860"/>
            <a:ext cx="13130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en-US" sz="800" dirty="0">
                <a:solidFill>
                  <a:prstClr val="black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Image Source. </a:t>
            </a:r>
            <a:r>
              <a:rPr lang="en-US" sz="800" dirty="0">
                <a:solidFill>
                  <a:prstClr val="black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  <a:hlinkClick r:id="rId4"/>
              </a:rPr>
              <a:t>Ellicom</a:t>
            </a:r>
            <a:r>
              <a:rPr lang="en-US" sz="800" dirty="0">
                <a:solidFill>
                  <a:prstClr val="black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692982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78738" y="1214976"/>
            <a:ext cx="3792380" cy="523876"/>
          </a:xfrm>
        </p:spPr>
        <p:txBody>
          <a:bodyPr/>
          <a:lstStyle/>
          <a:p>
            <a:pPr algn="l"/>
            <a:r>
              <a:rPr lang="en-US" sz="18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PARTNERSHIPS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40967240"/>
              </p:ext>
            </p:extLst>
          </p:nvPr>
        </p:nvGraphicFramePr>
        <p:xfrm>
          <a:off x="1252330" y="1214977"/>
          <a:ext cx="9188337" cy="485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Google Shape;157;p24"/>
          <p:cNvSpPr txBox="1"/>
          <p:nvPr/>
        </p:nvSpPr>
        <p:spPr>
          <a:xfrm>
            <a:off x="2055494" y="476967"/>
            <a:ext cx="8385174" cy="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Training Resources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019832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D1D3B9-DC04-447F-9C97-858BCBB4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EC975F-DAA9-4F8C-AEB4-CBD38800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4647"/>
            <a:ext cx="7213600" cy="454026"/>
          </a:xfrm>
        </p:spPr>
        <p:txBody>
          <a:bodyPr/>
          <a:lstStyle/>
          <a:p>
            <a:r>
              <a:rPr lang="en-US" dirty="0"/>
              <a:t>Meeting Participants – </a:t>
            </a:r>
            <a:r>
              <a:rPr lang="en-US" dirty="0" err="1"/>
              <a:t>CEbP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EC0971-A344-4A0C-B9FF-4AE2663ECC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294180"/>
            <a:ext cx="10871200" cy="423908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Center for Evidence-based Policy (</a:t>
            </a:r>
            <a:r>
              <a:rPr lang="en-US" sz="2800" b="1" dirty="0" err="1"/>
              <a:t>CEbP</a:t>
            </a:r>
            <a:r>
              <a:rPr lang="en-US" sz="2800" b="1" dirty="0"/>
              <a:t>)</a:t>
            </a:r>
          </a:p>
          <a:p>
            <a:pPr>
              <a:spcBef>
                <a:spcPts val="1200"/>
              </a:spcBef>
            </a:pPr>
            <a:r>
              <a:rPr lang="en-US" dirty="0"/>
              <a:t>Susan Stuard, MBA, Lead for Pennsylvania Technical Assistance (TA)</a:t>
            </a:r>
          </a:p>
          <a:p>
            <a:pPr>
              <a:spcBef>
                <a:spcPts val="1200"/>
              </a:spcBef>
            </a:pPr>
            <a:r>
              <a:rPr lang="en-US" dirty="0"/>
              <a:t>Mike Bonetto, PhD, Member of Pennsylvania TA team, healthcare strategic planning and policy </a:t>
            </a:r>
          </a:p>
          <a:p>
            <a:pPr>
              <a:spcBef>
                <a:spcPts val="1200"/>
              </a:spcBef>
            </a:pPr>
            <a:r>
              <a:rPr lang="en-US" dirty="0"/>
              <a:t>Brittany Lazur, MPH, Policy Analyst</a:t>
            </a:r>
          </a:p>
          <a:p>
            <a:pPr>
              <a:spcBef>
                <a:spcPts val="1200"/>
              </a:spcBef>
            </a:pPr>
            <a:r>
              <a:rPr lang="en-US" dirty="0"/>
              <a:t>Allyson Evans, JD, MED Director</a:t>
            </a:r>
          </a:p>
          <a:p>
            <a:pPr>
              <a:spcBef>
                <a:spcPts val="1200"/>
              </a:spcBef>
            </a:pPr>
            <a:r>
              <a:rPr lang="en-US" dirty="0"/>
              <a:t>Nicole Thompson, Project Coordinator</a:t>
            </a:r>
          </a:p>
          <a:p>
            <a:pPr>
              <a:spcBef>
                <a:spcPts val="1200"/>
              </a:spcBef>
            </a:pPr>
            <a:r>
              <a:rPr lang="en-US" dirty="0"/>
              <a:t>Daniel Vizzini, Policy Analyst</a:t>
            </a:r>
          </a:p>
        </p:txBody>
      </p:sp>
    </p:spTree>
    <p:extLst>
      <p:ext uri="{BB962C8B-B14F-4D97-AF65-F5344CB8AC3E}">
        <p14:creationId xmlns:p14="http://schemas.microsoft.com/office/powerpoint/2010/main" val="289170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sldNum" idx="12"/>
          </p:nvPr>
        </p:nvSpPr>
        <p:spPr>
          <a:xfrm>
            <a:off x="9601200" y="5726907"/>
            <a:ext cx="609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50" tIns="34275" rIns="68550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buSzPts val="1100"/>
            </a:pPr>
            <a:fld id="{00000000-1234-1234-1234-123412341234}" type="slidenum">
              <a:rPr lang="en-US"/>
              <a:pPr algn="l">
                <a:buSzPts val="1100"/>
              </a:pPr>
              <a:t>8</a:t>
            </a:fld>
            <a:endParaRPr dirty="0"/>
          </a:p>
        </p:txBody>
      </p:sp>
      <p:graphicFrame>
        <p:nvGraphicFramePr>
          <p:cNvPr id="156" name="Google Shape;156;p24"/>
          <p:cNvGraphicFramePr/>
          <p:nvPr>
            <p:extLst>
              <p:ext uri="{D42A27DB-BD31-4B8C-83A1-F6EECF244321}">
                <p14:modId xmlns:p14="http://schemas.microsoft.com/office/powerpoint/2010/main" val="460361074"/>
              </p:ext>
            </p:extLst>
          </p:nvPr>
        </p:nvGraphicFramePr>
        <p:xfrm>
          <a:off x="648410" y="1290981"/>
          <a:ext cx="10846904" cy="4847497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266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8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0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Training</a:t>
                      </a:r>
                      <a:endParaRPr sz="1400" b="1" u="none" strike="noStrike" cap="none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400" b="1" u="none" strike="noStrike" cap="none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Date</a:t>
                      </a:r>
                      <a:endParaRPr sz="1400" b="1" u="none" strike="noStrike" cap="none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Focus</a:t>
                      </a:r>
                      <a:endParaRPr sz="1400" b="1" u="none" strike="noStrike" cap="none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Training Session 1:  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The Rationale for CBO and MCO/Provider Partnerships 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April 28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An overview of Value-based Purchasing (VBP), customized for a CBO audience, focusing on the rationale and goals of transitioning from fee-for-service to MCO/provider contracts that are part of a VBP arrangement. 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Training Session 2:  </a:t>
                      </a: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Aligning CBO Governance and Operations with MCO and/or Provider Partnerships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May 17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An overview of how CBOs can best align and adapt their governance and operations to support participation in an MCO and/or provider contract. </a:t>
                      </a:r>
                      <a:endParaRPr sz="160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159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Training Session 3: </a:t>
                      </a: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Evaluating CBO Opportunities and Negotiating an Agreement </a:t>
                      </a:r>
                      <a:endParaRPr sz="1600" b="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May 28</a:t>
                      </a:r>
                      <a:endParaRPr sz="1600" b="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0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This session will focus on evaluation of readiness for partnerships, as well as considerations for picking an MCO or provider organization partner and negotiating an agreement. </a:t>
                      </a:r>
                      <a:endParaRPr sz="1600" b="0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59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Training Session 4: </a:t>
                      </a: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CBO Workshop Session</a:t>
                      </a: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b="1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Today</a:t>
                      </a:r>
                      <a:endParaRPr sz="1600" b="1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solidFill>
                            <a:schemeClr val="tx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 plenary session will provide examples of CBO-MCO-provider partnerships. A concurrent session will be a workshop review and discussion of the financial model. </a:t>
                      </a:r>
                      <a:endParaRPr sz="1600" b="1" u="none" strike="noStrike" cap="none" dirty="0">
                        <a:solidFill>
                          <a:schemeClr val="tx1"/>
                        </a:solidFill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51425" marR="51425" marT="0" marB="0"/>
                </a:tc>
                <a:extLst>
                  <a:ext uri="{0D108BD9-81ED-4DB2-BD59-A6C34878D82A}">
                    <a16:rowId xmlns:a16="http://schemas.microsoft.com/office/drawing/2014/main" val="1476171979"/>
                  </a:ext>
                </a:extLst>
              </a:tr>
            </a:tbl>
          </a:graphicData>
        </a:graphic>
      </p:graphicFrame>
      <p:sp>
        <p:nvSpPr>
          <p:cNvPr id="157" name="Google Shape;157;p24"/>
          <p:cNvSpPr txBox="1"/>
          <p:nvPr/>
        </p:nvSpPr>
        <p:spPr>
          <a:xfrm>
            <a:off x="2055494" y="476967"/>
            <a:ext cx="8385174" cy="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Training Schedule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885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934B36-2F40-4313-906D-C93AFEA3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EB89-1475-4332-AC66-2657F847E4F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6E637-E3F2-4D5B-9756-F87C5AB707A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Presenters and Participants:</a:t>
            </a:r>
          </a:p>
          <a:p>
            <a:r>
              <a:rPr lang="en-US" sz="2000" dirty="0"/>
              <a:t>Patrick Vulgamore, MPH, Project Manager, Population Health, Temple University Health System</a:t>
            </a:r>
          </a:p>
          <a:p>
            <a:r>
              <a:rPr lang="en-US" sz="2000" dirty="0"/>
              <a:t>Bill Maroon, MSW, Director of Business Development and Innovation, Resources for Human Development</a:t>
            </a:r>
          </a:p>
          <a:p>
            <a:r>
              <a:rPr lang="en-US" sz="2000" dirty="0"/>
              <a:t>Kathleen Mullin, MUP, Director of Housing Initiatives, AmeriHealth Caritas Pennsylvania l Keystone First</a:t>
            </a:r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Karin </a:t>
            </a:r>
            <a:r>
              <a:rPr lang="en-US" sz="2000" dirty="0" err="1"/>
              <a:t>Annerhed</a:t>
            </a:r>
            <a:r>
              <a:rPr lang="en-US" sz="2000" dirty="0"/>
              <a:t>-Harris, VP Business Development, Resources For Human Development</a:t>
            </a:r>
          </a:p>
          <a:p>
            <a:r>
              <a:rPr lang="en-US" sz="2000" dirty="0"/>
              <a:t>Steven R. Carson, MHA, BSN, RN, Senior Vice President, Population Health, Temple University Health System</a:t>
            </a:r>
          </a:p>
          <a:p>
            <a:r>
              <a:rPr lang="en-US" sz="2000" dirty="0"/>
              <a:t>Kristin Beck, Director of Community Health Programs, Health Partners Plans</a:t>
            </a:r>
          </a:p>
          <a:p>
            <a:r>
              <a:rPr lang="en-US" sz="2000" dirty="0"/>
              <a:t>Y. Lily Higgins, MD MBA MS, Market Chief Medical Officer, AmeriHealth Caritas Pennsylvania l Keystone First</a:t>
            </a:r>
          </a:p>
          <a:p>
            <a:r>
              <a:rPr lang="en-US" sz="2000" dirty="0"/>
              <a:t>Howard Lu, MD, MBA, MPH, Vice President &amp; Chief Clinical Officer, Health Partners Plans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DE5CEC-3828-46FD-8D6D-DBE8CC82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Smart</a:t>
            </a:r>
          </a:p>
        </p:txBody>
      </p:sp>
    </p:spTree>
    <p:extLst>
      <p:ext uri="{BB962C8B-B14F-4D97-AF65-F5344CB8AC3E}">
        <p14:creationId xmlns:p14="http://schemas.microsoft.com/office/powerpoint/2010/main" val="3065664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60bd9bf-ddb8-49be-bc44-6608cf8dca3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25f7311-5034-493e-9bac-a86e01d615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0a7e5f8-793c-409f-aba5-f55dda021a41"/>
</p:tagLst>
</file>

<file path=ppt/theme/theme1.xml><?xml version="1.0" encoding="utf-8"?>
<a:theme xmlns:a="http://schemas.openxmlformats.org/drawingml/2006/main" name="DHS PowerPoint Template 3">
  <a:themeElements>
    <a:clrScheme name="Deloitte US Color1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5ACC664CE707479D347D647C707022" ma:contentTypeVersion="1" ma:contentTypeDescription="Create a new document." ma:contentTypeScope="" ma:versionID="202a4779cef75eb636102f83afe378c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8125B2-2857-41E0-B7DA-27EE6FAFC8BF}">
  <ds:schemaRefs>
    <ds:schemaRef ds:uri="ae6c08fd-1d15-4f4a-b4f4-6556b365d3ef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fb82ebfb-e320-47c1-9eae-d0c914443fe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16FA436-40E5-404C-89CD-FFBA3772FD05}"/>
</file>

<file path=customXml/itemProps3.xml><?xml version="1.0" encoding="utf-8"?>
<ds:datastoreItem xmlns:ds="http://schemas.openxmlformats.org/officeDocument/2006/customXml" ds:itemID="{495E4B7B-EDAB-4A47-BD53-54161BC346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6556</TotalTime>
  <Words>1076</Words>
  <Application>Microsoft Office PowerPoint</Application>
  <PresentationFormat>Widescreen</PresentationFormat>
  <Paragraphs>117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Lato</vt:lpstr>
      <vt:lpstr>Open Sans</vt:lpstr>
      <vt:lpstr>Open Sans Light</vt:lpstr>
      <vt:lpstr>Verdana</vt:lpstr>
      <vt:lpstr>DHS PowerPoint Template 3</vt:lpstr>
      <vt:lpstr>CBO Training Module 4: Examples of CBO-MCO-Provider Partnerships      n  June 17, 2021</vt:lpstr>
      <vt:lpstr>PA DHS Presenters</vt:lpstr>
      <vt:lpstr>PowerPoint Presentation</vt:lpstr>
      <vt:lpstr>Agenda</vt:lpstr>
      <vt:lpstr>Virtual Training Etiquette</vt:lpstr>
      <vt:lpstr>BUILDING PARTNERSHIPS</vt:lpstr>
      <vt:lpstr>Meeting Participants – CEbP</vt:lpstr>
      <vt:lpstr>PowerPoint Presentation</vt:lpstr>
      <vt:lpstr>Housing Smart</vt:lpstr>
      <vt:lpstr>Presentation: Housing Smart</vt:lpstr>
      <vt:lpstr>PowerPoint Presentation</vt:lpstr>
      <vt:lpstr>Food Delivery for Vulnerable Families</vt:lpstr>
      <vt:lpstr>Presentation:  Food Delivery for Vulnerable Families</vt:lpstr>
      <vt:lpstr>PowerPoint Presentation</vt:lpstr>
      <vt:lpstr>Electronic Voting Instructions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Technical Assistance Project with the Commonwealth of Pennsylvania</dc:title>
  <dc:creator>Susan Stuard</dc:creator>
  <cp:lastModifiedBy>Nicole Thompson</cp:lastModifiedBy>
  <cp:revision>246</cp:revision>
  <dcterms:created xsi:type="dcterms:W3CDTF">2020-11-24T15:14:35Z</dcterms:created>
  <dcterms:modified xsi:type="dcterms:W3CDTF">2021-06-15T23:33:44Z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0x010100AC5ACC664CE707479D347D647C707022</vt:lpwstr>
  </property>
  <property fmtid="{D5CDD505-2E9C-101B-9397-08002B2CF9AE}" pid="3" name="Order">
    <vt:r8>3800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